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9" r:id="rId2"/>
    <p:sldId id="477" r:id="rId3"/>
    <p:sldId id="493" r:id="rId4"/>
    <p:sldId id="494" r:id="rId5"/>
    <p:sldId id="495" r:id="rId6"/>
    <p:sldId id="496" r:id="rId7"/>
    <p:sldId id="497" r:id="rId8"/>
    <p:sldId id="498" r:id="rId9"/>
    <p:sldId id="499" r:id="rId10"/>
    <p:sldId id="500" r:id="rId11"/>
    <p:sldId id="501" r:id="rId12"/>
    <p:sldId id="502" r:id="rId13"/>
    <p:sldId id="503" r:id="rId14"/>
    <p:sldId id="504" r:id="rId15"/>
    <p:sldId id="507" r:id="rId16"/>
    <p:sldId id="508" r:id="rId17"/>
    <p:sldId id="505" r:id="rId18"/>
    <p:sldId id="506" r:id="rId19"/>
    <p:sldId id="509" r:id="rId20"/>
    <p:sldId id="476" r:id="rId21"/>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74" autoAdjust="0"/>
    <p:restoredTop sz="94364" autoAdjust="0"/>
  </p:normalViewPr>
  <p:slideViewPr>
    <p:cSldViewPr>
      <p:cViewPr varScale="1">
        <p:scale>
          <a:sx n="65" d="100"/>
          <a:sy n="65" d="100"/>
        </p:scale>
        <p:origin x="1144"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EE9A8B-9DC0-4E70-AC2D-221F328AB6D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0B1220EC-8F67-45BC-BC47-88EE3C89A14D}">
      <dgm:prSet/>
      <dgm:spPr/>
      <dgm:t>
        <a:bodyPr/>
        <a:lstStyle/>
        <a:p>
          <a:pPr rtl="0"/>
          <a:r>
            <a:rPr lang="en-GB" dirty="0">
              <a:solidFill>
                <a:schemeClr val="tx2"/>
              </a:solidFill>
            </a:rPr>
            <a:t>Thank You</a:t>
          </a:r>
        </a:p>
      </dgm:t>
    </dgm:pt>
    <dgm:pt modelId="{2446FD25-9382-4C9F-B751-089C2AFFA27D}" type="parTrans" cxnId="{A8DC25A5-6B66-4039-9B56-245F2E627DF4}">
      <dgm:prSet/>
      <dgm:spPr/>
      <dgm:t>
        <a:bodyPr/>
        <a:lstStyle/>
        <a:p>
          <a:endParaRPr lang="en-GB"/>
        </a:p>
      </dgm:t>
    </dgm:pt>
    <dgm:pt modelId="{DFF4985D-3790-4D07-96FF-D09DF385BC21}" type="sibTrans" cxnId="{A8DC25A5-6B66-4039-9B56-245F2E627DF4}">
      <dgm:prSet/>
      <dgm:spPr/>
      <dgm:t>
        <a:bodyPr/>
        <a:lstStyle/>
        <a:p>
          <a:endParaRPr lang="en-GB"/>
        </a:p>
      </dgm:t>
    </dgm:pt>
    <dgm:pt modelId="{24FBF331-1F2C-4E35-B016-E39C8A5438E7}">
      <dgm:prSet/>
      <dgm:spPr/>
      <dgm:t>
        <a:bodyPr/>
        <a:lstStyle/>
        <a:p>
          <a:pPr rtl="0"/>
          <a:r>
            <a:rPr lang="en-GB" dirty="0">
              <a:solidFill>
                <a:schemeClr val="tx2"/>
              </a:solidFill>
            </a:rPr>
            <a:t>For your valuable</a:t>
          </a:r>
        </a:p>
      </dgm:t>
    </dgm:pt>
    <dgm:pt modelId="{552800CD-AA7C-49AB-BC15-3B2887ED7A35}" type="parTrans" cxnId="{249FC4AA-044E-4A44-ADA2-1229634A7BF1}">
      <dgm:prSet/>
      <dgm:spPr/>
      <dgm:t>
        <a:bodyPr/>
        <a:lstStyle/>
        <a:p>
          <a:endParaRPr lang="en-GB"/>
        </a:p>
      </dgm:t>
    </dgm:pt>
    <dgm:pt modelId="{B930E363-3347-4521-BC8A-F1DAE30F4257}" type="sibTrans" cxnId="{249FC4AA-044E-4A44-ADA2-1229634A7BF1}">
      <dgm:prSet/>
      <dgm:spPr/>
      <dgm:t>
        <a:bodyPr/>
        <a:lstStyle/>
        <a:p>
          <a:endParaRPr lang="en-GB"/>
        </a:p>
      </dgm:t>
    </dgm:pt>
    <dgm:pt modelId="{0A5F1AB3-EF12-42B8-A3FE-87665156FFC5}">
      <dgm:prSet/>
      <dgm:spPr/>
      <dgm:t>
        <a:bodyPr/>
        <a:lstStyle/>
        <a:p>
          <a:pPr rtl="0"/>
          <a:r>
            <a:rPr lang="en-GB" dirty="0">
              <a:solidFill>
                <a:schemeClr val="tx2"/>
              </a:solidFill>
            </a:rPr>
            <a:t>Attention </a:t>
          </a:r>
        </a:p>
      </dgm:t>
    </dgm:pt>
    <dgm:pt modelId="{B52E1174-2607-4914-BE97-E0BDAEA6FD63}" type="parTrans" cxnId="{A4C0601C-942A-4B3A-80AB-001E53B75B4A}">
      <dgm:prSet/>
      <dgm:spPr/>
      <dgm:t>
        <a:bodyPr/>
        <a:lstStyle/>
        <a:p>
          <a:endParaRPr lang="en-GB"/>
        </a:p>
      </dgm:t>
    </dgm:pt>
    <dgm:pt modelId="{B186B6A7-408E-46AC-B4CA-5C13CD746FB2}" type="sibTrans" cxnId="{A4C0601C-942A-4B3A-80AB-001E53B75B4A}">
      <dgm:prSet/>
      <dgm:spPr/>
      <dgm:t>
        <a:bodyPr/>
        <a:lstStyle/>
        <a:p>
          <a:endParaRPr lang="en-GB"/>
        </a:p>
      </dgm:t>
    </dgm:pt>
    <dgm:pt modelId="{2D551A54-825D-4493-9CB6-6C45E77C8830}" type="pres">
      <dgm:prSet presAssocID="{52EE9A8B-9DC0-4E70-AC2D-221F328AB6DB}" presName="cycle" presStyleCnt="0">
        <dgm:presLayoutVars>
          <dgm:dir/>
          <dgm:resizeHandles val="exact"/>
        </dgm:presLayoutVars>
      </dgm:prSet>
      <dgm:spPr/>
      <dgm:t>
        <a:bodyPr/>
        <a:lstStyle/>
        <a:p>
          <a:endParaRPr lang="en-US"/>
        </a:p>
      </dgm:t>
    </dgm:pt>
    <dgm:pt modelId="{DE41D08A-3137-44C7-82F6-7BB7FD548444}" type="pres">
      <dgm:prSet presAssocID="{0B1220EC-8F67-45BC-BC47-88EE3C89A14D}" presName="node" presStyleLbl="node1" presStyleIdx="0" presStyleCnt="3" custRadScaleRad="149527" custRadScaleInc="-186947">
        <dgm:presLayoutVars>
          <dgm:bulletEnabled val="1"/>
        </dgm:presLayoutVars>
      </dgm:prSet>
      <dgm:spPr/>
      <dgm:t>
        <a:bodyPr/>
        <a:lstStyle/>
        <a:p>
          <a:endParaRPr lang="en-US"/>
        </a:p>
      </dgm:t>
    </dgm:pt>
    <dgm:pt modelId="{F123A733-DE8F-4B1F-A157-10C3EED50746}" type="pres">
      <dgm:prSet presAssocID="{DFF4985D-3790-4D07-96FF-D09DF385BC21}" presName="sibTrans" presStyleLbl="sibTrans2D1" presStyleIdx="0" presStyleCnt="3" custScaleX="216587" custLinFactNeighborX="-28007" custLinFactNeighborY="-65117"/>
      <dgm:spPr/>
      <dgm:t>
        <a:bodyPr/>
        <a:lstStyle/>
        <a:p>
          <a:endParaRPr lang="en-US"/>
        </a:p>
      </dgm:t>
    </dgm:pt>
    <dgm:pt modelId="{4C59C840-79A0-457A-BD91-F9CD3D5F4191}" type="pres">
      <dgm:prSet presAssocID="{DFF4985D-3790-4D07-96FF-D09DF385BC21}" presName="connectorText" presStyleLbl="sibTrans2D1" presStyleIdx="0" presStyleCnt="3"/>
      <dgm:spPr/>
      <dgm:t>
        <a:bodyPr/>
        <a:lstStyle/>
        <a:p>
          <a:endParaRPr lang="en-US"/>
        </a:p>
      </dgm:t>
    </dgm:pt>
    <dgm:pt modelId="{4FA2F370-C497-4DC2-8E67-850A0271F381}" type="pres">
      <dgm:prSet presAssocID="{24FBF331-1F2C-4E35-B016-E39C8A5438E7}" presName="node" presStyleLbl="node1" presStyleIdx="1" presStyleCnt="3" custRadScaleRad="92141" custRadScaleInc="-185899">
        <dgm:presLayoutVars>
          <dgm:bulletEnabled val="1"/>
        </dgm:presLayoutVars>
      </dgm:prSet>
      <dgm:spPr/>
      <dgm:t>
        <a:bodyPr/>
        <a:lstStyle/>
        <a:p>
          <a:endParaRPr lang="en-US"/>
        </a:p>
      </dgm:t>
    </dgm:pt>
    <dgm:pt modelId="{113A2D6C-083D-4FCF-A65B-7F134FDFACD3}" type="pres">
      <dgm:prSet presAssocID="{B930E363-3347-4521-BC8A-F1DAE30F4257}" presName="sibTrans" presStyleLbl="sibTrans2D1" presStyleIdx="1" presStyleCnt="3" custScaleX="221857" custLinFactNeighborX="63383" custLinFactNeighborY="-36910"/>
      <dgm:spPr/>
      <dgm:t>
        <a:bodyPr/>
        <a:lstStyle/>
        <a:p>
          <a:endParaRPr lang="en-US"/>
        </a:p>
      </dgm:t>
    </dgm:pt>
    <dgm:pt modelId="{7E5FD58A-A47B-4A70-AE90-44B23DD0A971}" type="pres">
      <dgm:prSet presAssocID="{B930E363-3347-4521-BC8A-F1DAE30F4257}" presName="connectorText" presStyleLbl="sibTrans2D1" presStyleIdx="1" presStyleCnt="3"/>
      <dgm:spPr/>
      <dgm:t>
        <a:bodyPr/>
        <a:lstStyle/>
        <a:p>
          <a:endParaRPr lang="en-US"/>
        </a:p>
      </dgm:t>
    </dgm:pt>
    <dgm:pt modelId="{E49FD70D-BD82-4634-9122-C5C1CE3D4039}" type="pres">
      <dgm:prSet presAssocID="{0A5F1AB3-EF12-42B8-A3FE-87665156FFC5}" presName="node" presStyleLbl="node1" presStyleIdx="2" presStyleCnt="3" custRadScaleRad="150893" custRadScaleInc="-219435">
        <dgm:presLayoutVars>
          <dgm:bulletEnabled val="1"/>
        </dgm:presLayoutVars>
      </dgm:prSet>
      <dgm:spPr/>
      <dgm:t>
        <a:bodyPr/>
        <a:lstStyle/>
        <a:p>
          <a:endParaRPr lang="en-US"/>
        </a:p>
      </dgm:t>
    </dgm:pt>
    <dgm:pt modelId="{0129999D-B6AA-47B3-BC03-154C9A967252}" type="pres">
      <dgm:prSet presAssocID="{B186B6A7-408E-46AC-B4CA-5C13CD746FB2}" presName="sibTrans" presStyleLbl="sibTrans2D1" presStyleIdx="2" presStyleCnt="3" custScaleX="183016"/>
      <dgm:spPr/>
      <dgm:t>
        <a:bodyPr/>
        <a:lstStyle/>
        <a:p>
          <a:endParaRPr lang="en-US"/>
        </a:p>
      </dgm:t>
    </dgm:pt>
    <dgm:pt modelId="{B681D33F-EB1E-441A-86F9-92A8365BFE9A}" type="pres">
      <dgm:prSet presAssocID="{B186B6A7-408E-46AC-B4CA-5C13CD746FB2}" presName="connectorText" presStyleLbl="sibTrans2D1" presStyleIdx="2" presStyleCnt="3"/>
      <dgm:spPr/>
      <dgm:t>
        <a:bodyPr/>
        <a:lstStyle/>
        <a:p>
          <a:endParaRPr lang="en-US"/>
        </a:p>
      </dgm:t>
    </dgm:pt>
  </dgm:ptLst>
  <dgm:cxnLst>
    <dgm:cxn modelId="{A8DC25A5-6B66-4039-9B56-245F2E627DF4}" srcId="{52EE9A8B-9DC0-4E70-AC2D-221F328AB6DB}" destId="{0B1220EC-8F67-45BC-BC47-88EE3C89A14D}" srcOrd="0" destOrd="0" parTransId="{2446FD25-9382-4C9F-B751-089C2AFFA27D}" sibTransId="{DFF4985D-3790-4D07-96FF-D09DF385BC21}"/>
    <dgm:cxn modelId="{1E35C283-F766-4120-ADF8-23B4A64814FE}" type="presOf" srcId="{DFF4985D-3790-4D07-96FF-D09DF385BC21}" destId="{4C59C840-79A0-457A-BD91-F9CD3D5F4191}" srcOrd="1" destOrd="0" presId="urn:microsoft.com/office/officeart/2005/8/layout/cycle2"/>
    <dgm:cxn modelId="{40D1FE1C-0C47-4A9A-94C0-262353A82759}" type="presOf" srcId="{DFF4985D-3790-4D07-96FF-D09DF385BC21}" destId="{F123A733-DE8F-4B1F-A157-10C3EED50746}" srcOrd="0" destOrd="0" presId="urn:microsoft.com/office/officeart/2005/8/layout/cycle2"/>
    <dgm:cxn modelId="{F543B2D8-E0C1-41BD-84D6-E7086D8DE5CD}" type="presOf" srcId="{B930E363-3347-4521-BC8A-F1DAE30F4257}" destId="{113A2D6C-083D-4FCF-A65B-7F134FDFACD3}" srcOrd="0" destOrd="0" presId="urn:microsoft.com/office/officeart/2005/8/layout/cycle2"/>
    <dgm:cxn modelId="{D1B8E3CF-D888-4ABC-A66F-DE201B7C693F}" type="presOf" srcId="{0B1220EC-8F67-45BC-BC47-88EE3C89A14D}" destId="{DE41D08A-3137-44C7-82F6-7BB7FD548444}" srcOrd="0" destOrd="0" presId="urn:microsoft.com/office/officeart/2005/8/layout/cycle2"/>
    <dgm:cxn modelId="{A4C0601C-942A-4B3A-80AB-001E53B75B4A}" srcId="{52EE9A8B-9DC0-4E70-AC2D-221F328AB6DB}" destId="{0A5F1AB3-EF12-42B8-A3FE-87665156FFC5}" srcOrd="2" destOrd="0" parTransId="{B52E1174-2607-4914-BE97-E0BDAEA6FD63}" sibTransId="{B186B6A7-408E-46AC-B4CA-5C13CD746FB2}"/>
    <dgm:cxn modelId="{020C6AF6-0FB1-4FE6-89A6-0A60C7346FDE}" type="presOf" srcId="{B186B6A7-408E-46AC-B4CA-5C13CD746FB2}" destId="{0129999D-B6AA-47B3-BC03-154C9A967252}" srcOrd="0" destOrd="0" presId="urn:microsoft.com/office/officeart/2005/8/layout/cycle2"/>
    <dgm:cxn modelId="{0350EBC8-B052-4BD0-B8D1-9FEC0D13B321}" type="presOf" srcId="{52EE9A8B-9DC0-4E70-AC2D-221F328AB6DB}" destId="{2D551A54-825D-4493-9CB6-6C45E77C8830}" srcOrd="0" destOrd="0" presId="urn:microsoft.com/office/officeart/2005/8/layout/cycle2"/>
    <dgm:cxn modelId="{1175F005-01C3-4982-9779-9524BFBEC006}" type="presOf" srcId="{B186B6A7-408E-46AC-B4CA-5C13CD746FB2}" destId="{B681D33F-EB1E-441A-86F9-92A8365BFE9A}" srcOrd="1" destOrd="0" presId="urn:microsoft.com/office/officeart/2005/8/layout/cycle2"/>
    <dgm:cxn modelId="{3C5061FF-4A2E-43E5-8945-F189EE690E6C}" type="presOf" srcId="{24FBF331-1F2C-4E35-B016-E39C8A5438E7}" destId="{4FA2F370-C497-4DC2-8E67-850A0271F381}" srcOrd="0" destOrd="0" presId="urn:microsoft.com/office/officeart/2005/8/layout/cycle2"/>
    <dgm:cxn modelId="{0FD3249A-6920-4A89-A37B-5DADB3931288}" type="presOf" srcId="{B930E363-3347-4521-BC8A-F1DAE30F4257}" destId="{7E5FD58A-A47B-4A70-AE90-44B23DD0A971}" srcOrd="1" destOrd="0" presId="urn:microsoft.com/office/officeart/2005/8/layout/cycle2"/>
    <dgm:cxn modelId="{E0D69698-D8B2-4AC0-A89F-53068BEE45F8}" type="presOf" srcId="{0A5F1AB3-EF12-42B8-A3FE-87665156FFC5}" destId="{E49FD70D-BD82-4634-9122-C5C1CE3D4039}" srcOrd="0" destOrd="0" presId="urn:microsoft.com/office/officeart/2005/8/layout/cycle2"/>
    <dgm:cxn modelId="{249FC4AA-044E-4A44-ADA2-1229634A7BF1}" srcId="{52EE9A8B-9DC0-4E70-AC2D-221F328AB6DB}" destId="{24FBF331-1F2C-4E35-B016-E39C8A5438E7}" srcOrd="1" destOrd="0" parTransId="{552800CD-AA7C-49AB-BC15-3B2887ED7A35}" sibTransId="{B930E363-3347-4521-BC8A-F1DAE30F4257}"/>
    <dgm:cxn modelId="{1F0CC693-ADE9-4B96-8B9A-A9188A6B4285}" type="presParOf" srcId="{2D551A54-825D-4493-9CB6-6C45E77C8830}" destId="{DE41D08A-3137-44C7-82F6-7BB7FD548444}" srcOrd="0" destOrd="0" presId="urn:microsoft.com/office/officeart/2005/8/layout/cycle2"/>
    <dgm:cxn modelId="{B28AAFB1-0755-4627-AA33-9824DE404945}" type="presParOf" srcId="{2D551A54-825D-4493-9CB6-6C45E77C8830}" destId="{F123A733-DE8F-4B1F-A157-10C3EED50746}" srcOrd="1" destOrd="0" presId="urn:microsoft.com/office/officeart/2005/8/layout/cycle2"/>
    <dgm:cxn modelId="{E25FF187-B96C-4150-993E-D1B31C8217CB}" type="presParOf" srcId="{F123A733-DE8F-4B1F-A157-10C3EED50746}" destId="{4C59C840-79A0-457A-BD91-F9CD3D5F4191}" srcOrd="0" destOrd="0" presId="urn:microsoft.com/office/officeart/2005/8/layout/cycle2"/>
    <dgm:cxn modelId="{019B11CF-32C7-49A1-B029-230B0982FA18}" type="presParOf" srcId="{2D551A54-825D-4493-9CB6-6C45E77C8830}" destId="{4FA2F370-C497-4DC2-8E67-850A0271F381}" srcOrd="2" destOrd="0" presId="urn:microsoft.com/office/officeart/2005/8/layout/cycle2"/>
    <dgm:cxn modelId="{BE86096F-A136-43C6-B962-EBAB8FA1F60B}" type="presParOf" srcId="{2D551A54-825D-4493-9CB6-6C45E77C8830}" destId="{113A2D6C-083D-4FCF-A65B-7F134FDFACD3}" srcOrd="3" destOrd="0" presId="urn:microsoft.com/office/officeart/2005/8/layout/cycle2"/>
    <dgm:cxn modelId="{0E534C39-1C7D-4A8A-85B8-AFEFD627F718}" type="presParOf" srcId="{113A2D6C-083D-4FCF-A65B-7F134FDFACD3}" destId="{7E5FD58A-A47B-4A70-AE90-44B23DD0A971}" srcOrd="0" destOrd="0" presId="urn:microsoft.com/office/officeart/2005/8/layout/cycle2"/>
    <dgm:cxn modelId="{BDA8DD0F-0F25-442D-8EC6-5003943F96DD}" type="presParOf" srcId="{2D551A54-825D-4493-9CB6-6C45E77C8830}" destId="{E49FD70D-BD82-4634-9122-C5C1CE3D4039}" srcOrd="4" destOrd="0" presId="urn:microsoft.com/office/officeart/2005/8/layout/cycle2"/>
    <dgm:cxn modelId="{773AA206-BA07-493D-A5F9-5FF0A8F05EF5}" type="presParOf" srcId="{2D551A54-825D-4493-9CB6-6C45E77C8830}" destId="{0129999D-B6AA-47B3-BC03-154C9A967252}" srcOrd="5" destOrd="0" presId="urn:microsoft.com/office/officeart/2005/8/layout/cycle2"/>
    <dgm:cxn modelId="{D3994232-D96E-4351-B2A7-6893B0933B09}" type="presParOf" srcId="{0129999D-B6AA-47B3-BC03-154C9A967252}" destId="{B681D33F-EB1E-441A-86F9-92A8365BFE9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1D08A-3137-44C7-82F6-7BB7FD548444}">
      <dsp:nvSpPr>
        <dsp:cNvPr id="0" name=""/>
        <dsp:cNvSpPr/>
      </dsp:nvSpPr>
      <dsp:spPr>
        <a:xfrm>
          <a:off x="771529" y="2558976"/>
          <a:ext cx="1966986" cy="19669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rtl="0">
            <a:lnSpc>
              <a:spcPct val="90000"/>
            </a:lnSpc>
            <a:spcBef>
              <a:spcPct val="0"/>
            </a:spcBef>
            <a:spcAft>
              <a:spcPct val="35000"/>
            </a:spcAft>
          </a:pPr>
          <a:r>
            <a:rPr lang="en-GB" sz="2700" kern="1200" dirty="0">
              <a:solidFill>
                <a:schemeClr val="tx2"/>
              </a:solidFill>
            </a:rPr>
            <a:t>Thank You</a:t>
          </a:r>
        </a:p>
      </dsp:txBody>
      <dsp:txXfrm>
        <a:off x="1059587" y="2847034"/>
        <a:ext cx="1390870" cy="1390870"/>
      </dsp:txXfrm>
    </dsp:sp>
    <dsp:sp modelId="{F123A733-DE8F-4B1F-A157-10C3EED50746}">
      <dsp:nvSpPr>
        <dsp:cNvPr id="0" name=""/>
        <dsp:cNvSpPr/>
      </dsp:nvSpPr>
      <dsp:spPr>
        <a:xfrm rot="19026676">
          <a:off x="1899680" y="1590989"/>
          <a:ext cx="1801173" cy="663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a:p>
      </dsp:txBody>
      <dsp:txXfrm>
        <a:off x="1926300" y="1791532"/>
        <a:ext cx="1602016" cy="398314"/>
      </dsp:txXfrm>
    </dsp:sp>
    <dsp:sp modelId="{4FA2F370-C497-4DC2-8E67-850A0271F381}">
      <dsp:nvSpPr>
        <dsp:cNvPr id="0" name=""/>
        <dsp:cNvSpPr/>
      </dsp:nvSpPr>
      <dsp:spPr>
        <a:xfrm>
          <a:off x="3362329" y="152405"/>
          <a:ext cx="1966986" cy="19669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rtl="0">
            <a:lnSpc>
              <a:spcPct val="90000"/>
            </a:lnSpc>
            <a:spcBef>
              <a:spcPct val="0"/>
            </a:spcBef>
            <a:spcAft>
              <a:spcPct val="35000"/>
            </a:spcAft>
          </a:pPr>
          <a:r>
            <a:rPr lang="en-GB" sz="2700" kern="1200" dirty="0">
              <a:solidFill>
                <a:schemeClr val="tx2"/>
              </a:solidFill>
            </a:rPr>
            <a:t>For your valuable</a:t>
          </a:r>
        </a:p>
      </dsp:txBody>
      <dsp:txXfrm>
        <a:off x="3650387" y="440463"/>
        <a:ext cx="1390870" cy="1390870"/>
      </dsp:txXfrm>
    </dsp:sp>
    <dsp:sp modelId="{113A2D6C-083D-4FCF-A65B-7F134FDFACD3}">
      <dsp:nvSpPr>
        <dsp:cNvPr id="0" name=""/>
        <dsp:cNvSpPr/>
      </dsp:nvSpPr>
      <dsp:spPr>
        <a:xfrm rot="2814541">
          <a:off x="5118284" y="1726144"/>
          <a:ext cx="1490593" cy="663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a:p>
      </dsp:txBody>
      <dsp:txXfrm>
        <a:off x="5149835" y="1786197"/>
        <a:ext cx="1291436" cy="398314"/>
      </dsp:txXfrm>
    </dsp:sp>
    <dsp:sp modelId="{E49FD70D-BD82-4634-9122-C5C1CE3D4039}">
      <dsp:nvSpPr>
        <dsp:cNvPr id="0" name=""/>
        <dsp:cNvSpPr/>
      </dsp:nvSpPr>
      <dsp:spPr>
        <a:xfrm>
          <a:off x="5572121" y="2514586"/>
          <a:ext cx="1966986" cy="19669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rtl="0">
            <a:lnSpc>
              <a:spcPct val="90000"/>
            </a:lnSpc>
            <a:spcBef>
              <a:spcPct val="0"/>
            </a:spcBef>
            <a:spcAft>
              <a:spcPct val="35000"/>
            </a:spcAft>
          </a:pPr>
          <a:r>
            <a:rPr lang="en-GB" sz="2700" kern="1200" dirty="0">
              <a:solidFill>
                <a:schemeClr val="tx2"/>
              </a:solidFill>
            </a:rPr>
            <a:t>Attention </a:t>
          </a:r>
        </a:p>
      </dsp:txBody>
      <dsp:txXfrm>
        <a:off x="5860179" y="2802644"/>
        <a:ext cx="1390870" cy="1390870"/>
      </dsp:txXfrm>
    </dsp:sp>
    <dsp:sp modelId="{0129999D-B6AA-47B3-BC03-154C9A967252}">
      <dsp:nvSpPr>
        <dsp:cNvPr id="0" name=""/>
        <dsp:cNvSpPr/>
      </dsp:nvSpPr>
      <dsp:spPr>
        <a:xfrm rot="10768213">
          <a:off x="2823447" y="3187952"/>
          <a:ext cx="2748753" cy="663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a:p>
      </dsp:txBody>
      <dsp:txXfrm rot="10800000">
        <a:off x="3022600" y="3319803"/>
        <a:ext cx="2549596" cy="39831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30B24335-4413-41B3-B806-811302184F22}" type="datetimeFigureOut">
              <a:rPr lang="en-GB" smtClean="0"/>
              <a:t>03/11/2021</a:t>
            </a:fld>
            <a:endParaRPr lang="en-GB"/>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r>
              <a:rPr lang="en-GB"/>
              <a:t>www.efdinitiative.org</a:t>
            </a:r>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E80E36C3-1D2A-4CC8-AB7C-BF94BCAE0322}" type="slidenum">
              <a:rPr lang="en-GB" smtClean="0"/>
              <a:t>‹#›</a:t>
            </a:fld>
            <a:endParaRPr lang="en-GB"/>
          </a:p>
        </p:txBody>
      </p:sp>
    </p:spTree>
    <p:extLst>
      <p:ext uri="{BB962C8B-B14F-4D97-AF65-F5344CB8AC3E}">
        <p14:creationId xmlns:p14="http://schemas.microsoft.com/office/powerpoint/2010/main" val="322916821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C425045A-7912-4474-A574-AFFD4A8D9C29}" type="datetimeFigureOut">
              <a:rPr lang="en-GB" smtClean="0"/>
              <a:t>03/11/2021</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r>
              <a:rPr lang="en-GB"/>
              <a:t>www.efdinitiative.org</a:t>
            </a:r>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423D26A2-0BE2-4028-B468-467A28C78D48}" type="slidenum">
              <a:rPr lang="en-GB" smtClean="0"/>
              <a:t>‹#›</a:t>
            </a:fld>
            <a:endParaRPr lang="en-GB"/>
          </a:p>
        </p:txBody>
      </p:sp>
    </p:spTree>
    <p:extLst>
      <p:ext uri="{BB962C8B-B14F-4D97-AF65-F5344CB8AC3E}">
        <p14:creationId xmlns:p14="http://schemas.microsoft.com/office/powerpoint/2010/main" val="414431052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A9678F-15D9-4F84-9277-D3ED833ADDBE}" type="datetime1">
              <a:rPr lang="en-GB" smtClean="0"/>
              <a:t>03/11/2021</a:t>
            </a:fld>
            <a:endParaRPr lang="en-GB"/>
          </a:p>
        </p:txBody>
      </p:sp>
      <p:sp>
        <p:nvSpPr>
          <p:cNvPr id="5" name="Footer Placeholder 4"/>
          <p:cNvSpPr>
            <a:spLocks noGrp="1"/>
          </p:cNvSpPr>
          <p:nvPr>
            <p:ph type="ftr" sz="quarter" idx="11"/>
          </p:nvPr>
        </p:nvSpPr>
        <p:spPr/>
        <p:txBody>
          <a:bodyPr/>
          <a:lstStyle/>
          <a:p>
            <a:r>
              <a:rPr lang="en-GB"/>
              <a:t>www.efdinitiative.org</a:t>
            </a:r>
          </a:p>
        </p:txBody>
      </p:sp>
      <p:sp>
        <p:nvSpPr>
          <p:cNvPr id="6" name="Slide Number Placeholder 5"/>
          <p:cNvSpPr>
            <a:spLocks noGrp="1"/>
          </p:cNvSpPr>
          <p:nvPr>
            <p:ph type="sldNum" sz="quarter" idx="12"/>
          </p:nvPr>
        </p:nvSpPr>
        <p:spPr/>
        <p:txBody>
          <a:bodyPr/>
          <a:lstStyle/>
          <a:p>
            <a:fld id="{51434E9E-BBD0-4226-B27E-9D3B3A3690CD}" type="slidenum">
              <a:rPr lang="en-GB" smtClean="0"/>
              <a:t>‹#›</a:t>
            </a:fld>
            <a:endParaRPr lang="en-GB"/>
          </a:p>
        </p:txBody>
      </p:sp>
    </p:spTree>
    <p:extLst>
      <p:ext uri="{BB962C8B-B14F-4D97-AF65-F5344CB8AC3E}">
        <p14:creationId xmlns:p14="http://schemas.microsoft.com/office/powerpoint/2010/main" val="404541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268E91-E746-4053-BAB2-CE137D5F0375}" type="datetime1">
              <a:rPr lang="en-GB" smtClean="0"/>
              <a:t>03/11/2021</a:t>
            </a:fld>
            <a:endParaRPr lang="en-GB"/>
          </a:p>
        </p:txBody>
      </p:sp>
      <p:sp>
        <p:nvSpPr>
          <p:cNvPr id="5" name="Footer Placeholder 4"/>
          <p:cNvSpPr>
            <a:spLocks noGrp="1"/>
          </p:cNvSpPr>
          <p:nvPr>
            <p:ph type="ftr" sz="quarter" idx="11"/>
          </p:nvPr>
        </p:nvSpPr>
        <p:spPr/>
        <p:txBody>
          <a:bodyPr/>
          <a:lstStyle/>
          <a:p>
            <a:r>
              <a:rPr lang="en-GB"/>
              <a:t>www.efdinitiative.org</a:t>
            </a:r>
          </a:p>
        </p:txBody>
      </p:sp>
      <p:sp>
        <p:nvSpPr>
          <p:cNvPr id="6" name="Slide Number Placeholder 5"/>
          <p:cNvSpPr>
            <a:spLocks noGrp="1"/>
          </p:cNvSpPr>
          <p:nvPr>
            <p:ph type="sldNum" sz="quarter" idx="12"/>
          </p:nvPr>
        </p:nvSpPr>
        <p:spPr/>
        <p:txBody>
          <a:bodyPr/>
          <a:lstStyle/>
          <a:p>
            <a:fld id="{51434E9E-BBD0-4226-B27E-9D3B3A3690CD}" type="slidenum">
              <a:rPr lang="en-GB" smtClean="0"/>
              <a:t>‹#›</a:t>
            </a:fld>
            <a:endParaRPr lang="en-GB"/>
          </a:p>
        </p:txBody>
      </p:sp>
    </p:spTree>
    <p:extLst>
      <p:ext uri="{BB962C8B-B14F-4D97-AF65-F5344CB8AC3E}">
        <p14:creationId xmlns:p14="http://schemas.microsoft.com/office/powerpoint/2010/main" val="3453676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76B7CD-3556-4392-8630-0673504AB08E}" type="datetime1">
              <a:rPr lang="en-GB" smtClean="0"/>
              <a:t>03/11/2021</a:t>
            </a:fld>
            <a:endParaRPr lang="en-GB"/>
          </a:p>
        </p:txBody>
      </p:sp>
      <p:sp>
        <p:nvSpPr>
          <p:cNvPr id="5" name="Footer Placeholder 4"/>
          <p:cNvSpPr>
            <a:spLocks noGrp="1"/>
          </p:cNvSpPr>
          <p:nvPr>
            <p:ph type="ftr" sz="quarter" idx="11"/>
          </p:nvPr>
        </p:nvSpPr>
        <p:spPr/>
        <p:txBody>
          <a:bodyPr/>
          <a:lstStyle/>
          <a:p>
            <a:r>
              <a:rPr lang="en-GB"/>
              <a:t>www.efdinitiative.org</a:t>
            </a:r>
          </a:p>
        </p:txBody>
      </p:sp>
      <p:sp>
        <p:nvSpPr>
          <p:cNvPr id="6" name="Slide Number Placeholder 5"/>
          <p:cNvSpPr>
            <a:spLocks noGrp="1"/>
          </p:cNvSpPr>
          <p:nvPr>
            <p:ph type="sldNum" sz="quarter" idx="12"/>
          </p:nvPr>
        </p:nvSpPr>
        <p:spPr/>
        <p:txBody>
          <a:bodyPr/>
          <a:lstStyle/>
          <a:p>
            <a:fld id="{51434E9E-BBD0-4226-B27E-9D3B3A3690CD}" type="slidenum">
              <a:rPr lang="en-GB" smtClean="0"/>
              <a:t>‹#›</a:t>
            </a:fld>
            <a:endParaRPr lang="en-GB"/>
          </a:p>
        </p:txBody>
      </p:sp>
    </p:spTree>
    <p:extLst>
      <p:ext uri="{BB962C8B-B14F-4D97-AF65-F5344CB8AC3E}">
        <p14:creationId xmlns:p14="http://schemas.microsoft.com/office/powerpoint/2010/main" val="3845201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504B58-9306-47E8-AC3F-01EF75E97617}" type="datetime1">
              <a:rPr lang="en-GB" smtClean="0"/>
              <a:t>03/11/2021</a:t>
            </a:fld>
            <a:endParaRPr lang="en-GB"/>
          </a:p>
        </p:txBody>
      </p:sp>
      <p:sp>
        <p:nvSpPr>
          <p:cNvPr id="5" name="Footer Placeholder 4"/>
          <p:cNvSpPr>
            <a:spLocks noGrp="1"/>
          </p:cNvSpPr>
          <p:nvPr>
            <p:ph type="ftr" sz="quarter" idx="11"/>
          </p:nvPr>
        </p:nvSpPr>
        <p:spPr/>
        <p:txBody>
          <a:bodyPr/>
          <a:lstStyle/>
          <a:p>
            <a:r>
              <a:rPr lang="en-GB"/>
              <a:t>www.efdinitiative.org</a:t>
            </a:r>
          </a:p>
        </p:txBody>
      </p:sp>
      <p:sp>
        <p:nvSpPr>
          <p:cNvPr id="6" name="Slide Number Placeholder 5"/>
          <p:cNvSpPr>
            <a:spLocks noGrp="1"/>
          </p:cNvSpPr>
          <p:nvPr>
            <p:ph type="sldNum" sz="quarter" idx="12"/>
          </p:nvPr>
        </p:nvSpPr>
        <p:spPr/>
        <p:txBody>
          <a:bodyPr/>
          <a:lstStyle/>
          <a:p>
            <a:fld id="{51434E9E-BBD0-4226-B27E-9D3B3A3690CD}" type="slidenum">
              <a:rPr lang="en-GB" smtClean="0"/>
              <a:t>‹#›</a:t>
            </a:fld>
            <a:endParaRPr lang="en-GB"/>
          </a:p>
        </p:txBody>
      </p:sp>
    </p:spTree>
    <p:extLst>
      <p:ext uri="{BB962C8B-B14F-4D97-AF65-F5344CB8AC3E}">
        <p14:creationId xmlns:p14="http://schemas.microsoft.com/office/powerpoint/2010/main" val="139956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BC95A-AC62-4436-99C7-A43FA9483E58}" type="datetime1">
              <a:rPr lang="en-GB" smtClean="0"/>
              <a:t>03/11/2021</a:t>
            </a:fld>
            <a:endParaRPr lang="en-GB"/>
          </a:p>
        </p:txBody>
      </p:sp>
      <p:sp>
        <p:nvSpPr>
          <p:cNvPr id="5" name="Footer Placeholder 4"/>
          <p:cNvSpPr>
            <a:spLocks noGrp="1"/>
          </p:cNvSpPr>
          <p:nvPr>
            <p:ph type="ftr" sz="quarter" idx="11"/>
          </p:nvPr>
        </p:nvSpPr>
        <p:spPr/>
        <p:txBody>
          <a:bodyPr/>
          <a:lstStyle/>
          <a:p>
            <a:r>
              <a:rPr lang="en-GB"/>
              <a:t>www.efdinitiative.org</a:t>
            </a:r>
          </a:p>
        </p:txBody>
      </p:sp>
      <p:sp>
        <p:nvSpPr>
          <p:cNvPr id="6" name="Slide Number Placeholder 5"/>
          <p:cNvSpPr>
            <a:spLocks noGrp="1"/>
          </p:cNvSpPr>
          <p:nvPr>
            <p:ph type="sldNum" sz="quarter" idx="12"/>
          </p:nvPr>
        </p:nvSpPr>
        <p:spPr/>
        <p:txBody>
          <a:bodyPr/>
          <a:lstStyle/>
          <a:p>
            <a:fld id="{51434E9E-BBD0-4226-B27E-9D3B3A3690CD}" type="slidenum">
              <a:rPr lang="en-GB" smtClean="0"/>
              <a:t>‹#›</a:t>
            </a:fld>
            <a:endParaRPr lang="en-GB"/>
          </a:p>
        </p:txBody>
      </p:sp>
    </p:spTree>
    <p:extLst>
      <p:ext uri="{BB962C8B-B14F-4D97-AF65-F5344CB8AC3E}">
        <p14:creationId xmlns:p14="http://schemas.microsoft.com/office/powerpoint/2010/main" val="4188808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01994E-8D82-44CC-8B5D-3B3349482BC3}" type="datetime1">
              <a:rPr lang="en-GB" smtClean="0"/>
              <a:t>03/11/2021</a:t>
            </a:fld>
            <a:endParaRPr lang="en-GB"/>
          </a:p>
        </p:txBody>
      </p:sp>
      <p:sp>
        <p:nvSpPr>
          <p:cNvPr id="6" name="Footer Placeholder 5"/>
          <p:cNvSpPr>
            <a:spLocks noGrp="1"/>
          </p:cNvSpPr>
          <p:nvPr>
            <p:ph type="ftr" sz="quarter" idx="11"/>
          </p:nvPr>
        </p:nvSpPr>
        <p:spPr/>
        <p:txBody>
          <a:bodyPr/>
          <a:lstStyle/>
          <a:p>
            <a:r>
              <a:rPr lang="en-GB"/>
              <a:t>www.efdinitiative.org</a:t>
            </a:r>
          </a:p>
        </p:txBody>
      </p:sp>
      <p:sp>
        <p:nvSpPr>
          <p:cNvPr id="7" name="Slide Number Placeholder 6"/>
          <p:cNvSpPr>
            <a:spLocks noGrp="1"/>
          </p:cNvSpPr>
          <p:nvPr>
            <p:ph type="sldNum" sz="quarter" idx="12"/>
          </p:nvPr>
        </p:nvSpPr>
        <p:spPr/>
        <p:txBody>
          <a:bodyPr/>
          <a:lstStyle/>
          <a:p>
            <a:fld id="{51434E9E-BBD0-4226-B27E-9D3B3A3690CD}" type="slidenum">
              <a:rPr lang="en-GB" smtClean="0"/>
              <a:t>‹#›</a:t>
            </a:fld>
            <a:endParaRPr lang="en-GB"/>
          </a:p>
        </p:txBody>
      </p:sp>
    </p:spTree>
    <p:extLst>
      <p:ext uri="{BB962C8B-B14F-4D97-AF65-F5344CB8AC3E}">
        <p14:creationId xmlns:p14="http://schemas.microsoft.com/office/powerpoint/2010/main" val="232851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B507BFE-85EE-46DC-B63D-23EEBBC3A4BA}" type="datetime1">
              <a:rPr lang="en-GB" smtClean="0"/>
              <a:t>03/11/2021</a:t>
            </a:fld>
            <a:endParaRPr lang="en-GB"/>
          </a:p>
        </p:txBody>
      </p:sp>
      <p:sp>
        <p:nvSpPr>
          <p:cNvPr id="8" name="Footer Placeholder 7"/>
          <p:cNvSpPr>
            <a:spLocks noGrp="1"/>
          </p:cNvSpPr>
          <p:nvPr>
            <p:ph type="ftr" sz="quarter" idx="11"/>
          </p:nvPr>
        </p:nvSpPr>
        <p:spPr/>
        <p:txBody>
          <a:bodyPr/>
          <a:lstStyle/>
          <a:p>
            <a:r>
              <a:rPr lang="en-GB"/>
              <a:t>www.efdinitiative.org</a:t>
            </a:r>
          </a:p>
        </p:txBody>
      </p:sp>
      <p:sp>
        <p:nvSpPr>
          <p:cNvPr id="9" name="Slide Number Placeholder 8"/>
          <p:cNvSpPr>
            <a:spLocks noGrp="1"/>
          </p:cNvSpPr>
          <p:nvPr>
            <p:ph type="sldNum" sz="quarter" idx="12"/>
          </p:nvPr>
        </p:nvSpPr>
        <p:spPr/>
        <p:txBody>
          <a:bodyPr/>
          <a:lstStyle/>
          <a:p>
            <a:fld id="{51434E9E-BBD0-4226-B27E-9D3B3A3690CD}" type="slidenum">
              <a:rPr lang="en-GB" smtClean="0"/>
              <a:t>‹#›</a:t>
            </a:fld>
            <a:endParaRPr lang="en-GB"/>
          </a:p>
        </p:txBody>
      </p:sp>
    </p:spTree>
    <p:extLst>
      <p:ext uri="{BB962C8B-B14F-4D97-AF65-F5344CB8AC3E}">
        <p14:creationId xmlns:p14="http://schemas.microsoft.com/office/powerpoint/2010/main" val="390949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2B13DF7-0509-4D6D-83B4-7141C614D039}" type="datetime1">
              <a:rPr lang="en-GB" smtClean="0"/>
              <a:t>03/11/2021</a:t>
            </a:fld>
            <a:endParaRPr lang="en-GB"/>
          </a:p>
        </p:txBody>
      </p:sp>
      <p:sp>
        <p:nvSpPr>
          <p:cNvPr id="4" name="Footer Placeholder 3"/>
          <p:cNvSpPr>
            <a:spLocks noGrp="1"/>
          </p:cNvSpPr>
          <p:nvPr>
            <p:ph type="ftr" sz="quarter" idx="11"/>
          </p:nvPr>
        </p:nvSpPr>
        <p:spPr/>
        <p:txBody>
          <a:bodyPr/>
          <a:lstStyle/>
          <a:p>
            <a:r>
              <a:rPr lang="en-GB"/>
              <a:t>www.efdinitiative.org</a:t>
            </a:r>
          </a:p>
        </p:txBody>
      </p:sp>
      <p:sp>
        <p:nvSpPr>
          <p:cNvPr id="5" name="Slide Number Placeholder 4"/>
          <p:cNvSpPr>
            <a:spLocks noGrp="1"/>
          </p:cNvSpPr>
          <p:nvPr>
            <p:ph type="sldNum" sz="quarter" idx="12"/>
          </p:nvPr>
        </p:nvSpPr>
        <p:spPr/>
        <p:txBody>
          <a:bodyPr/>
          <a:lstStyle/>
          <a:p>
            <a:fld id="{51434E9E-BBD0-4226-B27E-9D3B3A3690CD}" type="slidenum">
              <a:rPr lang="en-GB" smtClean="0"/>
              <a:t>‹#›</a:t>
            </a:fld>
            <a:endParaRPr lang="en-GB"/>
          </a:p>
        </p:txBody>
      </p:sp>
    </p:spTree>
    <p:extLst>
      <p:ext uri="{BB962C8B-B14F-4D97-AF65-F5344CB8AC3E}">
        <p14:creationId xmlns:p14="http://schemas.microsoft.com/office/powerpoint/2010/main" val="111933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B8642-6DFE-4F99-99E2-EF17EAED7871}" type="datetime1">
              <a:rPr lang="en-GB" smtClean="0"/>
              <a:t>03/11/2021</a:t>
            </a:fld>
            <a:endParaRPr lang="en-GB"/>
          </a:p>
        </p:txBody>
      </p:sp>
      <p:sp>
        <p:nvSpPr>
          <p:cNvPr id="3" name="Footer Placeholder 2"/>
          <p:cNvSpPr>
            <a:spLocks noGrp="1"/>
          </p:cNvSpPr>
          <p:nvPr>
            <p:ph type="ftr" sz="quarter" idx="11"/>
          </p:nvPr>
        </p:nvSpPr>
        <p:spPr/>
        <p:txBody>
          <a:bodyPr/>
          <a:lstStyle/>
          <a:p>
            <a:r>
              <a:rPr lang="en-GB"/>
              <a:t>www.efdinitiative.org</a:t>
            </a:r>
          </a:p>
        </p:txBody>
      </p:sp>
      <p:sp>
        <p:nvSpPr>
          <p:cNvPr id="4" name="Slide Number Placeholder 3"/>
          <p:cNvSpPr>
            <a:spLocks noGrp="1"/>
          </p:cNvSpPr>
          <p:nvPr>
            <p:ph type="sldNum" sz="quarter" idx="12"/>
          </p:nvPr>
        </p:nvSpPr>
        <p:spPr/>
        <p:txBody>
          <a:bodyPr/>
          <a:lstStyle/>
          <a:p>
            <a:fld id="{51434E9E-BBD0-4226-B27E-9D3B3A3690CD}" type="slidenum">
              <a:rPr lang="en-GB" smtClean="0"/>
              <a:t>‹#›</a:t>
            </a:fld>
            <a:endParaRPr lang="en-GB"/>
          </a:p>
        </p:txBody>
      </p:sp>
    </p:spTree>
    <p:extLst>
      <p:ext uri="{BB962C8B-B14F-4D97-AF65-F5344CB8AC3E}">
        <p14:creationId xmlns:p14="http://schemas.microsoft.com/office/powerpoint/2010/main" val="278032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87D512-2B4A-4438-B0D7-604653EDF7B0}" type="datetime1">
              <a:rPr lang="en-GB" smtClean="0"/>
              <a:t>03/11/2021</a:t>
            </a:fld>
            <a:endParaRPr lang="en-GB"/>
          </a:p>
        </p:txBody>
      </p:sp>
      <p:sp>
        <p:nvSpPr>
          <p:cNvPr id="6" name="Footer Placeholder 5"/>
          <p:cNvSpPr>
            <a:spLocks noGrp="1"/>
          </p:cNvSpPr>
          <p:nvPr>
            <p:ph type="ftr" sz="quarter" idx="11"/>
          </p:nvPr>
        </p:nvSpPr>
        <p:spPr/>
        <p:txBody>
          <a:bodyPr/>
          <a:lstStyle/>
          <a:p>
            <a:r>
              <a:rPr lang="en-GB"/>
              <a:t>www.efdinitiative.org</a:t>
            </a:r>
          </a:p>
        </p:txBody>
      </p:sp>
      <p:sp>
        <p:nvSpPr>
          <p:cNvPr id="7" name="Slide Number Placeholder 6"/>
          <p:cNvSpPr>
            <a:spLocks noGrp="1"/>
          </p:cNvSpPr>
          <p:nvPr>
            <p:ph type="sldNum" sz="quarter" idx="12"/>
          </p:nvPr>
        </p:nvSpPr>
        <p:spPr/>
        <p:txBody>
          <a:bodyPr/>
          <a:lstStyle/>
          <a:p>
            <a:fld id="{51434E9E-BBD0-4226-B27E-9D3B3A3690CD}" type="slidenum">
              <a:rPr lang="en-GB" smtClean="0"/>
              <a:t>‹#›</a:t>
            </a:fld>
            <a:endParaRPr lang="en-GB"/>
          </a:p>
        </p:txBody>
      </p:sp>
    </p:spTree>
    <p:extLst>
      <p:ext uri="{BB962C8B-B14F-4D97-AF65-F5344CB8AC3E}">
        <p14:creationId xmlns:p14="http://schemas.microsoft.com/office/powerpoint/2010/main" val="99273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E9DAD7-18A0-4564-A6B1-76C55200A40E}" type="datetime1">
              <a:rPr lang="en-GB" smtClean="0"/>
              <a:t>03/11/2021</a:t>
            </a:fld>
            <a:endParaRPr lang="en-GB"/>
          </a:p>
        </p:txBody>
      </p:sp>
      <p:sp>
        <p:nvSpPr>
          <p:cNvPr id="6" name="Footer Placeholder 5"/>
          <p:cNvSpPr>
            <a:spLocks noGrp="1"/>
          </p:cNvSpPr>
          <p:nvPr>
            <p:ph type="ftr" sz="quarter" idx="11"/>
          </p:nvPr>
        </p:nvSpPr>
        <p:spPr/>
        <p:txBody>
          <a:bodyPr/>
          <a:lstStyle/>
          <a:p>
            <a:r>
              <a:rPr lang="en-GB"/>
              <a:t>www.efdinitiative.org</a:t>
            </a:r>
          </a:p>
        </p:txBody>
      </p:sp>
      <p:sp>
        <p:nvSpPr>
          <p:cNvPr id="7" name="Slide Number Placeholder 6"/>
          <p:cNvSpPr>
            <a:spLocks noGrp="1"/>
          </p:cNvSpPr>
          <p:nvPr>
            <p:ph type="sldNum" sz="quarter" idx="12"/>
          </p:nvPr>
        </p:nvSpPr>
        <p:spPr/>
        <p:txBody>
          <a:bodyPr/>
          <a:lstStyle/>
          <a:p>
            <a:fld id="{51434E9E-BBD0-4226-B27E-9D3B3A3690CD}" type="slidenum">
              <a:rPr lang="en-GB" smtClean="0"/>
              <a:t>‹#›</a:t>
            </a:fld>
            <a:endParaRPr lang="en-GB"/>
          </a:p>
        </p:txBody>
      </p:sp>
    </p:spTree>
    <p:extLst>
      <p:ext uri="{BB962C8B-B14F-4D97-AF65-F5344CB8AC3E}">
        <p14:creationId xmlns:p14="http://schemas.microsoft.com/office/powerpoint/2010/main" val="343192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2648D-3D94-4708-842F-BDBC5D576323}" type="datetime1">
              <a:rPr lang="en-GB" smtClean="0"/>
              <a:t>03/11/2021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www.efdinitiative.org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34E9E-BBD0-4226-B27E-9D3B3A3690CD}" type="slidenum">
              <a:rPr lang="en-GB" smtClean="0"/>
              <a:t>‹#›</a:t>
            </a:fld>
            <a:endParaRPr lang="en-GB"/>
          </a:p>
        </p:txBody>
      </p:sp>
    </p:spTree>
    <p:extLst>
      <p:ext uri="{BB962C8B-B14F-4D97-AF65-F5344CB8AC3E}">
        <p14:creationId xmlns:p14="http://schemas.microsoft.com/office/powerpoint/2010/main" val="3230622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 y="2501903"/>
            <a:ext cx="9144000" cy="830997"/>
          </a:xfrm>
          <a:prstGeom prst="rect">
            <a:avLst/>
          </a:prstGeom>
          <a:noFill/>
        </p:spPr>
        <p:txBody>
          <a:bodyPr wrap="square" rtlCol="0">
            <a:spAutoFit/>
          </a:bodyPr>
          <a:lstStyle/>
          <a:p>
            <a:r>
              <a:rPr lang="en-US" sz="2400" b="1" dirty="0"/>
              <a:t>Forestry and Biodiversity: Addressing the Challenges of Forest Degradation and enhancing Environment Management in Uganda</a:t>
            </a:r>
            <a:endParaRPr lang="en-US" sz="2400" dirty="0"/>
          </a:p>
        </p:txBody>
      </p:sp>
      <p:sp>
        <p:nvSpPr>
          <p:cNvPr id="13" name="CuadroTexto 12"/>
          <p:cNvSpPr txBox="1"/>
          <p:nvPr/>
        </p:nvSpPr>
        <p:spPr>
          <a:xfrm>
            <a:off x="1062098" y="1547795"/>
            <a:ext cx="7146794" cy="954107"/>
          </a:xfrm>
          <a:prstGeom prst="rect">
            <a:avLst/>
          </a:prstGeom>
          <a:noFill/>
        </p:spPr>
        <p:txBody>
          <a:bodyPr wrap="square" rtlCol="0">
            <a:spAutoFit/>
          </a:bodyPr>
          <a:lstStyle/>
          <a:p>
            <a:pPr algn="ctr"/>
            <a:r>
              <a:rPr lang="en-US" sz="2800" b="1" dirty="0" err="1"/>
              <a:t>EfD</a:t>
            </a:r>
            <a:r>
              <a:rPr lang="en-US" sz="2800" b="1" dirty="0"/>
              <a:t>-</a:t>
            </a:r>
            <a:r>
              <a:rPr lang="en-US" sz="2800" b="1" dirty="0" err="1"/>
              <a:t>Mak</a:t>
            </a:r>
            <a:r>
              <a:rPr lang="en-US" sz="2800" b="1" dirty="0"/>
              <a:t>-Centre, </a:t>
            </a:r>
            <a:r>
              <a:rPr lang="en-US" sz="2800" b="1" dirty="0" smtClean="0"/>
              <a:t>Uganda</a:t>
            </a:r>
          </a:p>
          <a:p>
            <a:pPr algn="ctr"/>
            <a:r>
              <a:rPr lang="en-US" sz="2800" b="1" dirty="0" smtClean="0">
                <a:solidFill>
                  <a:srgbClr val="00B050"/>
                </a:solidFill>
              </a:rPr>
              <a:t>Policy Dialogue with </a:t>
            </a:r>
            <a:r>
              <a:rPr lang="en-US" sz="2800" b="1" dirty="0" err="1" smtClean="0">
                <a:solidFill>
                  <a:srgbClr val="00B050"/>
                </a:solidFill>
              </a:rPr>
              <a:t>Kabale</a:t>
            </a:r>
            <a:r>
              <a:rPr lang="en-US" sz="2800" b="1" dirty="0" smtClean="0">
                <a:solidFill>
                  <a:srgbClr val="00B050"/>
                </a:solidFill>
              </a:rPr>
              <a:t> DLG</a:t>
            </a:r>
            <a:endParaRPr lang="en-US" sz="2800" dirty="0">
              <a:solidFill>
                <a:srgbClr val="00B050"/>
              </a:solidFill>
            </a:endParaRPr>
          </a:p>
        </p:txBody>
      </p:sp>
      <p:pic>
        <p:nvPicPr>
          <p:cNvPr id="21" name="Picture 20"/>
          <p:cNvPicPr>
            <a:picLocks noChangeAspect="1"/>
          </p:cNvPicPr>
          <p:nvPr/>
        </p:nvPicPr>
        <p:blipFill>
          <a:blip r:embed="rId2"/>
          <a:stretch>
            <a:fillRect/>
          </a:stretch>
        </p:blipFill>
        <p:spPr>
          <a:xfrm>
            <a:off x="0" y="17570"/>
            <a:ext cx="1817694" cy="1430230"/>
          </a:xfrm>
          <a:prstGeom prst="rect">
            <a:avLst/>
          </a:prstGeom>
        </p:spPr>
      </p:pic>
      <p:sp>
        <p:nvSpPr>
          <p:cNvPr id="23" name="CuadroTexto 6"/>
          <p:cNvSpPr txBox="1"/>
          <p:nvPr/>
        </p:nvSpPr>
        <p:spPr>
          <a:xfrm>
            <a:off x="126991" y="5765193"/>
            <a:ext cx="9017009" cy="400110"/>
          </a:xfrm>
          <a:prstGeom prst="rect">
            <a:avLst/>
          </a:prstGeom>
          <a:noFill/>
        </p:spPr>
        <p:txBody>
          <a:bodyPr wrap="square" rtlCol="0">
            <a:spAutoFit/>
          </a:bodyPr>
          <a:lstStyle/>
          <a:p>
            <a:pPr algn="ctr"/>
            <a:r>
              <a:rPr lang="en-US" altLang="en-US" sz="2000" b="1" dirty="0" smtClean="0">
                <a:solidFill>
                  <a:srgbClr val="00B050"/>
                </a:solidFill>
              </a:rPr>
              <a:t>Prof. Johnny </a:t>
            </a:r>
            <a:r>
              <a:rPr lang="en-US" altLang="en-US" sz="2000" b="1" dirty="0" err="1" smtClean="0">
                <a:solidFill>
                  <a:srgbClr val="00B050"/>
                </a:solidFill>
              </a:rPr>
              <a:t>Mugisha</a:t>
            </a:r>
            <a:r>
              <a:rPr lang="en-US" altLang="en-US" sz="2000" b="1" dirty="0" smtClean="0">
                <a:solidFill>
                  <a:srgbClr val="00B050"/>
                </a:solidFill>
              </a:rPr>
              <a:t>: Deputy Director, </a:t>
            </a:r>
            <a:r>
              <a:rPr lang="en-US" altLang="en-US" sz="2000" b="1" dirty="0" err="1" smtClean="0">
                <a:solidFill>
                  <a:srgbClr val="00B050"/>
                </a:solidFill>
              </a:rPr>
              <a:t>EfD</a:t>
            </a:r>
            <a:r>
              <a:rPr lang="en-US" altLang="en-US" sz="2000" b="1" dirty="0" smtClean="0">
                <a:solidFill>
                  <a:srgbClr val="00B050"/>
                </a:solidFill>
              </a:rPr>
              <a:t>-MAK Centre</a:t>
            </a:r>
            <a:endParaRPr lang="en-US" altLang="en-US" sz="2000" b="1" dirty="0">
              <a:solidFill>
                <a:srgbClr val="00B050"/>
              </a:solidFill>
            </a:endParaRPr>
          </a:p>
        </p:txBody>
      </p:sp>
      <p:sp>
        <p:nvSpPr>
          <p:cNvPr id="26" name="CuadroTexto 6"/>
          <p:cNvSpPr txBox="1"/>
          <p:nvPr/>
        </p:nvSpPr>
        <p:spPr>
          <a:xfrm>
            <a:off x="2942818" y="6165304"/>
            <a:ext cx="2448273" cy="400110"/>
          </a:xfrm>
          <a:prstGeom prst="rect">
            <a:avLst/>
          </a:prstGeom>
          <a:noFill/>
        </p:spPr>
        <p:txBody>
          <a:bodyPr wrap="square" rtlCol="0">
            <a:spAutoFit/>
          </a:bodyPr>
          <a:lstStyle/>
          <a:p>
            <a:pPr algn="ctr"/>
            <a:r>
              <a:rPr lang="en-US" altLang="en-US" sz="2000" b="1" dirty="0" smtClean="0"/>
              <a:t>3</a:t>
            </a:r>
            <a:r>
              <a:rPr lang="en-US" altLang="en-US" sz="2000" b="1" baseline="30000" dirty="0" smtClean="0"/>
              <a:t>rd</a:t>
            </a:r>
            <a:r>
              <a:rPr lang="en-US" altLang="en-US" sz="2000" b="1" dirty="0" smtClean="0"/>
              <a:t> November, 2021</a:t>
            </a:r>
            <a:endParaRPr lang="en-US" altLang="en-US" sz="2000" b="1" dirty="0"/>
          </a:p>
        </p:txBody>
      </p:sp>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139952" y="3294396"/>
            <a:ext cx="4862124" cy="2453081"/>
          </a:xfrm>
          <a:prstGeom prst="rect">
            <a:avLst/>
          </a:prstGeom>
        </p:spPr>
      </p:pic>
      <p:pic>
        <p:nvPicPr>
          <p:cNvPr id="10" name="Picture 9"/>
          <p:cNvPicPr>
            <a:picLocks noChangeAspect="1"/>
          </p:cNvPicPr>
          <p:nvPr/>
        </p:nvPicPr>
        <p:blipFill>
          <a:blip r:embed="rId5"/>
          <a:stretch>
            <a:fillRect/>
          </a:stretch>
        </p:blipFill>
        <p:spPr>
          <a:xfrm>
            <a:off x="229822" y="3294396"/>
            <a:ext cx="4126154" cy="2453081"/>
          </a:xfrm>
          <a:prstGeom prst="rect">
            <a:avLst/>
          </a:prstGeom>
        </p:spPr>
      </p:pic>
    </p:spTree>
    <p:extLst>
      <p:ext uri="{BB962C8B-B14F-4D97-AF65-F5344CB8AC3E}">
        <p14:creationId xmlns:p14="http://schemas.microsoft.com/office/powerpoint/2010/main" val="47804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99692" y="2358258"/>
            <a:ext cx="8476764" cy="3754874"/>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Uganda forestry sector reforms (1998 – 2003) aimed at providing more efficient and effective forest administration, management and </a:t>
            </a:r>
            <a:r>
              <a:rPr lang="en-US" sz="2400" dirty="0" err="1"/>
              <a:t>utilisation</a:t>
            </a:r>
            <a:r>
              <a:rPr lang="en-US" sz="2400" dirty="0"/>
              <a:t> of Uganda’s forest resources, </a:t>
            </a:r>
            <a:r>
              <a:rPr lang="en-US" sz="2400" dirty="0" smtClean="0"/>
              <a:t>through:</a:t>
            </a:r>
          </a:p>
          <a:p>
            <a:pPr marL="342900" indent="-342900">
              <a:buFont typeface="Arial" panose="020B0604020202020204" pitchFamily="34" charset="0"/>
              <a:buChar char="•"/>
            </a:pPr>
            <a:endParaRPr lang="en-US" sz="2400" dirty="0" smtClean="0"/>
          </a:p>
          <a:p>
            <a:pPr marL="800100" lvl="1" indent="-342900">
              <a:buFont typeface="Arial" panose="020B0604020202020204" pitchFamily="34" charset="0"/>
              <a:buChar char="•"/>
            </a:pPr>
            <a:r>
              <a:rPr lang="en-US" sz="2000" dirty="0" smtClean="0"/>
              <a:t>The </a:t>
            </a:r>
            <a:r>
              <a:rPr lang="en-US" sz="2000" dirty="0"/>
              <a:t>Forestry Policy (2001), </a:t>
            </a:r>
            <a:endParaRPr lang="en-US" sz="2000" dirty="0" smtClean="0"/>
          </a:p>
          <a:p>
            <a:pPr marL="800100" lvl="1" indent="-342900">
              <a:buFont typeface="Arial" panose="020B0604020202020204" pitchFamily="34" charset="0"/>
              <a:buChar char="•"/>
            </a:pPr>
            <a:r>
              <a:rPr lang="en-US" sz="2000" dirty="0" smtClean="0"/>
              <a:t>The </a:t>
            </a:r>
            <a:r>
              <a:rPr lang="en-US" sz="2000" dirty="0"/>
              <a:t>National Forestry Plan (2002), </a:t>
            </a:r>
            <a:endParaRPr lang="en-US" sz="2000" dirty="0" smtClean="0"/>
          </a:p>
          <a:p>
            <a:pPr marL="800100" lvl="1" indent="-342900">
              <a:buFont typeface="Arial" panose="020B0604020202020204" pitchFamily="34" charset="0"/>
              <a:buChar char="•"/>
            </a:pPr>
            <a:r>
              <a:rPr lang="en-US" sz="2000" dirty="0" smtClean="0"/>
              <a:t>The </a:t>
            </a:r>
            <a:r>
              <a:rPr lang="en-US" sz="2000" dirty="0"/>
              <a:t>NFTPA (2003) and </a:t>
            </a:r>
            <a:endParaRPr lang="en-US" sz="2000" dirty="0" smtClean="0"/>
          </a:p>
          <a:p>
            <a:pPr marL="800100" lvl="1" indent="-342900">
              <a:buFont typeface="Arial" panose="020B0604020202020204" pitchFamily="34" charset="0"/>
              <a:buChar char="•"/>
            </a:pPr>
            <a:r>
              <a:rPr lang="en-US" sz="2000" dirty="0" smtClean="0"/>
              <a:t>A </a:t>
            </a:r>
            <a:r>
              <a:rPr lang="en-US" sz="2000" dirty="0"/>
              <a:t>new institutional framework for the management of forestry resources in the country</a:t>
            </a:r>
            <a:r>
              <a:rPr lang="en-US" sz="2000" dirty="0" smtClean="0"/>
              <a:t>.</a:t>
            </a:r>
          </a:p>
          <a:p>
            <a:pPr marL="342900" indent="-342900">
              <a:buFont typeface="Arial" panose="020B0604020202020204" pitchFamily="34" charset="0"/>
              <a:buChar char="•"/>
            </a:pPr>
            <a:endParaRPr lang="en-US" dirty="0"/>
          </a:p>
        </p:txBody>
      </p:sp>
      <p:sp>
        <p:nvSpPr>
          <p:cNvPr id="13" name="CuadroTexto 12"/>
          <p:cNvSpPr txBox="1"/>
          <p:nvPr/>
        </p:nvSpPr>
        <p:spPr>
          <a:xfrm>
            <a:off x="199692" y="1641419"/>
            <a:ext cx="8116724" cy="523220"/>
          </a:xfrm>
          <a:prstGeom prst="rect">
            <a:avLst/>
          </a:prstGeom>
          <a:noFill/>
        </p:spPr>
        <p:txBody>
          <a:bodyPr wrap="square" rtlCol="0">
            <a:spAutoFit/>
          </a:bodyPr>
          <a:lstStyle/>
          <a:p>
            <a:r>
              <a:rPr lang="en-US" sz="2800" b="1" dirty="0">
                <a:solidFill>
                  <a:srgbClr val="00B050"/>
                </a:solidFill>
              </a:rPr>
              <a:t>Governance and Forestry Sector </a:t>
            </a:r>
            <a:r>
              <a:rPr lang="en-US" sz="2800" b="1" dirty="0" smtClean="0">
                <a:solidFill>
                  <a:srgbClr val="00B050"/>
                </a:solidFill>
              </a:rPr>
              <a:t>Reforms in Uganda</a:t>
            </a:r>
            <a:endParaRPr lang="en-US" sz="2800" dirty="0">
              <a:solidFill>
                <a:srgbClr val="00B050"/>
              </a:solidFill>
            </a:endParaRPr>
          </a:p>
        </p:txBody>
      </p:sp>
      <p:pic>
        <p:nvPicPr>
          <p:cNvPr id="21" name="Picture 20"/>
          <p:cNvPicPr>
            <a:picLocks noChangeAspect="1"/>
          </p:cNvPicPr>
          <p:nvPr/>
        </p:nvPicPr>
        <p:blipFill>
          <a:blip r:embed="rId2"/>
          <a:stretch>
            <a:fillRect/>
          </a:stretch>
        </p:blipFill>
        <p:spPr>
          <a:xfrm>
            <a:off x="0" y="17570"/>
            <a:ext cx="1817694" cy="143023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74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99692" y="2358258"/>
            <a:ext cx="8476764" cy="3754874"/>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It resulted in the birth of institutions such as: </a:t>
            </a:r>
          </a:p>
          <a:p>
            <a:pPr marL="800100" lvl="1" indent="-342900">
              <a:buFont typeface="Arial" panose="020B0604020202020204" pitchFamily="34" charset="0"/>
              <a:buChar char="•"/>
            </a:pPr>
            <a:r>
              <a:rPr lang="en-US" sz="2000" dirty="0" smtClean="0"/>
              <a:t>The </a:t>
            </a:r>
            <a:r>
              <a:rPr lang="en-US" sz="2000" dirty="0"/>
              <a:t>NFA, the UWA, the DFS, private forest owners (PFOs), and community forests owners (CFOs). </a:t>
            </a:r>
            <a:endParaRPr lang="en-US" sz="2000" dirty="0" smtClean="0"/>
          </a:p>
          <a:p>
            <a:pPr marL="800100" lvl="1"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Likewise</a:t>
            </a:r>
            <a:r>
              <a:rPr lang="en-US" sz="2000" dirty="0"/>
              <a:t>, the reforms distributed responsibilities between the central </a:t>
            </a:r>
            <a:r>
              <a:rPr lang="en-US" sz="2000" dirty="0" smtClean="0"/>
              <a:t>government, </a:t>
            </a:r>
            <a:r>
              <a:rPr lang="en-US" sz="2000" dirty="0"/>
              <a:t>LG agencies, the private sector, NGOs, community based </a:t>
            </a:r>
            <a:r>
              <a:rPr lang="en-US" sz="2000" dirty="0" err="1"/>
              <a:t>organisations</a:t>
            </a:r>
            <a:r>
              <a:rPr lang="en-US" sz="2000" dirty="0"/>
              <a:t> (CBOs), and the local communities. </a:t>
            </a: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The reforms aimed at promoting </a:t>
            </a:r>
            <a:r>
              <a:rPr lang="en-US" sz="2000" dirty="0"/>
              <a:t>multi-stakeholder participation and promote transparency, integrity and professionalism in management of the forestry sector. </a:t>
            </a:r>
          </a:p>
          <a:p>
            <a:pPr marL="342900" indent="-342900">
              <a:buFont typeface="Arial" panose="020B0604020202020204" pitchFamily="34" charset="0"/>
              <a:buChar char="•"/>
            </a:pPr>
            <a:endParaRPr lang="en-US" dirty="0"/>
          </a:p>
        </p:txBody>
      </p:sp>
      <p:sp>
        <p:nvSpPr>
          <p:cNvPr id="13" name="CuadroTexto 12"/>
          <p:cNvSpPr txBox="1"/>
          <p:nvPr/>
        </p:nvSpPr>
        <p:spPr>
          <a:xfrm>
            <a:off x="199692" y="1641419"/>
            <a:ext cx="8116724" cy="523220"/>
          </a:xfrm>
          <a:prstGeom prst="rect">
            <a:avLst/>
          </a:prstGeom>
          <a:noFill/>
        </p:spPr>
        <p:txBody>
          <a:bodyPr wrap="square" rtlCol="0">
            <a:spAutoFit/>
          </a:bodyPr>
          <a:lstStyle/>
          <a:p>
            <a:r>
              <a:rPr lang="en-US" sz="2800" b="1" dirty="0">
                <a:solidFill>
                  <a:srgbClr val="00B050"/>
                </a:solidFill>
              </a:rPr>
              <a:t>Governance and Forestry Sector </a:t>
            </a:r>
            <a:r>
              <a:rPr lang="en-US" sz="2800" b="1" dirty="0" smtClean="0">
                <a:solidFill>
                  <a:srgbClr val="00B050"/>
                </a:solidFill>
              </a:rPr>
              <a:t>Reforms in Uganda</a:t>
            </a:r>
            <a:endParaRPr lang="en-US" sz="2800" dirty="0">
              <a:solidFill>
                <a:srgbClr val="00B050"/>
              </a:solidFill>
            </a:endParaRPr>
          </a:p>
        </p:txBody>
      </p:sp>
      <p:pic>
        <p:nvPicPr>
          <p:cNvPr id="21" name="Picture 20"/>
          <p:cNvPicPr>
            <a:picLocks noChangeAspect="1"/>
          </p:cNvPicPr>
          <p:nvPr/>
        </p:nvPicPr>
        <p:blipFill>
          <a:blip r:embed="rId2"/>
          <a:stretch>
            <a:fillRect/>
          </a:stretch>
        </p:blipFill>
        <p:spPr>
          <a:xfrm>
            <a:off x="0" y="17570"/>
            <a:ext cx="1817694" cy="143023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48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99692" y="2358258"/>
            <a:ext cx="8476764" cy="3693319"/>
          </a:xfrm>
          <a:prstGeom prst="rect">
            <a:avLst/>
          </a:prstGeom>
          <a:noFill/>
        </p:spPr>
        <p:txBody>
          <a:bodyPr wrap="square" rtlCol="0">
            <a:spAutoFit/>
          </a:bodyPr>
          <a:lstStyle/>
          <a:p>
            <a:pPr marL="342900" indent="-342900">
              <a:buFont typeface="Arial" panose="020B0604020202020204" pitchFamily="34" charset="0"/>
              <a:buChar char="•"/>
            </a:pPr>
            <a:r>
              <a:rPr lang="en-US" sz="2400" dirty="0"/>
              <a:t>D</a:t>
            </a:r>
            <a:r>
              <a:rPr lang="en-US" sz="2400" dirty="0" smtClean="0"/>
              <a:t>espite </a:t>
            </a:r>
            <a:r>
              <a:rPr lang="en-US" sz="2400" dirty="0"/>
              <a:t>these good intentions, the forest </a:t>
            </a:r>
            <a:r>
              <a:rPr lang="en-US" sz="2400" dirty="0" smtClean="0"/>
              <a:t>estate in Uganda </a:t>
            </a:r>
            <a:r>
              <a:rPr lang="en-US" sz="2400" dirty="0"/>
              <a:t>has continued to shrink from 4.9 million hectares in 1990 to currently 2.3 million hectares, NFA (2015) a loss of over half of the forests in a span of 25 years.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 </a:t>
            </a:r>
            <a:r>
              <a:rPr lang="en-US" sz="2400" dirty="0"/>
              <a:t>reasons for this decline are mostly attributed to poor forest governance, and particularly problems with forest law enforcement and governance, and associated institutional </a:t>
            </a:r>
            <a:r>
              <a:rPr lang="en-US" sz="2400" dirty="0" smtClean="0"/>
              <a:t>issues.</a:t>
            </a:r>
            <a:endParaRPr lang="en-US" sz="2400" dirty="0"/>
          </a:p>
          <a:p>
            <a:pPr marL="342900" indent="-342900">
              <a:buFont typeface="Arial" panose="020B0604020202020204" pitchFamily="34" charset="0"/>
              <a:buChar char="•"/>
            </a:pPr>
            <a:endParaRPr lang="en-US" dirty="0"/>
          </a:p>
        </p:txBody>
      </p:sp>
      <p:sp>
        <p:nvSpPr>
          <p:cNvPr id="13" name="CuadroTexto 12"/>
          <p:cNvSpPr txBox="1"/>
          <p:nvPr/>
        </p:nvSpPr>
        <p:spPr>
          <a:xfrm>
            <a:off x="199692" y="1641419"/>
            <a:ext cx="8116724" cy="523220"/>
          </a:xfrm>
          <a:prstGeom prst="rect">
            <a:avLst/>
          </a:prstGeom>
          <a:noFill/>
        </p:spPr>
        <p:txBody>
          <a:bodyPr wrap="square" rtlCol="0">
            <a:spAutoFit/>
          </a:bodyPr>
          <a:lstStyle/>
          <a:p>
            <a:r>
              <a:rPr lang="en-US" sz="2800" b="1" dirty="0">
                <a:solidFill>
                  <a:srgbClr val="00B050"/>
                </a:solidFill>
              </a:rPr>
              <a:t>Governance and Forestry Sector </a:t>
            </a:r>
            <a:r>
              <a:rPr lang="en-US" sz="2800" b="1" dirty="0" smtClean="0">
                <a:solidFill>
                  <a:srgbClr val="00B050"/>
                </a:solidFill>
              </a:rPr>
              <a:t>Reforms in Uganda</a:t>
            </a:r>
            <a:endParaRPr lang="en-US" sz="2800" dirty="0">
              <a:solidFill>
                <a:srgbClr val="00B050"/>
              </a:solidFill>
            </a:endParaRPr>
          </a:p>
        </p:txBody>
      </p:sp>
      <p:pic>
        <p:nvPicPr>
          <p:cNvPr id="21" name="Picture 20"/>
          <p:cNvPicPr>
            <a:picLocks noChangeAspect="1"/>
          </p:cNvPicPr>
          <p:nvPr/>
        </p:nvPicPr>
        <p:blipFill>
          <a:blip r:embed="rId2"/>
          <a:stretch>
            <a:fillRect/>
          </a:stretch>
        </p:blipFill>
        <p:spPr>
          <a:xfrm>
            <a:off x="0" y="17570"/>
            <a:ext cx="1817694" cy="143023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50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99692" y="2358258"/>
            <a:ext cx="8476764" cy="2862322"/>
          </a:xfrm>
          <a:prstGeom prst="rect">
            <a:avLst/>
          </a:prstGeom>
          <a:noFill/>
        </p:spPr>
        <p:txBody>
          <a:bodyPr wrap="square" rtlCol="0">
            <a:spAutoFit/>
          </a:bodyPr>
          <a:lstStyle/>
          <a:p>
            <a:pPr marL="342900" indent="-342900">
              <a:buFont typeface="Arial" panose="020B0604020202020204" pitchFamily="34" charset="0"/>
              <a:buChar char="•"/>
            </a:pPr>
            <a:r>
              <a:rPr lang="en-US" dirty="0"/>
              <a:t>According to the </a:t>
            </a:r>
            <a:r>
              <a:rPr lang="en-US" dirty="0" smtClean="0"/>
              <a:t>MWE report </a:t>
            </a:r>
            <a:r>
              <a:rPr lang="en-US" dirty="0"/>
              <a:t>of 2015, forest estate has shrunk from 24% of the total land area in 1990 to 9% in 2015. </a:t>
            </a: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Out </a:t>
            </a:r>
            <a:r>
              <a:rPr lang="en-US" dirty="0"/>
              <a:t>of this loss, about 2.2 million hectares were from the woodlands. </a:t>
            </a:r>
            <a:r>
              <a:rPr lang="en-US" dirty="0" smtClean="0"/>
              <a:t>It’s also true </a:t>
            </a:r>
            <a:r>
              <a:rPr lang="en-US" dirty="0"/>
              <a:t>that the forest estate outside PAs reduced from 68% of the total forest land area in 1990 to 61% in 2005 and down to 38% in 2015</a:t>
            </a:r>
            <a:r>
              <a:rPr lang="en-US" dirty="0" smtClean="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 </a:t>
            </a:r>
            <a:r>
              <a:rPr lang="en-US" dirty="0"/>
              <a:t>This means that almost half of the unprotected forests have been cleared in just 25 years.</a:t>
            </a:r>
          </a:p>
          <a:p>
            <a:pPr marL="342900" indent="-342900">
              <a:buFont typeface="Arial" panose="020B0604020202020204" pitchFamily="34" charset="0"/>
              <a:buChar char="•"/>
            </a:pPr>
            <a:endParaRPr lang="en-US" dirty="0"/>
          </a:p>
        </p:txBody>
      </p:sp>
      <p:sp>
        <p:nvSpPr>
          <p:cNvPr id="13" name="CuadroTexto 12"/>
          <p:cNvSpPr txBox="1"/>
          <p:nvPr/>
        </p:nvSpPr>
        <p:spPr>
          <a:xfrm>
            <a:off x="199692" y="1641419"/>
            <a:ext cx="8116724" cy="523220"/>
          </a:xfrm>
          <a:prstGeom prst="rect">
            <a:avLst/>
          </a:prstGeom>
          <a:noFill/>
        </p:spPr>
        <p:txBody>
          <a:bodyPr wrap="square" rtlCol="0">
            <a:spAutoFit/>
          </a:bodyPr>
          <a:lstStyle/>
          <a:p>
            <a:r>
              <a:rPr lang="en-US" sz="2800" b="1" dirty="0">
                <a:solidFill>
                  <a:srgbClr val="00B050"/>
                </a:solidFill>
              </a:rPr>
              <a:t>Forestry and Forest Cover Changes in Uganda</a:t>
            </a:r>
            <a:endParaRPr lang="en-US" sz="2800" dirty="0">
              <a:solidFill>
                <a:srgbClr val="00B050"/>
              </a:solidFill>
            </a:endParaRPr>
          </a:p>
        </p:txBody>
      </p:sp>
      <p:pic>
        <p:nvPicPr>
          <p:cNvPr id="21" name="Picture 20"/>
          <p:cNvPicPr>
            <a:picLocks noChangeAspect="1"/>
          </p:cNvPicPr>
          <p:nvPr/>
        </p:nvPicPr>
        <p:blipFill>
          <a:blip r:embed="rId2"/>
          <a:stretch>
            <a:fillRect/>
          </a:stretch>
        </p:blipFill>
        <p:spPr>
          <a:xfrm>
            <a:off x="0" y="17570"/>
            <a:ext cx="1817694" cy="143023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3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99692" y="2358258"/>
            <a:ext cx="8476764" cy="3970318"/>
          </a:xfrm>
          <a:prstGeom prst="rect">
            <a:avLst/>
          </a:prstGeom>
          <a:noFill/>
        </p:spPr>
        <p:txBody>
          <a:bodyPr wrap="square" rtlCol="0">
            <a:spAutoFit/>
          </a:bodyPr>
          <a:lstStyle/>
          <a:p>
            <a:pPr marL="342900" indent="-342900">
              <a:buFont typeface="Arial" panose="020B0604020202020204" pitchFamily="34" charset="0"/>
              <a:buChar char="•"/>
            </a:pPr>
            <a:r>
              <a:rPr lang="en-US" dirty="0"/>
              <a:t>It is </a:t>
            </a:r>
            <a:r>
              <a:rPr lang="en-US" dirty="0" smtClean="0"/>
              <a:t>true that in </a:t>
            </a:r>
            <a:r>
              <a:rPr lang="en-US" dirty="0"/>
              <a:t>a span of 25 </a:t>
            </a:r>
            <a:r>
              <a:rPr lang="en-US" dirty="0" smtClean="0"/>
              <a:t>years, </a:t>
            </a:r>
            <a:r>
              <a:rPr lang="en-US" dirty="0"/>
              <a:t>Uganda has lost forests on 37% of the total land area despite the encouraging tree planting efforts by the both NFA and the private sector between 2005 and 2015. </a:t>
            </a: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The </a:t>
            </a:r>
            <a:r>
              <a:rPr lang="en-US" dirty="0"/>
              <a:t>biggest loss of forest cover is from the privately owned category where 88% of well stacked Tropical High Forests (THFs), 80% of degraded THFs and 79% of woodlands were lost between 1990 and 2015. </a:t>
            </a: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a:t>
            </a:r>
            <a:r>
              <a:rPr lang="en-US" dirty="0" smtClean="0"/>
              <a:t>rotected </a:t>
            </a:r>
            <a:r>
              <a:rPr lang="en-US" dirty="0"/>
              <a:t>forests fared a bit better with only 2% of well stocked THFs lost over the same period and a growth of 20% in previously degraded THFs. </a:t>
            </a: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However</a:t>
            </a:r>
            <a:r>
              <a:rPr lang="en-US" dirty="0"/>
              <a:t>, over this period, 46% of protected woodlands- mostly those under NFA, were lost.</a:t>
            </a:r>
          </a:p>
          <a:p>
            <a:pPr marL="342900" indent="-342900">
              <a:buFont typeface="Arial" panose="020B0604020202020204" pitchFamily="34" charset="0"/>
              <a:buChar char="•"/>
            </a:pPr>
            <a:endParaRPr lang="en-US" dirty="0"/>
          </a:p>
        </p:txBody>
      </p:sp>
      <p:sp>
        <p:nvSpPr>
          <p:cNvPr id="13" name="CuadroTexto 12"/>
          <p:cNvSpPr txBox="1"/>
          <p:nvPr/>
        </p:nvSpPr>
        <p:spPr>
          <a:xfrm>
            <a:off x="199692" y="1641419"/>
            <a:ext cx="8116724" cy="523220"/>
          </a:xfrm>
          <a:prstGeom prst="rect">
            <a:avLst/>
          </a:prstGeom>
          <a:noFill/>
        </p:spPr>
        <p:txBody>
          <a:bodyPr wrap="square" rtlCol="0">
            <a:spAutoFit/>
          </a:bodyPr>
          <a:lstStyle/>
          <a:p>
            <a:r>
              <a:rPr lang="en-US" sz="2800" b="1" dirty="0">
                <a:solidFill>
                  <a:srgbClr val="00B050"/>
                </a:solidFill>
              </a:rPr>
              <a:t>Forestry and Forest Cover Changes in Uganda</a:t>
            </a:r>
            <a:endParaRPr lang="en-US" sz="2800" dirty="0">
              <a:solidFill>
                <a:srgbClr val="00B050"/>
              </a:solidFill>
            </a:endParaRPr>
          </a:p>
        </p:txBody>
      </p:sp>
      <p:pic>
        <p:nvPicPr>
          <p:cNvPr id="21" name="Picture 20"/>
          <p:cNvPicPr>
            <a:picLocks noChangeAspect="1"/>
          </p:cNvPicPr>
          <p:nvPr/>
        </p:nvPicPr>
        <p:blipFill>
          <a:blip r:embed="rId2"/>
          <a:stretch>
            <a:fillRect/>
          </a:stretch>
        </p:blipFill>
        <p:spPr>
          <a:xfrm>
            <a:off x="0" y="17570"/>
            <a:ext cx="1817694" cy="143023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59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961927"/>
            <a:ext cx="3667043" cy="2664296"/>
          </a:xfrm>
          <a:prstGeom prst="rect">
            <a:avLst/>
          </a:prstGeom>
          <a:noFill/>
          <a:ln>
            <a:noFill/>
          </a:ln>
        </p:spPr>
      </p:pic>
      <p:sp>
        <p:nvSpPr>
          <p:cNvPr id="13" name="CuadroTexto 12"/>
          <p:cNvSpPr txBox="1"/>
          <p:nvPr/>
        </p:nvSpPr>
        <p:spPr>
          <a:xfrm>
            <a:off x="268576" y="1379809"/>
            <a:ext cx="8116724" cy="523220"/>
          </a:xfrm>
          <a:prstGeom prst="rect">
            <a:avLst/>
          </a:prstGeom>
          <a:noFill/>
        </p:spPr>
        <p:txBody>
          <a:bodyPr wrap="square" rtlCol="0">
            <a:spAutoFit/>
          </a:bodyPr>
          <a:lstStyle/>
          <a:p>
            <a:r>
              <a:rPr lang="en-US" sz="2800" b="1" dirty="0">
                <a:solidFill>
                  <a:srgbClr val="00B050"/>
                </a:solidFill>
              </a:rPr>
              <a:t>Forestry and Forest Cover Changes in Uganda</a:t>
            </a:r>
            <a:endParaRPr lang="en-US" sz="2800" dirty="0">
              <a:solidFill>
                <a:srgbClr val="00B050"/>
              </a:solidFill>
            </a:endParaRPr>
          </a:p>
        </p:txBody>
      </p:sp>
      <p:pic>
        <p:nvPicPr>
          <p:cNvPr id="21" name="Picture 20"/>
          <p:cNvPicPr>
            <a:picLocks noChangeAspect="1"/>
          </p:cNvPicPr>
          <p:nvPr/>
        </p:nvPicPr>
        <p:blipFill>
          <a:blip r:embed="rId3"/>
          <a:stretch>
            <a:fillRect/>
          </a:stretch>
        </p:blipFill>
        <p:spPr>
          <a:xfrm>
            <a:off x="0" y="17570"/>
            <a:ext cx="1817694" cy="1430230"/>
          </a:xfrm>
          <a:prstGeom prst="rect">
            <a:avLst/>
          </a:prstGeom>
        </p:spPr>
      </p:pic>
      <p:pic>
        <p:nvPicPr>
          <p:cNvPr id="1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560" y="1829968"/>
            <a:ext cx="3816424" cy="2462213"/>
          </a:xfrm>
          <a:prstGeom prst="rect">
            <a:avLst/>
          </a:prstGeom>
          <a:ln w="12700">
            <a:solidFill>
              <a:schemeClr val="accent2">
                <a:lumMod val="75000"/>
              </a:schemeClr>
            </a:solidFill>
          </a:ln>
        </p:spPr>
        <p:txBody>
          <a:bodyPr wrap="square">
            <a:spAutoFit/>
          </a:bodyPr>
          <a:lstStyle/>
          <a:p>
            <a:r>
              <a:rPr lang="en-US" sz="2200" b="1" dirty="0" smtClean="0">
                <a:latin typeface="+mj-lt"/>
                <a:cs typeface="Arial" panose="020B0604020202020204" pitchFamily="34" charset="0"/>
              </a:rPr>
              <a:t>Degradation</a:t>
            </a:r>
            <a:r>
              <a:rPr lang="en-US" sz="2200" dirty="0" smtClean="0">
                <a:latin typeface="+mj-lt"/>
                <a:cs typeface="Arial" panose="020B0604020202020204" pitchFamily="34" charset="0"/>
              </a:rPr>
              <a:t> </a:t>
            </a:r>
            <a:r>
              <a:rPr lang="en-US" sz="2200" dirty="0">
                <a:latin typeface="+mj-lt"/>
                <a:cs typeface="Arial" panose="020B0604020202020204" pitchFamily="34" charset="0"/>
              </a:rPr>
              <a:t>- decline in quality and loss of natural biodiversity. There is increasing land degradation (loss of fertility and declining agricultural productivity); land, water and air </a:t>
            </a:r>
            <a:r>
              <a:rPr lang="en-US" sz="2200" dirty="0" smtClean="0">
                <a:latin typeface="+mj-lt"/>
                <a:cs typeface="Arial" panose="020B0604020202020204" pitchFamily="34" charset="0"/>
              </a:rPr>
              <a:t>pollution, landslides</a:t>
            </a:r>
            <a:endParaRPr lang="en-US" sz="2200" dirty="0" smtClean="0">
              <a:latin typeface="+mj-lt"/>
              <a:cs typeface="Arial" panose="020B0604020202020204" pitchFamily="34" charset="0"/>
            </a:endParaRPr>
          </a:p>
        </p:txBody>
      </p:sp>
      <p:pic>
        <p:nvPicPr>
          <p:cNvPr id="8" name="Picture 7" descr="Image result for cutting forests for farming in uganda"/>
          <p:cNvPicPr/>
          <p:nvPr/>
        </p:nvPicPr>
        <p:blipFill>
          <a:blip r:embed="rId5">
            <a:extLst>
              <a:ext uri="{28A0092B-C50C-407E-A947-70E740481C1C}">
                <a14:useLocalDpi xmlns:a14="http://schemas.microsoft.com/office/drawing/2010/main" val="0"/>
              </a:ext>
            </a:extLst>
          </a:blip>
          <a:srcRect/>
          <a:stretch>
            <a:fillRect/>
          </a:stretch>
        </p:blipFill>
        <p:spPr bwMode="auto">
          <a:xfrm>
            <a:off x="4773867" y="1829967"/>
            <a:ext cx="3681200" cy="2452551"/>
          </a:xfrm>
          <a:prstGeom prst="rect">
            <a:avLst/>
          </a:prstGeom>
          <a:noFill/>
          <a:ln>
            <a:noFill/>
          </a:ln>
        </p:spPr>
      </p:pic>
      <p:pic>
        <p:nvPicPr>
          <p:cNvPr id="10" name="Picture 9"/>
          <p:cNvPicPr>
            <a:picLocks noChangeAspect="1"/>
          </p:cNvPicPr>
          <p:nvPr/>
        </p:nvPicPr>
        <p:blipFill>
          <a:blip r:embed="rId6"/>
          <a:stretch>
            <a:fillRect/>
          </a:stretch>
        </p:blipFill>
        <p:spPr>
          <a:xfrm>
            <a:off x="631185" y="4282518"/>
            <a:ext cx="3810956" cy="2525507"/>
          </a:xfrm>
          <a:prstGeom prst="rect">
            <a:avLst/>
          </a:prstGeom>
        </p:spPr>
      </p:pic>
    </p:spTree>
    <p:extLst>
      <p:ext uri="{BB962C8B-B14F-4D97-AF65-F5344CB8AC3E}">
        <p14:creationId xmlns:p14="http://schemas.microsoft.com/office/powerpoint/2010/main" val="170310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99692" y="1641419"/>
            <a:ext cx="8116724" cy="523220"/>
          </a:xfrm>
          <a:prstGeom prst="rect">
            <a:avLst/>
          </a:prstGeom>
          <a:noFill/>
        </p:spPr>
        <p:txBody>
          <a:bodyPr wrap="square" rtlCol="0">
            <a:spAutoFit/>
          </a:bodyPr>
          <a:lstStyle/>
          <a:p>
            <a:r>
              <a:rPr lang="en-US" sz="2800" b="1" dirty="0">
                <a:solidFill>
                  <a:srgbClr val="00B050"/>
                </a:solidFill>
              </a:rPr>
              <a:t>Forestry and Forest Cover Changes in Uganda</a:t>
            </a:r>
            <a:endParaRPr lang="en-US" sz="2800" dirty="0">
              <a:solidFill>
                <a:srgbClr val="00B050"/>
              </a:solidFill>
            </a:endParaRPr>
          </a:p>
        </p:txBody>
      </p:sp>
      <p:pic>
        <p:nvPicPr>
          <p:cNvPr id="21" name="Picture 20"/>
          <p:cNvPicPr>
            <a:picLocks noChangeAspect="1"/>
          </p:cNvPicPr>
          <p:nvPr/>
        </p:nvPicPr>
        <p:blipFill>
          <a:blip r:embed="rId2"/>
          <a:stretch>
            <a:fillRect/>
          </a:stretch>
        </p:blipFill>
        <p:spPr>
          <a:xfrm>
            <a:off x="0" y="17570"/>
            <a:ext cx="1817694" cy="143023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1511660" y="2223621"/>
            <a:ext cx="7632848" cy="3934251"/>
          </a:xfrm>
          <a:prstGeom prst="rect">
            <a:avLst/>
          </a:prstGeom>
        </p:spPr>
      </p:pic>
      <p:sp>
        <p:nvSpPr>
          <p:cNvPr id="7" name="Rectangle 6"/>
          <p:cNvSpPr/>
          <p:nvPr/>
        </p:nvSpPr>
        <p:spPr>
          <a:xfrm>
            <a:off x="395536" y="2564904"/>
            <a:ext cx="2232248" cy="2462213"/>
          </a:xfrm>
          <a:prstGeom prst="rect">
            <a:avLst/>
          </a:prstGeom>
          <a:ln w="19050">
            <a:solidFill>
              <a:schemeClr val="accent2">
                <a:lumMod val="75000"/>
              </a:schemeClr>
            </a:solidFill>
          </a:ln>
        </p:spPr>
        <p:txBody>
          <a:bodyPr wrap="square">
            <a:spAutoFit/>
          </a:bodyPr>
          <a:lstStyle/>
          <a:p>
            <a:r>
              <a:rPr lang="en-US" sz="2200" dirty="0">
                <a:latin typeface="+mj-lt"/>
                <a:cs typeface="Arial" panose="020B0604020202020204" pitchFamily="34" charset="0"/>
              </a:rPr>
              <a:t>The rate of extraction (demand) increasingly exceeds the rate of replenishment (supply</a:t>
            </a:r>
            <a:r>
              <a:rPr lang="en-US" sz="2200" dirty="0" smtClean="0">
                <a:latin typeface="+mj-lt"/>
                <a:cs typeface="Arial" panose="020B0604020202020204" pitchFamily="34" charset="0"/>
              </a:rPr>
              <a:t>)</a:t>
            </a:r>
            <a:endParaRPr lang="en-US" sz="2200" dirty="0">
              <a:latin typeface="+mj-lt"/>
              <a:cs typeface="Arial" panose="020B0604020202020204" pitchFamily="34" charset="0"/>
            </a:endParaRPr>
          </a:p>
        </p:txBody>
      </p:sp>
    </p:spTree>
    <p:extLst>
      <p:ext uri="{BB962C8B-B14F-4D97-AF65-F5344CB8AC3E}">
        <p14:creationId xmlns:p14="http://schemas.microsoft.com/office/powerpoint/2010/main" val="71075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07504" y="2052542"/>
            <a:ext cx="5004048" cy="4493538"/>
          </a:xfrm>
          <a:prstGeom prst="rect">
            <a:avLst/>
          </a:prstGeom>
          <a:noFill/>
        </p:spPr>
        <p:txBody>
          <a:bodyPr wrap="square" rtlCol="0">
            <a:spAutoFit/>
          </a:bodyPr>
          <a:lstStyle/>
          <a:p>
            <a:pPr marL="342900" indent="-342900">
              <a:buFont typeface="Arial" panose="020B0604020202020204" pitchFamily="34" charset="0"/>
              <a:buChar char="•"/>
            </a:pPr>
            <a:r>
              <a:rPr lang="en-US" sz="2200" dirty="0"/>
              <a:t>The main causes of deforestation have been mostly the conversion of forest land to other land use types such as agriculture and urbanization, and rampant felling of trees for firewood and charcoal burning. </a:t>
            </a:r>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The </a:t>
            </a:r>
            <a:r>
              <a:rPr lang="en-US" sz="2200" dirty="0"/>
              <a:t>other important ones are issues relating to governance in the forestry sector, issues associated with illegal and unregulated trade of forest products and the unsecured forest tenure rights.</a:t>
            </a:r>
          </a:p>
        </p:txBody>
      </p:sp>
      <p:sp>
        <p:nvSpPr>
          <p:cNvPr id="13" name="CuadroTexto 12"/>
          <p:cNvSpPr txBox="1"/>
          <p:nvPr/>
        </p:nvSpPr>
        <p:spPr>
          <a:xfrm>
            <a:off x="0" y="1486561"/>
            <a:ext cx="8116724" cy="523220"/>
          </a:xfrm>
          <a:prstGeom prst="rect">
            <a:avLst/>
          </a:prstGeom>
          <a:noFill/>
        </p:spPr>
        <p:txBody>
          <a:bodyPr wrap="square" rtlCol="0">
            <a:spAutoFit/>
          </a:bodyPr>
          <a:lstStyle/>
          <a:p>
            <a:r>
              <a:rPr lang="en-US" sz="2800" b="1" dirty="0">
                <a:solidFill>
                  <a:srgbClr val="00B050"/>
                </a:solidFill>
              </a:rPr>
              <a:t>Major Drivers of Forest Cover Loss in Uganda</a:t>
            </a:r>
            <a:endParaRPr lang="en-US" sz="2800" dirty="0">
              <a:solidFill>
                <a:srgbClr val="00B050"/>
              </a:solidFill>
            </a:endParaRPr>
          </a:p>
        </p:txBody>
      </p:sp>
      <p:pic>
        <p:nvPicPr>
          <p:cNvPr id="21" name="Picture 20"/>
          <p:cNvPicPr>
            <a:picLocks noChangeAspect="1"/>
          </p:cNvPicPr>
          <p:nvPr/>
        </p:nvPicPr>
        <p:blipFill>
          <a:blip r:embed="rId2"/>
          <a:stretch>
            <a:fillRect/>
          </a:stretch>
        </p:blipFill>
        <p:spPr>
          <a:xfrm>
            <a:off x="0" y="17570"/>
            <a:ext cx="1817694" cy="143023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 result for deforestation in ugand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9382" y="1987705"/>
            <a:ext cx="3665419" cy="2782178"/>
          </a:xfrm>
          <a:prstGeom prst="rect">
            <a:avLst/>
          </a:prstGeom>
          <a:noFill/>
          <a:ln>
            <a:noFill/>
          </a:ln>
        </p:spPr>
      </p:pic>
      <p:pic>
        <p:nvPicPr>
          <p:cNvPr id="12" name="Picture 11" descr="Trees2a 703x422"/>
          <p:cNvPicPr/>
          <p:nvPr/>
        </p:nvPicPr>
        <p:blipFill>
          <a:blip r:embed="rId5">
            <a:extLst>
              <a:ext uri="{28A0092B-C50C-407E-A947-70E740481C1C}">
                <a14:useLocalDpi xmlns:a14="http://schemas.microsoft.com/office/drawing/2010/main" val="0"/>
              </a:ext>
            </a:extLst>
          </a:blip>
          <a:srcRect/>
          <a:stretch>
            <a:fillRect/>
          </a:stretch>
        </p:blipFill>
        <p:spPr bwMode="auto">
          <a:xfrm>
            <a:off x="5006180" y="4581129"/>
            <a:ext cx="3678621" cy="2117274"/>
          </a:xfrm>
          <a:prstGeom prst="rect">
            <a:avLst/>
          </a:prstGeom>
          <a:noFill/>
          <a:ln>
            <a:noFill/>
          </a:ln>
        </p:spPr>
      </p:pic>
    </p:spTree>
    <p:extLst>
      <p:ext uri="{BB962C8B-B14F-4D97-AF65-F5344CB8AC3E}">
        <p14:creationId xmlns:p14="http://schemas.microsoft.com/office/powerpoint/2010/main" val="347918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755575" y="1756452"/>
            <a:ext cx="7776865" cy="1200329"/>
          </a:xfrm>
          <a:prstGeom prst="rect">
            <a:avLst/>
          </a:prstGeom>
          <a:noFill/>
        </p:spPr>
        <p:txBody>
          <a:bodyPr wrap="square" rtlCol="0">
            <a:spAutoFit/>
          </a:bodyPr>
          <a:lstStyle/>
          <a:p>
            <a:r>
              <a:rPr lang="en-US" sz="2400" b="1" dirty="0">
                <a:solidFill>
                  <a:srgbClr val="FF0000"/>
                </a:solidFill>
              </a:rPr>
              <a:t>Governance </a:t>
            </a:r>
            <a:r>
              <a:rPr lang="en-US" sz="2400" b="1" dirty="0" smtClean="0">
                <a:solidFill>
                  <a:srgbClr val="FF0000"/>
                </a:solidFill>
              </a:rPr>
              <a:t>crisis:</a:t>
            </a:r>
          </a:p>
          <a:p>
            <a:r>
              <a:rPr lang="en-US" sz="2400" b="1" dirty="0" smtClean="0"/>
              <a:t>	Poor </a:t>
            </a:r>
            <a:r>
              <a:rPr lang="en-US" sz="2400" b="1" dirty="0"/>
              <a:t>governance has </a:t>
            </a:r>
            <a:r>
              <a:rPr lang="en-US" sz="2400" b="1" dirty="0" smtClean="0"/>
              <a:t>been blamed </a:t>
            </a:r>
            <a:r>
              <a:rPr lang="en-US" sz="2400" b="1" dirty="0"/>
              <a:t>for the </a:t>
            </a:r>
            <a:r>
              <a:rPr lang="en-US" sz="2400" b="1" dirty="0" smtClean="0"/>
              <a:t>depletion 	of the 	ecosystem</a:t>
            </a:r>
            <a:endParaRPr lang="en-US" sz="2400" dirty="0"/>
          </a:p>
        </p:txBody>
      </p:sp>
      <p:pic>
        <p:nvPicPr>
          <p:cNvPr id="21" name="Picture 20"/>
          <p:cNvPicPr>
            <a:picLocks noChangeAspect="1"/>
          </p:cNvPicPr>
          <p:nvPr/>
        </p:nvPicPr>
        <p:blipFill>
          <a:blip r:embed="rId2"/>
          <a:stretch>
            <a:fillRect/>
          </a:stretch>
        </p:blipFill>
        <p:spPr>
          <a:xfrm>
            <a:off x="0" y="17570"/>
            <a:ext cx="1817694" cy="143023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47664" y="3265433"/>
            <a:ext cx="6624736" cy="2462213"/>
          </a:xfrm>
          <a:prstGeom prst="rect">
            <a:avLst/>
          </a:prstGeom>
          <a:ln>
            <a:solidFill>
              <a:schemeClr val="accent6">
                <a:lumMod val="75000"/>
              </a:schemeClr>
            </a:solidFill>
          </a:ln>
        </p:spPr>
        <p:txBody>
          <a:bodyPr wrap="square">
            <a:spAutoFit/>
          </a:bodyPr>
          <a:lstStyle/>
          <a:p>
            <a:pPr algn="just"/>
            <a:r>
              <a:rPr lang="en-US" sz="2200" b="1" dirty="0">
                <a:latin typeface="+mj-lt"/>
              </a:rPr>
              <a:t>Governance</a:t>
            </a:r>
            <a:r>
              <a:rPr lang="en-US" sz="2200" dirty="0">
                <a:latin typeface="+mj-lt"/>
              </a:rPr>
              <a:t> </a:t>
            </a:r>
            <a:r>
              <a:rPr lang="en-US" sz="2200" dirty="0" smtClean="0">
                <a:latin typeface="+mj-lt"/>
              </a:rPr>
              <a:t>here can be defined </a:t>
            </a:r>
            <a:r>
              <a:rPr lang="en-US" sz="2200" dirty="0">
                <a:latin typeface="+mj-lt"/>
              </a:rPr>
              <a:t>as “the norms, institutions, and processes that determine how power and responsibilities over </a:t>
            </a:r>
            <a:r>
              <a:rPr lang="en-US" sz="2200" dirty="0" smtClean="0">
                <a:latin typeface="+mj-lt"/>
              </a:rPr>
              <a:t>forests are </a:t>
            </a:r>
            <a:r>
              <a:rPr lang="en-US" sz="2200" dirty="0">
                <a:latin typeface="+mj-lt"/>
              </a:rPr>
              <a:t>exercised, how decisions are taken and how citizens – including women, men, youth, indigenous </a:t>
            </a:r>
            <a:r>
              <a:rPr lang="en-US" sz="2200" dirty="0" smtClean="0">
                <a:latin typeface="+mj-lt"/>
              </a:rPr>
              <a:t>people </a:t>
            </a:r>
            <a:r>
              <a:rPr lang="en-US" sz="2200" dirty="0">
                <a:latin typeface="+mj-lt"/>
              </a:rPr>
              <a:t>and local communities – secure access to, participate in, and are impacted by the management of </a:t>
            </a:r>
            <a:r>
              <a:rPr lang="en-US" sz="2200" dirty="0" smtClean="0">
                <a:latin typeface="+mj-lt"/>
              </a:rPr>
              <a:t>forests” </a:t>
            </a:r>
            <a:endParaRPr lang="en-US" sz="2200" dirty="0">
              <a:latin typeface="+mj-lt"/>
            </a:endParaRPr>
          </a:p>
        </p:txBody>
      </p:sp>
    </p:spTree>
    <p:extLst>
      <p:ext uri="{BB962C8B-B14F-4D97-AF65-F5344CB8AC3E}">
        <p14:creationId xmlns:p14="http://schemas.microsoft.com/office/powerpoint/2010/main" val="343186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99692" y="2358258"/>
            <a:ext cx="8476764" cy="3908762"/>
          </a:xfrm>
          <a:prstGeom prst="rect">
            <a:avLst/>
          </a:prstGeom>
          <a:noFill/>
        </p:spPr>
        <p:txBody>
          <a:bodyPr wrap="square" rtlCol="0">
            <a:spAutoFit/>
          </a:bodyPr>
          <a:lstStyle/>
          <a:p>
            <a:pPr marL="457200" lvl="0" indent="-457200">
              <a:buFont typeface="+mj-lt"/>
              <a:buAutoNum type="arabicPeriod"/>
            </a:pPr>
            <a:r>
              <a:rPr lang="en-US" sz="2800" dirty="0"/>
              <a:t>What are the key governance issues in the forestry sector</a:t>
            </a:r>
            <a:r>
              <a:rPr lang="en-US" sz="2800" dirty="0" smtClean="0"/>
              <a:t>?</a:t>
            </a:r>
          </a:p>
          <a:p>
            <a:pPr marL="457200" lvl="0" indent="-457200">
              <a:buFont typeface="+mj-lt"/>
              <a:buAutoNum type="arabicPeriod"/>
            </a:pPr>
            <a:endParaRPr lang="en-US" sz="2800" dirty="0"/>
          </a:p>
          <a:p>
            <a:pPr marL="457200" lvl="0" indent="-457200">
              <a:buFont typeface="+mj-lt"/>
              <a:buAutoNum type="arabicPeriod"/>
            </a:pPr>
            <a:r>
              <a:rPr lang="en-US" sz="2800" dirty="0"/>
              <a:t>How can communities be strengthened to participate in forest recovery </a:t>
            </a:r>
            <a:r>
              <a:rPr lang="en-US" sz="2800" dirty="0" err="1"/>
              <a:t>programmes</a:t>
            </a:r>
            <a:r>
              <a:rPr lang="en-US" sz="2800" dirty="0"/>
              <a:t> in Uganda</a:t>
            </a:r>
            <a:r>
              <a:rPr lang="en-US" sz="2800" dirty="0" smtClean="0"/>
              <a:t>?</a:t>
            </a:r>
          </a:p>
          <a:p>
            <a:pPr marL="457200" lvl="0" indent="-457200">
              <a:buFont typeface="+mj-lt"/>
              <a:buAutoNum type="arabicPeriod"/>
            </a:pPr>
            <a:endParaRPr lang="en-US" sz="2800" dirty="0"/>
          </a:p>
          <a:p>
            <a:pPr marL="457200" lvl="0" indent="-457200">
              <a:buFont typeface="+mj-lt"/>
              <a:buAutoNum type="arabicPeriod"/>
            </a:pPr>
            <a:r>
              <a:rPr lang="en-US" sz="2800" dirty="0"/>
              <a:t>What best forest restoration mechanisms should be adopted to revert the forest destruction trends?</a:t>
            </a:r>
          </a:p>
          <a:p>
            <a:pPr marL="342900" indent="-342900">
              <a:buFont typeface="Arial" panose="020B0604020202020204" pitchFamily="34" charset="0"/>
              <a:buChar char="•"/>
            </a:pPr>
            <a:endParaRPr lang="en-US" sz="2400" dirty="0"/>
          </a:p>
        </p:txBody>
      </p:sp>
      <p:sp>
        <p:nvSpPr>
          <p:cNvPr id="13" name="CuadroTexto 12"/>
          <p:cNvSpPr txBox="1"/>
          <p:nvPr/>
        </p:nvSpPr>
        <p:spPr>
          <a:xfrm>
            <a:off x="199692" y="1641419"/>
            <a:ext cx="8116724" cy="523220"/>
          </a:xfrm>
          <a:prstGeom prst="rect">
            <a:avLst/>
          </a:prstGeom>
          <a:noFill/>
        </p:spPr>
        <p:txBody>
          <a:bodyPr wrap="square" rtlCol="0">
            <a:spAutoFit/>
          </a:bodyPr>
          <a:lstStyle/>
          <a:p>
            <a:r>
              <a:rPr lang="en-US" sz="2800" b="1" dirty="0">
                <a:solidFill>
                  <a:srgbClr val="00B050"/>
                </a:solidFill>
              </a:rPr>
              <a:t>Policy Questions for Discussion</a:t>
            </a:r>
            <a:endParaRPr lang="en-US" sz="2800" dirty="0">
              <a:solidFill>
                <a:srgbClr val="00B050"/>
              </a:solidFill>
            </a:endParaRPr>
          </a:p>
        </p:txBody>
      </p:sp>
      <p:pic>
        <p:nvPicPr>
          <p:cNvPr id="21" name="Picture 20"/>
          <p:cNvPicPr>
            <a:picLocks noChangeAspect="1"/>
          </p:cNvPicPr>
          <p:nvPr/>
        </p:nvPicPr>
        <p:blipFill>
          <a:blip r:embed="rId2"/>
          <a:stretch>
            <a:fillRect/>
          </a:stretch>
        </p:blipFill>
        <p:spPr>
          <a:xfrm>
            <a:off x="0" y="17570"/>
            <a:ext cx="1817694" cy="143023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0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827584" y="2232483"/>
            <a:ext cx="7704856"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As natural features in the landscape, ecosystems provide environmental, social and economic benefits to communities</a:t>
            </a:r>
            <a:r>
              <a:rPr lang="en-US" sz="2400" dirty="0" smtClean="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Forests are ecosystems that represent almost 30% of terrestrial land cover worldwide (</a:t>
            </a:r>
            <a:r>
              <a:rPr lang="en-US" sz="2400" dirty="0" smtClean="0"/>
              <a:t>3, </a:t>
            </a:r>
            <a:r>
              <a:rPr lang="en-US" sz="2400" dirty="0"/>
              <a:t>999 million ha), </a:t>
            </a:r>
            <a:r>
              <a:rPr lang="en-US" sz="2400" dirty="0" smtClean="0"/>
              <a:t>containing </a:t>
            </a:r>
            <a:r>
              <a:rPr lang="en-US" sz="2400" dirty="0"/>
              <a:t>80% of all terrestrial biomass </a:t>
            </a: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They provide </a:t>
            </a:r>
            <a:r>
              <a:rPr lang="en-US" sz="2400" dirty="0"/>
              <a:t>extensive benefits from a variety of ecosystem </a:t>
            </a:r>
            <a:r>
              <a:rPr lang="en-US" sz="2400" dirty="0" smtClean="0"/>
              <a:t>services.</a:t>
            </a:r>
            <a:endParaRPr lang="en-US" sz="2400" dirty="0"/>
          </a:p>
        </p:txBody>
      </p:sp>
      <p:sp>
        <p:nvSpPr>
          <p:cNvPr id="13" name="CuadroTexto 12"/>
          <p:cNvSpPr txBox="1"/>
          <p:nvPr/>
        </p:nvSpPr>
        <p:spPr>
          <a:xfrm>
            <a:off x="1028160" y="1534126"/>
            <a:ext cx="4752528" cy="523220"/>
          </a:xfrm>
          <a:prstGeom prst="rect">
            <a:avLst/>
          </a:prstGeom>
          <a:noFill/>
        </p:spPr>
        <p:txBody>
          <a:bodyPr wrap="square" rtlCol="0">
            <a:spAutoFit/>
          </a:bodyPr>
          <a:lstStyle/>
          <a:p>
            <a:pPr algn="ctr"/>
            <a:r>
              <a:rPr lang="en-US" sz="2800" b="1" dirty="0" smtClean="0"/>
              <a:t>Overview</a:t>
            </a:r>
            <a:endParaRPr lang="en-US" sz="2800" dirty="0"/>
          </a:p>
        </p:txBody>
      </p:sp>
      <p:pic>
        <p:nvPicPr>
          <p:cNvPr id="21" name="Picture 20"/>
          <p:cNvPicPr>
            <a:picLocks noChangeAspect="1"/>
          </p:cNvPicPr>
          <p:nvPr/>
        </p:nvPicPr>
        <p:blipFill>
          <a:blip r:embed="rId2"/>
          <a:stretch>
            <a:fillRect/>
          </a:stretch>
        </p:blipFill>
        <p:spPr>
          <a:xfrm>
            <a:off x="0" y="17570"/>
            <a:ext cx="1817694" cy="143023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38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www.efdinitiative.org</a:t>
            </a:r>
            <a:endParaRPr lang="en-GB"/>
          </a:p>
        </p:txBody>
      </p:sp>
      <p:pic>
        <p:nvPicPr>
          <p:cNvPr id="3" name="Picture 2"/>
          <p:cNvPicPr>
            <a:picLocks noChangeAspect="1"/>
          </p:cNvPicPr>
          <p:nvPr/>
        </p:nvPicPr>
        <p:blipFill>
          <a:blip r:embed="rId2"/>
          <a:stretch>
            <a:fillRect/>
          </a:stretch>
        </p:blipFill>
        <p:spPr>
          <a:xfrm>
            <a:off x="0" y="17570"/>
            <a:ext cx="1817694" cy="1430230"/>
          </a:xfrm>
          <a:prstGeom prst="rect">
            <a:avLst/>
          </a:prstGeom>
        </p:spPr>
      </p:pic>
      <p:graphicFrame>
        <p:nvGraphicFramePr>
          <p:cNvPr id="8" name="Content Placeholder 3"/>
          <p:cNvGraphicFramePr>
            <a:graphicFrameLocks/>
          </p:cNvGraphicFramePr>
          <p:nvPr>
            <p:extLst>
              <p:ext uri="{D42A27DB-BD31-4B8C-83A1-F6EECF244321}">
                <p14:modId xmlns:p14="http://schemas.microsoft.com/office/powerpoint/2010/main" val="2802267097"/>
              </p:ext>
            </p:extLst>
          </p:nvPr>
        </p:nvGraphicFramePr>
        <p:xfrm>
          <a:off x="323528" y="153607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514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039676" y="2057346"/>
            <a:ext cx="3816424" cy="4462760"/>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t>Function </a:t>
            </a:r>
            <a:r>
              <a:rPr lang="en-US" sz="2000" b="1" dirty="0"/>
              <a:t>as major stores of atmospheric </a:t>
            </a:r>
            <a:r>
              <a:rPr lang="en-US" sz="2000" b="1" dirty="0" smtClean="0"/>
              <a:t>carbon, </a:t>
            </a:r>
            <a:r>
              <a:rPr lang="en-US" sz="2000" b="1" dirty="0"/>
              <a:t>contributing to the regulation of climate change</a:t>
            </a:r>
            <a:r>
              <a:rPr lang="en-US" sz="2000" b="1" dirty="0" smtClean="0"/>
              <a:t>.</a:t>
            </a:r>
          </a:p>
          <a:p>
            <a:endParaRPr lang="en-US" sz="2000" b="1" dirty="0" smtClean="0"/>
          </a:p>
          <a:p>
            <a:pPr marL="800100" lvl="1" indent="-342900">
              <a:buFont typeface="Arial" panose="020B0604020202020204" pitchFamily="34" charset="0"/>
              <a:buChar char="•"/>
            </a:pPr>
            <a:r>
              <a:rPr lang="en-US" sz="1600" dirty="0" smtClean="0"/>
              <a:t>Global </a:t>
            </a:r>
            <a:r>
              <a:rPr lang="en-US" sz="1600" dirty="0"/>
              <a:t>forest resources with an average storage capacity of 73 </a:t>
            </a:r>
            <a:r>
              <a:rPr lang="en-US" sz="1600" dirty="0" err="1"/>
              <a:t>tonnes</a:t>
            </a:r>
            <a:r>
              <a:rPr lang="en-US" sz="1600" dirty="0"/>
              <a:t> per ha store approximately 292 billion </a:t>
            </a:r>
            <a:r>
              <a:rPr lang="en-US" sz="1600" dirty="0" err="1"/>
              <a:t>tonnes</a:t>
            </a:r>
            <a:r>
              <a:rPr lang="en-US" sz="1600" dirty="0"/>
              <a:t> of carbon </a:t>
            </a:r>
            <a:endParaRPr lang="en-US" sz="1600" dirty="0" smtClean="0"/>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The storage capacity of primary forests (24% of total) is in the order of 250 </a:t>
            </a:r>
            <a:r>
              <a:rPr lang="en-US" sz="1600" dirty="0" err="1"/>
              <a:t>tonnes</a:t>
            </a:r>
            <a:r>
              <a:rPr lang="en-US" sz="1600" dirty="0"/>
              <a:t>/ha, which is 82% of forest carbon worldwide.</a:t>
            </a:r>
            <a:endParaRPr lang="en-US" sz="1600" dirty="0" smtClean="0"/>
          </a:p>
          <a:p>
            <a:pPr marL="342900" indent="-342900">
              <a:buFont typeface="Arial" panose="020B0604020202020204" pitchFamily="34" charset="0"/>
              <a:buChar char="•"/>
            </a:pPr>
            <a:endParaRPr lang="en-US" sz="2400" dirty="0"/>
          </a:p>
        </p:txBody>
      </p:sp>
      <p:sp>
        <p:nvSpPr>
          <p:cNvPr id="13" name="CuadroTexto 12"/>
          <p:cNvSpPr txBox="1"/>
          <p:nvPr/>
        </p:nvSpPr>
        <p:spPr>
          <a:xfrm>
            <a:off x="1028160" y="1534126"/>
            <a:ext cx="4752528" cy="523220"/>
          </a:xfrm>
          <a:prstGeom prst="rect">
            <a:avLst/>
          </a:prstGeom>
          <a:noFill/>
        </p:spPr>
        <p:txBody>
          <a:bodyPr wrap="square" rtlCol="0">
            <a:spAutoFit/>
          </a:bodyPr>
          <a:lstStyle/>
          <a:p>
            <a:r>
              <a:rPr lang="en-US" sz="2800" b="1" dirty="0">
                <a:solidFill>
                  <a:srgbClr val="00B050"/>
                </a:solidFill>
              </a:rPr>
              <a:t>Why Forestry is Relevant</a:t>
            </a:r>
            <a:endParaRPr lang="en-US" sz="2800" dirty="0">
              <a:solidFill>
                <a:srgbClr val="00B050"/>
              </a:solidFill>
            </a:endParaRPr>
          </a:p>
        </p:txBody>
      </p:sp>
      <p:pic>
        <p:nvPicPr>
          <p:cNvPr id="21" name="Picture 20"/>
          <p:cNvPicPr>
            <a:picLocks noChangeAspect="1"/>
          </p:cNvPicPr>
          <p:nvPr/>
        </p:nvPicPr>
        <p:blipFill>
          <a:blip r:embed="rId2"/>
          <a:stretch>
            <a:fillRect/>
          </a:stretch>
        </p:blipFill>
        <p:spPr>
          <a:xfrm>
            <a:off x="0" y="17570"/>
            <a:ext cx="1817694" cy="143023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765999" y="2143672"/>
            <a:ext cx="4273677" cy="4021632"/>
          </a:xfrm>
          <a:prstGeom prst="rect">
            <a:avLst/>
          </a:prstGeom>
        </p:spPr>
      </p:pic>
    </p:spTree>
    <p:extLst>
      <p:ext uri="{BB962C8B-B14F-4D97-AF65-F5344CB8AC3E}">
        <p14:creationId xmlns:p14="http://schemas.microsoft.com/office/powerpoint/2010/main" val="27066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039676" y="2057346"/>
            <a:ext cx="3816424" cy="2923877"/>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t>They sequestrate </a:t>
            </a:r>
            <a:r>
              <a:rPr lang="en-US" sz="2000" b="1" dirty="0"/>
              <a:t>atmospheric </a:t>
            </a:r>
            <a:r>
              <a:rPr lang="en-US" sz="2000" b="1" dirty="0" smtClean="0"/>
              <a:t>carbon.</a:t>
            </a:r>
          </a:p>
          <a:p>
            <a:pPr marL="800100" lvl="1" indent="-342900">
              <a:buFont typeface="Arial" panose="020B0604020202020204" pitchFamily="34" charset="0"/>
              <a:buChar char="•"/>
            </a:pPr>
            <a:r>
              <a:rPr lang="en-US" dirty="0" smtClean="0"/>
              <a:t>Sequestration </a:t>
            </a:r>
            <a:r>
              <a:rPr lang="en-US" dirty="0"/>
              <a:t>rate is estimated at 2.4 billion </a:t>
            </a:r>
            <a:r>
              <a:rPr lang="en-US" dirty="0" err="1"/>
              <a:t>tonnes</a:t>
            </a:r>
            <a:r>
              <a:rPr lang="en-US" dirty="0"/>
              <a:t> of carbon per </a:t>
            </a:r>
            <a:r>
              <a:rPr lang="en-US" dirty="0" smtClean="0"/>
              <a:t>year</a:t>
            </a:r>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r>
              <a:rPr lang="en-US" dirty="0"/>
              <a:t>This makes them extremely important natural ecosystems in terms of climate regulation. </a:t>
            </a:r>
            <a:endParaRPr lang="en-US" dirty="0" smtClean="0"/>
          </a:p>
          <a:p>
            <a:pPr marL="800100" lvl="1" indent="-342900">
              <a:buFont typeface="Arial" panose="020B0604020202020204" pitchFamily="34" charset="0"/>
              <a:buChar char="•"/>
            </a:pPr>
            <a:endParaRPr lang="en-US" dirty="0"/>
          </a:p>
        </p:txBody>
      </p:sp>
      <p:sp>
        <p:nvSpPr>
          <p:cNvPr id="13" name="CuadroTexto 12"/>
          <p:cNvSpPr txBox="1"/>
          <p:nvPr/>
        </p:nvSpPr>
        <p:spPr>
          <a:xfrm>
            <a:off x="1028160" y="1534126"/>
            <a:ext cx="4752528" cy="523220"/>
          </a:xfrm>
          <a:prstGeom prst="rect">
            <a:avLst/>
          </a:prstGeom>
          <a:noFill/>
        </p:spPr>
        <p:txBody>
          <a:bodyPr wrap="square" rtlCol="0">
            <a:spAutoFit/>
          </a:bodyPr>
          <a:lstStyle/>
          <a:p>
            <a:r>
              <a:rPr lang="en-US" sz="2800" b="1" dirty="0">
                <a:solidFill>
                  <a:srgbClr val="00B050"/>
                </a:solidFill>
              </a:rPr>
              <a:t>Why Forestry is Relevant </a:t>
            </a:r>
            <a:r>
              <a:rPr lang="en-US" sz="2800" b="1" dirty="0" smtClean="0">
                <a:solidFill>
                  <a:srgbClr val="00B050"/>
                </a:solidFill>
              </a:rPr>
              <a:t>…</a:t>
            </a:r>
            <a:endParaRPr lang="en-US" sz="2800" dirty="0">
              <a:solidFill>
                <a:srgbClr val="00B050"/>
              </a:solidFill>
            </a:endParaRPr>
          </a:p>
        </p:txBody>
      </p:sp>
      <p:pic>
        <p:nvPicPr>
          <p:cNvPr id="21" name="Picture 20"/>
          <p:cNvPicPr>
            <a:picLocks noChangeAspect="1"/>
          </p:cNvPicPr>
          <p:nvPr/>
        </p:nvPicPr>
        <p:blipFill>
          <a:blip r:embed="rId2"/>
          <a:stretch>
            <a:fillRect/>
          </a:stretch>
        </p:blipFill>
        <p:spPr>
          <a:xfrm>
            <a:off x="0" y="17570"/>
            <a:ext cx="1817694" cy="143023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539552" y="2143672"/>
            <a:ext cx="4500124" cy="3661592"/>
          </a:xfrm>
          <a:prstGeom prst="rect">
            <a:avLst/>
          </a:prstGeom>
        </p:spPr>
      </p:pic>
    </p:spTree>
    <p:extLst>
      <p:ext uri="{BB962C8B-B14F-4D97-AF65-F5344CB8AC3E}">
        <p14:creationId xmlns:p14="http://schemas.microsoft.com/office/powerpoint/2010/main" val="55397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039676" y="2057346"/>
            <a:ext cx="3816424" cy="4124206"/>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t>Forests regulate </a:t>
            </a:r>
            <a:r>
              <a:rPr lang="en-US" sz="2000" b="1" dirty="0"/>
              <a:t>water quantity, mitigating the effects of high flows in wet periods and low flows in the dry periods</a:t>
            </a:r>
            <a:r>
              <a:rPr lang="en-US" sz="2000" b="1" dirty="0" smtClean="0"/>
              <a:t>.</a:t>
            </a:r>
          </a:p>
          <a:p>
            <a:pPr marL="800100" lvl="1" indent="-342900">
              <a:buFont typeface="Arial" panose="020B0604020202020204" pitchFamily="34" charset="0"/>
              <a:buChar char="•"/>
            </a:pPr>
            <a:r>
              <a:rPr lang="en-US" dirty="0"/>
              <a:t>Increased infiltration regenerates local aquifers and surface streams are maintained providing water resources in drier </a:t>
            </a:r>
            <a:r>
              <a:rPr lang="en-US" dirty="0" smtClean="0"/>
              <a:t>periods.</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smtClean="0"/>
              <a:t>Through </a:t>
            </a:r>
            <a:r>
              <a:rPr lang="en-US" dirty="0"/>
              <a:t>these processes water quality is increased as it moves through these systems</a:t>
            </a:r>
          </a:p>
        </p:txBody>
      </p:sp>
      <p:sp>
        <p:nvSpPr>
          <p:cNvPr id="13" name="CuadroTexto 12"/>
          <p:cNvSpPr txBox="1"/>
          <p:nvPr/>
        </p:nvSpPr>
        <p:spPr>
          <a:xfrm>
            <a:off x="1028160" y="1534126"/>
            <a:ext cx="4752528" cy="523220"/>
          </a:xfrm>
          <a:prstGeom prst="rect">
            <a:avLst/>
          </a:prstGeom>
          <a:noFill/>
        </p:spPr>
        <p:txBody>
          <a:bodyPr wrap="square" rtlCol="0">
            <a:spAutoFit/>
          </a:bodyPr>
          <a:lstStyle/>
          <a:p>
            <a:r>
              <a:rPr lang="en-US" sz="2800" b="1" dirty="0">
                <a:solidFill>
                  <a:srgbClr val="00B050"/>
                </a:solidFill>
              </a:rPr>
              <a:t>Why Forestry is Relevant </a:t>
            </a:r>
            <a:r>
              <a:rPr lang="en-US" sz="2800" b="1" dirty="0" smtClean="0">
                <a:solidFill>
                  <a:srgbClr val="00B050"/>
                </a:solidFill>
              </a:rPr>
              <a:t>…</a:t>
            </a:r>
            <a:endParaRPr lang="en-US" sz="2800" dirty="0">
              <a:solidFill>
                <a:srgbClr val="00B050"/>
              </a:solidFill>
            </a:endParaRPr>
          </a:p>
        </p:txBody>
      </p:sp>
      <p:pic>
        <p:nvPicPr>
          <p:cNvPr id="21" name="Picture 20"/>
          <p:cNvPicPr>
            <a:picLocks noChangeAspect="1"/>
          </p:cNvPicPr>
          <p:nvPr/>
        </p:nvPicPr>
        <p:blipFill>
          <a:blip r:embed="rId2"/>
          <a:stretch>
            <a:fillRect/>
          </a:stretch>
        </p:blipFill>
        <p:spPr>
          <a:xfrm>
            <a:off x="0" y="17570"/>
            <a:ext cx="1817694" cy="143023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028160" y="2348880"/>
            <a:ext cx="4011516" cy="3384376"/>
          </a:xfrm>
          <a:prstGeom prst="rect">
            <a:avLst/>
          </a:prstGeom>
        </p:spPr>
      </p:pic>
    </p:spTree>
    <p:extLst>
      <p:ext uri="{BB962C8B-B14F-4D97-AF65-F5344CB8AC3E}">
        <p14:creationId xmlns:p14="http://schemas.microsoft.com/office/powerpoint/2010/main" val="354768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055552" y="1575456"/>
            <a:ext cx="4088447" cy="4739759"/>
          </a:xfrm>
          <a:prstGeom prst="rect">
            <a:avLst/>
          </a:prstGeom>
          <a:noFill/>
        </p:spPr>
        <p:txBody>
          <a:bodyPr wrap="square" rtlCol="0">
            <a:spAutoFit/>
          </a:bodyPr>
          <a:lstStyle/>
          <a:p>
            <a:pPr marL="342900" indent="-342900">
              <a:buFont typeface="Arial" panose="020B0604020202020204" pitchFamily="34" charset="0"/>
              <a:buChar char="•"/>
            </a:pPr>
            <a:r>
              <a:rPr lang="en-US" sz="2000" b="1" dirty="0"/>
              <a:t>F</a:t>
            </a:r>
            <a:r>
              <a:rPr lang="en-US" sz="2000" b="1" dirty="0" smtClean="0"/>
              <a:t>orests contribute </a:t>
            </a:r>
            <a:r>
              <a:rPr lang="en-US" sz="2000" b="1" dirty="0"/>
              <a:t>to soil and water protection and biodiversity </a:t>
            </a:r>
            <a:r>
              <a:rPr lang="en-US" sz="2000" b="1" dirty="0" smtClean="0"/>
              <a:t>conservation through: </a:t>
            </a:r>
          </a:p>
          <a:p>
            <a:pPr marL="800100" lvl="1" indent="-342900">
              <a:buFont typeface="Arial" panose="020B0604020202020204" pitchFamily="34" charset="0"/>
              <a:buChar char="•"/>
            </a:pPr>
            <a:r>
              <a:rPr lang="en-US" sz="1600" dirty="0" smtClean="0"/>
              <a:t>Soil </a:t>
            </a:r>
            <a:r>
              <a:rPr lang="en-US" sz="1600" dirty="0"/>
              <a:t>stabilization including reduction of soil erosion, maintenance of soil organic matter, increasing water infiltration and storage</a:t>
            </a:r>
            <a:r>
              <a:rPr lang="en-US" sz="1600" dirty="0" smtClean="0"/>
              <a:t>.</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smtClean="0"/>
              <a:t> </a:t>
            </a:r>
            <a:r>
              <a:rPr lang="en-US" sz="1600" dirty="0"/>
              <a:t>W</a:t>
            </a:r>
            <a:r>
              <a:rPr lang="en-US" sz="1600" dirty="0" smtClean="0"/>
              <a:t>ater </a:t>
            </a:r>
            <a:r>
              <a:rPr lang="en-US" sz="1600" dirty="0"/>
              <a:t>supply protection through filtering water pollutants and regulating water yield and flow, enhancing precipitation and moderating floods, reducing surface erosion hence soil nutrient protection, protection against sedimentation and trapping of aerial pollutants.</a:t>
            </a:r>
          </a:p>
          <a:p>
            <a:pPr marL="800100" lvl="1" indent="-342900">
              <a:buFont typeface="Arial" panose="020B0604020202020204" pitchFamily="34" charset="0"/>
              <a:buChar char="•"/>
            </a:pPr>
            <a:endParaRPr lang="en-US" dirty="0"/>
          </a:p>
        </p:txBody>
      </p:sp>
      <p:sp>
        <p:nvSpPr>
          <p:cNvPr id="13" name="CuadroTexto 12"/>
          <p:cNvSpPr txBox="1"/>
          <p:nvPr/>
        </p:nvSpPr>
        <p:spPr>
          <a:xfrm>
            <a:off x="1028160" y="1534126"/>
            <a:ext cx="4752528" cy="523220"/>
          </a:xfrm>
          <a:prstGeom prst="rect">
            <a:avLst/>
          </a:prstGeom>
          <a:noFill/>
        </p:spPr>
        <p:txBody>
          <a:bodyPr wrap="square" rtlCol="0">
            <a:spAutoFit/>
          </a:bodyPr>
          <a:lstStyle/>
          <a:p>
            <a:r>
              <a:rPr lang="en-US" sz="2800" b="1" dirty="0" smtClean="0">
                <a:solidFill>
                  <a:srgbClr val="00B050"/>
                </a:solidFill>
              </a:rPr>
              <a:t>Why Forestry is Relevant…</a:t>
            </a:r>
            <a:endParaRPr lang="en-US" sz="2800" dirty="0">
              <a:solidFill>
                <a:srgbClr val="00B050"/>
              </a:solidFill>
            </a:endParaRPr>
          </a:p>
        </p:txBody>
      </p:sp>
      <p:pic>
        <p:nvPicPr>
          <p:cNvPr id="21" name="Picture 20"/>
          <p:cNvPicPr>
            <a:picLocks noChangeAspect="1"/>
          </p:cNvPicPr>
          <p:nvPr/>
        </p:nvPicPr>
        <p:blipFill>
          <a:blip r:embed="rId2"/>
          <a:stretch>
            <a:fillRect/>
          </a:stretch>
        </p:blipFill>
        <p:spPr>
          <a:xfrm>
            <a:off x="0" y="17570"/>
            <a:ext cx="1817694" cy="143023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1414449" y="2094342"/>
            <a:ext cx="3085543" cy="1393978"/>
          </a:xfrm>
          <a:prstGeom prst="rect">
            <a:avLst/>
          </a:prstGeom>
        </p:spPr>
      </p:pic>
      <p:pic>
        <p:nvPicPr>
          <p:cNvPr id="4" name="Picture 3"/>
          <p:cNvPicPr>
            <a:picLocks noChangeAspect="1"/>
          </p:cNvPicPr>
          <p:nvPr/>
        </p:nvPicPr>
        <p:blipFill>
          <a:blip r:embed="rId5"/>
          <a:stretch>
            <a:fillRect/>
          </a:stretch>
        </p:blipFill>
        <p:spPr>
          <a:xfrm>
            <a:off x="1402261" y="3525316"/>
            <a:ext cx="3097731" cy="1514475"/>
          </a:xfrm>
          <a:prstGeom prst="rect">
            <a:avLst/>
          </a:prstGeom>
        </p:spPr>
      </p:pic>
      <p:pic>
        <p:nvPicPr>
          <p:cNvPr id="5" name="Picture 4"/>
          <p:cNvPicPr>
            <a:picLocks noChangeAspect="1"/>
          </p:cNvPicPr>
          <p:nvPr/>
        </p:nvPicPr>
        <p:blipFill>
          <a:blip r:embed="rId6"/>
          <a:stretch>
            <a:fillRect/>
          </a:stretch>
        </p:blipFill>
        <p:spPr>
          <a:xfrm>
            <a:off x="1402260" y="5076787"/>
            <a:ext cx="3097732" cy="1476375"/>
          </a:xfrm>
          <a:prstGeom prst="rect">
            <a:avLst/>
          </a:prstGeom>
        </p:spPr>
      </p:pic>
    </p:spTree>
    <p:extLst>
      <p:ext uri="{BB962C8B-B14F-4D97-AF65-F5344CB8AC3E}">
        <p14:creationId xmlns:p14="http://schemas.microsoft.com/office/powerpoint/2010/main" val="93359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908847" y="2420888"/>
            <a:ext cx="7500218" cy="2708434"/>
          </a:xfrm>
          <a:prstGeom prst="rect">
            <a:avLst/>
          </a:prstGeom>
          <a:noFill/>
        </p:spPr>
        <p:txBody>
          <a:bodyPr wrap="square" rtlCol="0">
            <a:spAutoFit/>
          </a:bodyPr>
          <a:lstStyle/>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400" dirty="0" smtClean="0"/>
              <a:t>Sustainably </a:t>
            </a:r>
            <a:r>
              <a:rPr lang="en-US" sz="2400" dirty="0"/>
              <a:t>managed forests give environmental benefits, sustainable economic development and improve the quality of life of people across the </a:t>
            </a:r>
            <a:r>
              <a:rPr lang="en-US" sz="2400" dirty="0" smtClean="0"/>
              <a:t>country.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dirty="0"/>
          </a:p>
        </p:txBody>
      </p:sp>
      <p:sp>
        <p:nvSpPr>
          <p:cNvPr id="13" name="CuadroTexto 12"/>
          <p:cNvSpPr txBox="1"/>
          <p:nvPr/>
        </p:nvSpPr>
        <p:spPr>
          <a:xfrm>
            <a:off x="1028160" y="1534126"/>
            <a:ext cx="4011516" cy="523220"/>
          </a:xfrm>
          <a:prstGeom prst="rect">
            <a:avLst/>
          </a:prstGeom>
          <a:noFill/>
        </p:spPr>
        <p:txBody>
          <a:bodyPr wrap="square" rtlCol="0">
            <a:spAutoFit/>
          </a:bodyPr>
          <a:lstStyle/>
          <a:p>
            <a:r>
              <a:rPr lang="en-US" sz="2800" b="1" dirty="0" smtClean="0">
                <a:solidFill>
                  <a:srgbClr val="00B050"/>
                </a:solidFill>
              </a:rPr>
              <a:t>Role of Forests in Uganda</a:t>
            </a:r>
            <a:endParaRPr lang="en-US" sz="2800" dirty="0">
              <a:solidFill>
                <a:srgbClr val="00B050"/>
              </a:solidFill>
            </a:endParaRPr>
          </a:p>
        </p:txBody>
      </p:sp>
      <p:pic>
        <p:nvPicPr>
          <p:cNvPr id="21" name="Picture 20"/>
          <p:cNvPicPr>
            <a:picLocks noChangeAspect="1"/>
          </p:cNvPicPr>
          <p:nvPr/>
        </p:nvPicPr>
        <p:blipFill>
          <a:blip r:embed="rId2"/>
          <a:stretch>
            <a:fillRect/>
          </a:stretch>
        </p:blipFill>
        <p:spPr>
          <a:xfrm>
            <a:off x="0" y="17570"/>
            <a:ext cx="1817694" cy="143023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33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499992" y="1998426"/>
            <a:ext cx="4088447" cy="3323987"/>
          </a:xfrm>
          <a:prstGeom prst="rect">
            <a:avLst/>
          </a:prstGeom>
          <a:noFill/>
        </p:spPr>
        <p:txBody>
          <a:bodyPr wrap="square" rtlCol="0">
            <a:spAutoFit/>
          </a:bodyPr>
          <a:lstStyle/>
          <a:p>
            <a:pPr marL="342900" indent="-342900">
              <a:buFont typeface="Arial" panose="020B0604020202020204" pitchFamily="34" charset="0"/>
              <a:buChar char="•"/>
            </a:pPr>
            <a:r>
              <a:rPr lang="en-US" sz="2000" dirty="0"/>
              <a:t>Forests provide habitats for many native flora and fauna species, renewable products and energy and contribute to the development of a green economy</a:t>
            </a:r>
            <a:r>
              <a:rPr lang="en-US" sz="2000" dirty="0" smtClean="0"/>
              <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Forests also provide a wide range of wood and non-wood products, clean water resources, and play a vital role in the mitigation of climate change.</a:t>
            </a:r>
          </a:p>
          <a:p>
            <a:pPr marL="342900" indent="-342900">
              <a:buFont typeface="Arial" panose="020B0604020202020204" pitchFamily="34" charset="0"/>
              <a:buChar char="•"/>
            </a:pPr>
            <a:endParaRPr lang="en-US" dirty="0"/>
          </a:p>
        </p:txBody>
      </p:sp>
      <p:sp>
        <p:nvSpPr>
          <p:cNvPr id="13" name="CuadroTexto 12"/>
          <p:cNvSpPr txBox="1"/>
          <p:nvPr/>
        </p:nvSpPr>
        <p:spPr>
          <a:xfrm>
            <a:off x="215568" y="1313846"/>
            <a:ext cx="4839984" cy="523220"/>
          </a:xfrm>
          <a:prstGeom prst="rect">
            <a:avLst/>
          </a:prstGeom>
          <a:noFill/>
        </p:spPr>
        <p:txBody>
          <a:bodyPr wrap="square" rtlCol="0">
            <a:spAutoFit/>
          </a:bodyPr>
          <a:lstStyle/>
          <a:p>
            <a:r>
              <a:rPr lang="en-US" sz="2800" b="1" dirty="0" smtClean="0">
                <a:solidFill>
                  <a:srgbClr val="00B050"/>
                </a:solidFill>
              </a:rPr>
              <a:t>Role of Forests in Uganda…</a:t>
            </a:r>
            <a:endParaRPr lang="en-US" sz="2800" dirty="0">
              <a:solidFill>
                <a:srgbClr val="00B050"/>
              </a:solidFill>
            </a:endParaRPr>
          </a:p>
        </p:txBody>
      </p:sp>
      <p:pic>
        <p:nvPicPr>
          <p:cNvPr id="21" name="Picture 20"/>
          <p:cNvPicPr>
            <a:picLocks noChangeAspect="1"/>
          </p:cNvPicPr>
          <p:nvPr/>
        </p:nvPicPr>
        <p:blipFill>
          <a:blip r:embed="rId2"/>
          <a:stretch>
            <a:fillRect/>
          </a:stretch>
        </p:blipFill>
        <p:spPr>
          <a:xfrm>
            <a:off x="0" y="17570"/>
            <a:ext cx="1817694" cy="143023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89103" y="1837066"/>
            <a:ext cx="3912985" cy="2069081"/>
          </a:xfrm>
          <a:prstGeom prst="rect">
            <a:avLst/>
          </a:prstGeom>
        </p:spPr>
      </p:pic>
      <p:pic>
        <p:nvPicPr>
          <p:cNvPr id="6" name="Picture 5"/>
          <p:cNvPicPr>
            <a:picLocks noChangeAspect="1"/>
          </p:cNvPicPr>
          <p:nvPr/>
        </p:nvPicPr>
        <p:blipFill>
          <a:blip r:embed="rId5"/>
          <a:stretch>
            <a:fillRect/>
          </a:stretch>
        </p:blipFill>
        <p:spPr>
          <a:xfrm>
            <a:off x="289103" y="3906147"/>
            <a:ext cx="3912985" cy="1971125"/>
          </a:xfrm>
          <a:prstGeom prst="rect">
            <a:avLst/>
          </a:prstGeom>
        </p:spPr>
      </p:pic>
    </p:spTree>
    <p:extLst>
      <p:ext uri="{BB962C8B-B14F-4D97-AF65-F5344CB8AC3E}">
        <p14:creationId xmlns:p14="http://schemas.microsoft.com/office/powerpoint/2010/main" val="3411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685857" y="1837066"/>
            <a:ext cx="5435014" cy="4493538"/>
          </a:xfrm>
          <a:prstGeom prst="rect">
            <a:avLst/>
          </a:prstGeom>
          <a:noFill/>
        </p:spPr>
        <p:txBody>
          <a:bodyPr wrap="square" rtlCol="0">
            <a:spAutoFit/>
          </a:bodyPr>
          <a:lstStyle/>
          <a:p>
            <a:pPr marL="285750" indent="-285750">
              <a:buFont typeface="Arial" panose="020B0604020202020204" pitchFamily="34" charset="0"/>
              <a:buChar char="•"/>
            </a:pPr>
            <a:r>
              <a:rPr lang="en-US" sz="1600" b="1" dirty="0"/>
              <a:t>Forests supply well over 90% of Uganda’s energy requirements in the form of fuelwood. </a:t>
            </a:r>
            <a:endParaRPr lang="en-US" sz="1600" b="1" dirty="0" smtClean="0"/>
          </a:p>
          <a:p>
            <a:pPr marL="285750"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smtClean="0"/>
              <a:t>Firewood </a:t>
            </a:r>
            <a:r>
              <a:rPr lang="en-US" sz="1600" dirty="0"/>
              <a:t>and charcoal are important sources of energy not only to households (both rural and urban), but also for a majority of institutions </a:t>
            </a:r>
            <a:r>
              <a:rPr lang="en-US" sz="1600" dirty="0" smtClean="0"/>
              <a:t>and </a:t>
            </a:r>
            <a:r>
              <a:rPr lang="en-US" sz="1600" dirty="0"/>
              <a:t>commercial establishments </a:t>
            </a:r>
            <a:endParaRPr lang="en-US" sz="1600" dirty="0" smtClean="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smtClean="0"/>
              <a:t>UBOS </a:t>
            </a:r>
            <a:r>
              <a:rPr lang="en-US" sz="1600" dirty="0"/>
              <a:t>(2008) estimated that the total annual consumption of firewood was about 20 million </a:t>
            </a:r>
            <a:r>
              <a:rPr lang="en-US" sz="1600" dirty="0" err="1"/>
              <a:t>tonnes</a:t>
            </a:r>
            <a:r>
              <a:rPr lang="en-US" sz="1600" dirty="0"/>
              <a:t> (32.8 million cubic meters) of woody biomass. </a:t>
            </a:r>
            <a:endParaRPr lang="en-US" sz="1600" dirty="0" smtClean="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smtClean="0"/>
              <a:t>Although </a:t>
            </a:r>
            <a:r>
              <a:rPr lang="en-US" sz="1600" dirty="0"/>
              <a:t>government and </a:t>
            </a:r>
            <a:r>
              <a:rPr lang="en-US" sz="1600" dirty="0" smtClean="0"/>
              <a:t>CSOs </a:t>
            </a:r>
            <a:r>
              <a:rPr lang="en-US" sz="1600" dirty="0"/>
              <a:t>are promoting energy efficient technologies, such interventions are still insignificant, and hence have not had much effect on reducing the trend of consumption of wood based energy.</a:t>
            </a:r>
          </a:p>
          <a:p>
            <a:pPr marL="342900" indent="-342900">
              <a:buFont typeface="Arial" panose="020B0604020202020204" pitchFamily="34" charset="0"/>
              <a:buChar char="•"/>
            </a:pPr>
            <a:endParaRPr lang="en-US" sz="1400" dirty="0"/>
          </a:p>
        </p:txBody>
      </p:sp>
      <p:sp>
        <p:nvSpPr>
          <p:cNvPr id="13" name="CuadroTexto 12"/>
          <p:cNvSpPr txBox="1"/>
          <p:nvPr/>
        </p:nvSpPr>
        <p:spPr>
          <a:xfrm>
            <a:off x="215568" y="1313846"/>
            <a:ext cx="4839984" cy="523220"/>
          </a:xfrm>
          <a:prstGeom prst="rect">
            <a:avLst/>
          </a:prstGeom>
          <a:noFill/>
        </p:spPr>
        <p:txBody>
          <a:bodyPr wrap="square" rtlCol="0">
            <a:spAutoFit/>
          </a:bodyPr>
          <a:lstStyle/>
          <a:p>
            <a:r>
              <a:rPr lang="en-US" sz="2800" b="1" dirty="0" smtClean="0">
                <a:solidFill>
                  <a:srgbClr val="00B050"/>
                </a:solidFill>
              </a:rPr>
              <a:t>Role of Forests in Uganda…</a:t>
            </a:r>
            <a:endParaRPr lang="en-US" sz="2800" dirty="0">
              <a:solidFill>
                <a:srgbClr val="00B050"/>
              </a:solidFill>
            </a:endParaRPr>
          </a:p>
        </p:txBody>
      </p:sp>
      <p:pic>
        <p:nvPicPr>
          <p:cNvPr id="21" name="Picture 20"/>
          <p:cNvPicPr>
            <a:picLocks noChangeAspect="1"/>
          </p:cNvPicPr>
          <p:nvPr/>
        </p:nvPicPr>
        <p:blipFill>
          <a:blip r:embed="rId2"/>
          <a:stretch>
            <a:fillRect/>
          </a:stretch>
        </p:blipFill>
        <p:spPr>
          <a:xfrm>
            <a:off x="0" y="17570"/>
            <a:ext cx="1817694" cy="143023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76" y="82249"/>
            <a:ext cx="396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301444" y="1837066"/>
            <a:ext cx="3334452" cy="1979846"/>
          </a:xfrm>
          <a:prstGeom prst="rect">
            <a:avLst/>
          </a:prstGeom>
        </p:spPr>
      </p:pic>
      <p:pic>
        <p:nvPicPr>
          <p:cNvPr id="4" name="Picture 3"/>
          <p:cNvPicPr>
            <a:picLocks noChangeAspect="1"/>
          </p:cNvPicPr>
          <p:nvPr/>
        </p:nvPicPr>
        <p:blipFill>
          <a:blip r:embed="rId5"/>
          <a:stretch>
            <a:fillRect/>
          </a:stretch>
        </p:blipFill>
        <p:spPr>
          <a:xfrm>
            <a:off x="251482" y="3816912"/>
            <a:ext cx="3384413" cy="1998991"/>
          </a:xfrm>
          <a:prstGeom prst="rect">
            <a:avLst/>
          </a:prstGeom>
        </p:spPr>
      </p:pic>
    </p:spTree>
    <p:extLst>
      <p:ext uri="{BB962C8B-B14F-4D97-AF65-F5344CB8AC3E}">
        <p14:creationId xmlns:p14="http://schemas.microsoft.com/office/powerpoint/2010/main" val="39420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Template_Presentation_EfD[1]</Template>
  <TotalTime>22861</TotalTime>
  <Words>1262</Words>
  <Application>Microsoft Office PowerPoint</Application>
  <PresentationFormat>On-screen Show (4:3)</PresentationFormat>
  <Paragraphs>102</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DELL</cp:lastModifiedBy>
  <cp:revision>379</cp:revision>
  <cp:lastPrinted>2017-06-09T12:53:07Z</cp:lastPrinted>
  <dcterms:created xsi:type="dcterms:W3CDTF">2017-05-29T11:48:09Z</dcterms:created>
  <dcterms:modified xsi:type="dcterms:W3CDTF">2021-11-03T09:26:05Z</dcterms:modified>
</cp:coreProperties>
</file>