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73" r:id="rId14"/>
    <p:sldId id="274" r:id="rId15"/>
    <p:sldId id="268" r:id="rId16"/>
    <p:sldId id="275" r:id="rId17"/>
    <p:sldId id="271" r:id="rId18"/>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80" autoAdjust="0"/>
  </p:normalViewPr>
  <p:slideViewPr>
    <p:cSldViewPr snapToGrid="0">
      <p:cViewPr varScale="1">
        <p:scale>
          <a:sx n="63" d="100"/>
          <a:sy n="63" d="100"/>
        </p:scale>
        <p:origin x="-522" y="-96"/>
      </p:cViewPr>
      <p:guideLst>
        <p:guide orient="horz" pos="2160"/>
        <p:guide pos="3840"/>
      </p:guideLst>
    </p:cSldViewPr>
  </p:slideViewPr>
  <p:outlineViewPr>
    <p:cViewPr>
      <p:scale>
        <a:sx n="33" d="100"/>
        <a:sy n="33" d="100"/>
      </p:scale>
      <p:origin x="0" y="16932"/>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EFFD4E0-AFB1-497C-BF24-E258FE595F11}" type="datetimeFigureOut">
              <a:rPr lang="en-US"/>
              <a:pPr>
                <a:defRPr/>
              </a:pPr>
              <a:t>11/5/2018</a:t>
            </a:fld>
            <a:endParaRPr lang="en-US"/>
          </a:p>
        </p:txBody>
      </p:sp>
      <p:sp>
        <p:nvSpPr>
          <p:cNvPr id="4" name="Slide Image Placeholder 3">
            <a:extLst>
              <a:ext uri="{FF2B5EF4-FFF2-40B4-BE49-F238E27FC236}"/>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463B2F9E-9EAC-42BA-83C6-EB91B48B7F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3796" name="Slide Number Placeholder 3"/>
          <p:cNvSpPr>
            <a:spLocks noGrp="1"/>
          </p:cNvSpPr>
          <p:nvPr>
            <p:ph type="sldNum" sz="quarter" idx="5"/>
          </p:nvPr>
        </p:nvSpPr>
        <p:spPr bwMode="auto">
          <a:noFill/>
          <a:ln>
            <a:miter lim="800000"/>
            <a:headEnd/>
            <a:tailEnd/>
          </a:ln>
        </p:spPr>
        <p:txBody>
          <a:bodyPr/>
          <a:lstStyle/>
          <a:p>
            <a:fld id="{0A894EA4-94BB-4E09-B5EA-A6C05309982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3012" name="Slide Number Placeholder 3"/>
          <p:cNvSpPr>
            <a:spLocks noGrp="1"/>
          </p:cNvSpPr>
          <p:nvPr>
            <p:ph type="sldNum" sz="quarter" idx="5"/>
          </p:nvPr>
        </p:nvSpPr>
        <p:spPr bwMode="auto">
          <a:noFill/>
          <a:ln>
            <a:miter lim="800000"/>
            <a:headEnd/>
            <a:tailEnd/>
          </a:ln>
        </p:spPr>
        <p:txBody>
          <a:bodyPr/>
          <a:lstStyle/>
          <a:p>
            <a:fld id="{AF804F91-2988-4DDA-A9B8-5F1C216F4F1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4036" name="Slide Number Placeholder 3"/>
          <p:cNvSpPr>
            <a:spLocks noGrp="1"/>
          </p:cNvSpPr>
          <p:nvPr>
            <p:ph type="sldNum" sz="quarter" idx="5"/>
          </p:nvPr>
        </p:nvSpPr>
        <p:spPr bwMode="auto">
          <a:noFill/>
          <a:ln>
            <a:miter lim="800000"/>
            <a:headEnd/>
            <a:tailEnd/>
          </a:ln>
        </p:spPr>
        <p:txBody>
          <a:bodyPr/>
          <a:lstStyle/>
          <a:p>
            <a:fld id="{C9948A52-20A5-4771-B281-5F45F68536D5}"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5060" name="Slide Number Placeholder 3"/>
          <p:cNvSpPr>
            <a:spLocks noGrp="1"/>
          </p:cNvSpPr>
          <p:nvPr>
            <p:ph type="sldNum" sz="quarter" idx="5"/>
          </p:nvPr>
        </p:nvSpPr>
        <p:spPr bwMode="auto">
          <a:noFill/>
          <a:ln>
            <a:miter lim="800000"/>
            <a:headEnd/>
            <a:tailEnd/>
          </a:ln>
        </p:spPr>
        <p:txBody>
          <a:bodyPr/>
          <a:lstStyle/>
          <a:p>
            <a:fld id="{8ECCD377-2331-498A-966B-A5F7120CBB4E}"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ln>
            <a:miter lim="800000"/>
            <a:headEnd/>
            <a:tailEnd/>
          </a:ln>
        </p:spPr>
        <p:txBody>
          <a:bodyPr/>
          <a:lstStyle/>
          <a:p>
            <a:fld id="{3D30B33A-3358-48E5-BDB1-7955B7CCD1BF}"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7108" name="Slide Number Placeholder 3"/>
          <p:cNvSpPr>
            <a:spLocks noGrp="1"/>
          </p:cNvSpPr>
          <p:nvPr>
            <p:ph type="sldNum" sz="quarter" idx="5"/>
          </p:nvPr>
        </p:nvSpPr>
        <p:spPr bwMode="auto">
          <a:noFill/>
          <a:ln>
            <a:miter lim="800000"/>
            <a:headEnd/>
            <a:tailEnd/>
          </a:ln>
        </p:spPr>
        <p:txBody>
          <a:bodyPr/>
          <a:lstStyle/>
          <a:p>
            <a:fld id="{C50BD9AB-E7E6-44AD-B33D-2FEC8DFFCED9}"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8132" name="Slide Number Placeholder 3"/>
          <p:cNvSpPr>
            <a:spLocks noGrp="1"/>
          </p:cNvSpPr>
          <p:nvPr>
            <p:ph type="sldNum" sz="quarter" idx="5"/>
          </p:nvPr>
        </p:nvSpPr>
        <p:spPr bwMode="auto">
          <a:noFill/>
          <a:ln>
            <a:miter lim="800000"/>
            <a:headEnd/>
            <a:tailEnd/>
          </a:ln>
        </p:spPr>
        <p:txBody>
          <a:bodyPr/>
          <a:lstStyle/>
          <a:p>
            <a:fld id="{C62C5615-0521-4E5E-AE5A-0C7A31ECCFB3}"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9156" name="Slide Number Placeholder 3"/>
          <p:cNvSpPr>
            <a:spLocks noGrp="1"/>
          </p:cNvSpPr>
          <p:nvPr>
            <p:ph type="sldNum" sz="quarter" idx="5"/>
          </p:nvPr>
        </p:nvSpPr>
        <p:spPr bwMode="auto">
          <a:noFill/>
          <a:ln>
            <a:miter lim="800000"/>
            <a:headEnd/>
            <a:tailEnd/>
          </a:ln>
        </p:spPr>
        <p:txBody>
          <a:bodyPr/>
          <a:lstStyle/>
          <a:p>
            <a:fld id="{D842217F-98EE-40C7-AB6F-97E1C5067456}"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0180" name="Slide Number Placeholder 3"/>
          <p:cNvSpPr>
            <a:spLocks noGrp="1"/>
          </p:cNvSpPr>
          <p:nvPr>
            <p:ph type="sldNum" sz="quarter" idx="5"/>
          </p:nvPr>
        </p:nvSpPr>
        <p:spPr bwMode="auto">
          <a:noFill/>
          <a:ln>
            <a:miter lim="800000"/>
            <a:headEnd/>
            <a:tailEnd/>
          </a:ln>
        </p:spPr>
        <p:txBody>
          <a:bodyPr/>
          <a:lstStyle/>
          <a:p>
            <a:fld id="{DD2B6152-ECF9-4CA4-965C-11846BB590ED}" type="slidenum">
              <a:rPr lang="en-US" smtClean="0"/>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4820" name="Slide Number Placeholder 3"/>
          <p:cNvSpPr>
            <a:spLocks noGrp="1"/>
          </p:cNvSpPr>
          <p:nvPr>
            <p:ph type="sldNum" sz="quarter" idx="5"/>
          </p:nvPr>
        </p:nvSpPr>
        <p:spPr bwMode="auto">
          <a:noFill/>
          <a:ln>
            <a:miter lim="800000"/>
            <a:headEnd/>
            <a:tailEnd/>
          </a:ln>
        </p:spPr>
        <p:txBody>
          <a:bodyPr/>
          <a:lstStyle/>
          <a:p>
            <a:fld id="{0D103ECE-FBBE-43DE-9F1B-2105AB1665F9}"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5844" name="Slide Number Placeholder 3"/>
          <p:cNvSpPr>
            <a:spLocks noGrp="1"/>
          </p:cNvSpPr>
          <p:nvPr>
            <p:ph type="sldNum" sz="quarter" idx="5"/>
          </p:nvPr>
        </p:nvSpPr>
        <p:spPr bwMode="auto">
          <a:noFill/>
          <a:ln>
            <a:miter lim="800000"/>
            <a:headEnd/>
            <a:tailEnd/>
          </a:ln>
        </p:spPr>
        <p:txBody>
          <a:bodyPr/>
          <a:lstStyle/>
          <a:p>
            <a:fld id="{F1F78E65-093A-48A1-A528-6ACD57601713}"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6868" name="Slide Number Placeholder 3"/>
          <p:cNvSpPr>
            <a:spLocks noGrp="1"/>
          </p:cNvSpPr>
          <p:nvPr>
            <p:ph type="sldNum" sz="quarter" idx="5"/>
          </p:nvPr>
        </p:nvSpPr>
        <p:spPr bwMode="auto">
          <a:noFill/>
          <a:ln>
            <a:miter lim="800000"/>
            <a:headEnd/>
            <a:tailEnd/>
          </a:ln>
        </p:spPr>
        <p:txBody>
          <a:bodyPr/>
          <a:lstStyle/>
          <a:p>
            <a:fld id="{F1E11EB7-C6C1-4278-911B-68FD617CC32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7892" name="Slide Number Placeholder 3"/>
          <p:cNvSpPr>
            <a:spLocks noGrp="1"/>
          </p:cNvSpPr>
          <p:nvPr>
            <p:ph type="sldNum" sz="quarter" idx="5"/>
          </p:nvPr>
        </p:nvSpPr>
        <p:spPr bwMode="auto">
          <a:noFill/>
          <a:ln>
            <a:miter lim="800000"/>
            <a:headEnd/>
            <a:tailEnd/>
          </a:ln>
        </p:spPr>
        <p:txBody>
          <a:bodyPr/>
          <a:lstStyle/>
          <a:p>
            <a:fld id="{67B14E75-3E79-41B1-9599-8DF09269498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8916" name="Slide Number Placeholder 3"/>
          <p:cNvSpPr>
            <a:spLocks noGrp="1"/>
          </p:cNvSpPr>
          <p:nvPr>
            <p:ph type="sldNum" sz="quarter" idx="5"/>
          </p:nvPr>
        </p:nvSpPr>
        <p:spPr bwMode="auto">
          <a:noFill/>
          <a:ln>
            <a:miter lim="800000"/>
            <a:headEnd/>
            <a:tailEnd/>
          </a:ln>
        </p:spPr>
        <p:txBody>
          <a:bodyPr/>
          <a:lstStyle/>
          <a:p>
            <a:fld id="{5908E2D8-B476-4268-AA1E-544310C4583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9940" name="Slide Number Placeholder 3"/>
          <p:cNvSpPr>
            <a:spLocks noGrp="1"/>
          </p:cNvSpPr>
          <p:nvPr>
            <p:ph type="sldNum" sz="quarter" idx="5"/>
          </p:nvPr>
        </p:nvSpPr>
        <p:spPr bwMode="auto">
          <a:noFill/>
          <a:ln>
            <a:miter lim="800000"/>
            <a:headEnd/>
            <a:tailEnd/>
          </a:ln>
        </p:spPr>
        <p:txBody>
          <a:bodyPr/>
          <a:lstStyle/>
          <a:p>
            <a:fld id="{82461BD4-8A6D-4E55-A09A-6D2ED988F3B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0964" name="Slide Number Placeholder 3"/>
          <p:cNvSpPr>
            <a:spLocks noGrp="1"/>
          </p:cNvSpPr>
          <p:nvPr>
            <p:ph type="sldNum" sz="quarter" idx="5"/>
          </p:nvPr>
        </p:nvSpPr>
        <p:spPr bwMode="auto">
          <a:noFill/>
          <a:ln>
            <a:miter lim="800000"/>
            <a:headEnd/>
            <a:tailEnd/>
          </a:ln>
        </p:spPr>
        <p:txBody>
          <a:bodyPr/>
          <a:lstStyle/>
          <a:p>
            <a:fld id="{1D9C7113-BF2E-4447-8B12-6B2F8827C2A8}"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1988" name="Slide Number Placeholder 3"/>
          <p:cNvSpPr>
            <a:spLocks noGrp="1"/>
          </p:cNvSpPr>
          <p:nvPr>
            <p:ph type="sldNum" sz="quarter" idx="5"/>
          </p:nvPr>
        </p:nvSpPr>
        <p:spPr bwMode="auto">
          <a:noFill/>
          <a:ln>
            <a:miter lim="800000"/>
            <a:headEnd/>
            <a:tailEnd/>
          </a:ln>
        </p:spPr>
        <p:txBody>
          <a:bodyPr/>
          <a:lstStyle/>
          <a:p>
            <a:fld id="{583F4A00-F258-40C9-BC34-7DD9AFCADDE3}"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17463" y="0"/>
            <a:ext cx="12231688" cy="6856413"/>
            <a:chOff x="-16934" y="0"/>
            <a:chExt cx="12231160" cy="6856214"/>
          </a:xfrm>
        </p:grpSpPr>
        <p:pic>
          <p:nvPicPr>
            <p:cNvPr id="5" name="Picture 12" descr="HD-PanelTitleR1.png"/>
            <p:cNvPicPr>
              <a:picLocks noChangeAspect="1" noChangeArrowheads="1"/>
            </p:cNvPicPr>
            <p:nvPr/>
          </p:nvPicPr>
          <p:blipFill>
            <a:blip r:embed="rId2"/>
            <a:srcRect/>
            <a:stretch>
              <a:fillRect/>
            </a:stretch>
          </p:blipFill>
          <p:spPr bwMode="auto">
            <a:xfrm>
              <a:off x="0" y="0"/>
              <a:ext cx="12188825" cy="6856214"/>
            </a:xfrm>
            <a:prstGeom prst="rect">
              <a:avLst/>
            </a:prstGeom>
            <a:noFill/>
            <a:ln w="9525">
              <a:noFill/>
              <a:miter lim="800000"/>
              <a:headEnd/>
              <a:tailEnd/>
            </a:ln>
          </p:spPr>
        </p:pic>
        <p:sp>
          <p:nvSpPr>
            <p:cNvPr id="6" name="Rectangle 5">
              <a:extLst>
                <a:ext uri="{FF2B5EF4-FFF2-40B4-BE49-F238E27FC236}"/>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noChangeArrowheads="1"/>
            </p:cNvPicPr>
            <p:nvPr/>
          </p:nvPicPr>
          <p:blipFill>
            <a:blip r:embed="rId3"/>
            <a:srcRect/>
            <a:stretch>
              <a:fillRect/>
            </a:stretch>
          </p:blipFill>
          <p:spPr bwMode="auto">
            <a:xfrm>
              <a:off x="-16934" y="3147609"/>
              <a:ext cx="2478024" cy="612648"/>
            </a:xfrm>
            <a:prstGeom prst="rect">
              <a:avLst/>
            </a:prstGeom>
            <a:noFill/>
            <a:ln w="9525">
              <a:noFill/>
              <a:miter lim="800000"/>
              <a:headEnd/>
              <a:tailEnd/>
            </a:ln>
          </p:spPr>
        </p:pic>
        <p:pic>
          <p:nvPicPr>
            <p:cNvPr id="8" name="Picture 15" descr="HDRibbonTitle-UniformTrim.png"/>
            <p:cNvPicPr>
              <a:picLocks noChangeAspect="1" noChangeArrowheads="1"/>
            </p:cNvPicPr>
            <p:nvPr/>
          </p:nvPicPr>
          <p:blipFill>
            <a:blip r:embed="rId3"/>
            <a:srcRect/>
            <a:stretch>
              <a:fillRect/>
            </a:stretch>
          </p:blipFill>
          <p:spPr bwMode="auto">
            <a:xfrm>
              <a:off x="9736202" y="3147609"/>
              <a:ext cx="2478024" cy="612648"/>
            </a:xfrm>
            <a:prstGeom prst="rect">
              <a:avLst/>
            </a:prstGeom>
            <a:noFill/>
            <a:ln w="9525">
              <a:noFill/>
              <a:miter lim="800000"/>
              <a:headEnd/>
              <a:tailEnd/>
            </a:ln>
          </p:spPr>
        </p:pic>
      </p:grpSp>
      <p:cxnSp>
        <p:nvCxnSpPr>
          <p:cNvPr id="9" name="Straight Connector 8">
            <a:extLst>
              <a:ext uri="{FF2B5EF4-FFF2-40B4-BE49-F238E27FC236}"/>
            </a:extLst>
          </p:cNvPr>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extLst>
          </p:cNvPr>
          <p:cNvSpPr>
            <a:spLocks noGrp="1"/>
          </p:cNvSpPr>
          <p:nvPr>
            <p:ph type="dt" sz="half" idx="10"/>
          </p:nvPr>
        </p:nvSpPr>
        <p:spPr>
          <a:xfrm>
            <a:off x="7983538" y="5037138"/>
            <a:ext cx="896937" cy="279400"/>
          </a:xfrm>
        </p:spPr>
        <p:txBody>
          <a:bodyPr/>
          <a:lstStyle>
            <a:lvl1pPr>
              <a:defRPr/>
            </a:lvl1pPr>
          </a:lstStyle>
          <a:p>
            <a:pPr>
              <a:defRPr/>
            </a:pPr>
            <a:fld id="{48CEF021-640F-4A35-A0A3-6AB5C4120CF1}" type="datetimeFigureOut">
              <a:rPr lang="en-US"/>
              <a:pPr>
                <a:defRPr/>
              </a:pPr>
              <a:t>11/5/2018</a:t>
            </a:fld>
            <a:endParaRPr lang="en-US" dirty="0"/>
          </a:p>
        </p:txBody>
      </p:sp>
      <p:sp>
        <p:nvSpPr>
          <p:cNvPr id="11" name="Footer Placeholder 4">
            <a:extLst>
              <a:ext uri="{FF2B5EF4-FFF2-40B4-BE49-F238E27FC236}"/>
            </a:extLst>
          </p:cNvPr>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2" name="Slide Number Placeholder 5">
            <a:extLst>
              <a:ext uri="{FF2B5EF4-FFF2-40B4-BE49-F238E27FC236}"/>
            </a:extLst>
          </p:cNvPr>
          <p:cNvSpPr>
            <a:spLocks noGrp="1"/>
          </p:cNvSpPr>
          <p:nvPr>
            <p:ph type="sldNum" sz="quarter" idx="12"/>
          </p:nvPr>
        </p:nvSpPr>
        <p:spPr>
          <a:xfrm>
            <a:off x="8956675" y="5037138"/>
            <a:ext cx="550863" cy="279400"/>
          </a:xfrm>
        </p:spPr>
        <p:txBody>
          <a:bodyPr/>
          <a:lstStyle>
            <a:lvl1pPr>
              <a:defRPr/>
            </a:lvl1pPr>
          </a:lstStyle>
          <a:p>
            <a:pPr>
              <a:defRPr/>
            </a:pPr>
            <a:fld id="{7465A289-F27D-4882-8DD5-6DF78AC8F5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1CC86402-60C4-48BA-9DD8-68E78CAB8307}" type="datetimeFigureOut">
              <a:rPr lang="en-US"/>
              <a:pPr>
                <a:defRPr/>
              </a:pPr>
              <a:t>11/5/2018</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06657BD4-472C-40B4-91DE-6FA6C9993177}" type="slidenum">
              <a:rPr lang="en-US"/>
              <a:pPr>
                <a:defRPr/>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8C98DCEE-1F65-4083-8135-E586DCEF6E4D}" type="datetimeFigureOut">
              <a:rPr lang="en-US"/>
              <a:pPr>
                <a:defRPr/>
              </a:pPr>
              <a:t>11/5/2018</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0F09AB8C-EDE1-4162-9CFC-2D24B35D2834}" type="slidenum">
              <a:rPr lang="en-US"/>
              <a:pPr>
                <a:defRPr/>
              </a:pPr>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extLst>
          </p:cNvPr>
          <p:cNvSpPr txBox="1">
            <a:spLocks noChangeArrowheads="1"/>
          </p:cNvSpPr>
          <p:nvPr/>
        </p:nvSpPr>
        <p:spPr bwMode="auto">
          <a:xfrm>
            <a:off x="862013" y="879475"/>
            <a:ext cx="609600" cy="585788"/>
          </a:xfrm>
          <a:prstGeom prst="rect">
            <a:avLst/>
          </a:prstGeom>
          <a:noFill/>
          <a:ln>
            <a:noFill/>
          </a:ln>
          <a:extLst>
            <a:ext uri="{909E8E84-426E-40DD-AFC4-6F175D3DCCD1}"/>
            <a:ext uri="{91240B29-F687-4F45-9708-019B960494DF}"/>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8000"/>
              <a:t>“</a:t>
            </a:r>
          </a:p>
        </p:txBody>
      </p:sp>
      <p:sp>
        <p:nvSpPr>
          <p:cNvPr id="6" name="TextBox 5">
            <a:extLst>
              <a:ext uri="{FF2B5EF4-FFF2-40B4-BE49-F238E27FC236}"/>
            </a:extLst>
          </p:cNvPr>
          <p:cNvSpPr txBox="1">
            <a:spLocks noChangeArrowheads="1"/>
          </p:cNvSpPr>
          <p:nvPr/>
        </p:nvSpPr>
        <p:spPr bwMode="auto">
          <a:xfrm>
            <a:off x="10599738" y="2827338"/>
            <a:ext cx="609600" cy="585787"/>
          </a:xfrm>
          <a:prstGeom prst="rect">
            <a:avLst/>
          </a:prstGeom>
          <a:noFill/>
          <a:ln>
            <a:noFill/>
          </a:ln>
          <a:extLst>
            <a:ext uri="{909E8E84-426E-40DD-AFC4-6F175D3DCCD1}"/>
            <a:ext uri="{91240B29-F687-4F45-9708-019B960494DF}"/>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8000"/>
              <a:t>”</a:t>
            </a:r>
          </a:p>
        </p:txBody>
      </p:sp>
      <p:cxnSp>
        <p:nvCxnSpPr>
          <p:cNvPr id="7" name="Straight Connector 6">
            <a:extLst>
              <a:ext uri="{FF2B5EF4-FFF2-40B4-BE49-F238E27FC236}"/>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extLst>
          </p:cNvPr>
          <p:cNvSpPr>
            <a:spLocks noGrp="1"/>
          </p:cNvSpPr>
          <p:nvPr>
            <p:ph type="dt" sz="half" idx="14"/>
          </p:nvPr>
        </p:nvSpPr>
        <p:spPr/>
        <p:txBody>
          <a:bodyPr/>
          <a:lstStyle>
            <a:lvl1pPr>
              <a:defRPr/>
            </a:lvl1pPr>
          </a:lstStyle>
          <a:p>
            <a:pPr>
              <a:defRPr/>
            </a:pPr>
            <a:fld id="{BA8A88C6-A250-4423-862E-C33CEA22ED7A}" type="datetimeFigureOut">
              <a:rPr lang="en-US"/>
              <a:pPr>
                <a:defRPr/>
              </a:pPr>
              <a:t>11/5/2018</a:t>
            </a:fld>
            <a:endParaRPr lang="en-US" dirty="0"/>
          </a:p>
        </p:txBody>
      </p:sp>
      <p:sp>
        <p:nvSpPr>
          <p:cNvPr id="9" name="Footer Placeholder 4">
            <a:extLst>
              <a:ext uri="{FF2B5EF4-FFF2-40B4-BE49-F238E27FC236}"/>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extLst>
          </p:cNvPr>
          <p:cNvSpPr>
            <a:spLocks noGrp="1"/>
          </p:cNvSpPr>
          <p:nvPr>
            <p:ph type="sldNum" sz="quarter" idx="16"/>
          </p:nvPr>
        </p:nvSpPr>
        <p:spPr/>
        <p:txBody>
          <a:bodyPr/>
          <a:lstStyle>
            <a:lvl1pPr>
              <a:defRPr/>
            </a:lvl1pPr>
          </a:lstStyle>
          <a:p>
            <a:pPr>
              <a:defRPr/>
            </a:pPr>
            <a:fld id="{0C40BD91-8BEF-4515-A12C-B31F00EBEDC4}" type="slidenum">
              <a:rPr lang="en-US"/>
              <a:pPr>
                <a:defRPr/>
              </a:pPr>
              <a:t>‹#›</a:t>
            </a:fld>
            <a:endParaRPr 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5FE7DFD4-FE84-406A-851C-A05CCD813058}" type="datetimeFigureOut">
              <a:rPr lang="en-US"/>
              <a:pPr>
                <a:defRPr/>
              </a:pPr>
              <a:t>11/5/2018</a:t>
            </a:fld>
            <a:endParaRPr lang="en-US" dirty="0"/>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96E6F66E-F343-4449-8717-97E3B4568E06}" type="slidenum">
              <a:rPr lang="en-US"/>
              <a:pPr>
                <a:defRPr/>
              </a:pPr>
              <a:t>‹#›</a:t>
            </a:fld>
            <a:endParaRPr 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extLst>
          </p:cNvPr>
          <p:cNvSpPr txBox="1">
            <a:spLocks noChangeArrowheads="1"/>
          </p:cNvSpPr>
          <p:nvPr/>
        </p:nvSpPr>
        <p:spPr bwMode="auto">
          <a:xfrm>
            <a:off x="862013" y="879475"/>
            <a:ext cx="609600" cy="585788"/>
          </a:xfrm>
          <a:prstGeom prst="rect">
            <a:avLst/>
          </a:prstGeom>
          <a:noFill/>
          <a:ln>
            <a:noFill/>
          </a:ln>
          <a:extLst>
            <a:ext uri="{909E8E84-426E-40DD-AFC4-6F175D3DCCD1}"/>
            <a:ext uri="{91240B29-F687-4F45-9708-019B960494DF}"/>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8000"/>
              <a:t>“</a:t>
            </a:r>
          </a:p>
        </p:txBody>
      </p:sp>
      <p:sp>
        <p:nvSpPr>
          <p:cNvPr id="6" name="TextBox 5">
            <a:extLst>
              <a:ext uri="{FF2B5EF4-FFF2-40B4-BE49-F238E27FC236}"/>
            </a:extLst>
          </p:cNvPr>
          <p:cNvSpPr txBox="1">
            <a:spLocks noChangeArrowheads="1"/>
          </p:cNvSpPr>
          <p:nvPr/>
        </p:nvSpPr>
        <p:spPr bwMode="auto">
          <a:xfrm>
            <a:off x="10599738" y="2598738"/>
            <a:ext cx="609600" cy="585787"/>
          </a:xfrm>
          <a:prstGeom prst="rect">
            <a:avLst/>
          </a:prstGeom>
          <a:noFill/>
          <a:ln>
            <a:noFill/>
          </a:ln>
          <a:extLst>
            <a:ext uri="{909E8E84-426E-40DD-AFC4-6F175D3DCCD1}"/>
            <a:ext uri="{91240B29-F687-4F45-9708-019B960494DF}"/>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8000"/>
              <a:t>”</a:t>
            </a:r>
          </a:p>
        </p:txBody>
      </p:sp>
      <p:cxnSp>
        <p:nvCxnSpPr>
          <p:cNvPr id="7" name="Straight Connector 6">
            <a:extLst>
              <a:ext uri="{FF2B5EF4-FFF2-40B4-BE49-F238E27FC236}"/>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extLst>
          </p:cNvPr>
          <p:cNvSpPr>
            <a:spLocks noGrp="1"/>
          </p:cNvSpPr>
          <p:nvPr>
            <p:ph type="dt" sz="half" idx="14"/>
          </p:nvPr>
        </p:nvSpPr>
        <p:spPr/>
        <p:txBody>
          <a:bodyPr/>
          <a:lstStyle>
            <a:lvl1pPr>
              <a:defRPr/>
            </a:lvl1pPr>
          </a:lstStyle>
          <a:p>
            <a:pPr>
              <a:defRPr/>
            </a:pPr>
            <a:fld id="{1C749C04-C3BC-4AC6-A210-EEA448096109}" type="datetimeFigureOut">
              <a:rPr lang="en-US"/>
              <a:pPr>
                <a:defRPr/>
              </a:pPr>
              <a:t>11/5/2018</a:t>
            </a:fld>
            <a:endParaRPr lang="en-US" dirty="0"/>
          </a:p>
        </p:txBody>
      </p:sp>
      <p:sp>
        <p:nvSpPr>
          <p:cNvPr id="9" name="Footer Placeholder 4">
            <a:extLst>
              <a:ext uri="{FF2B5EF4-FFF2-40B4-BE49-F238E27FC236}"/>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extLst>
          </p:cNvPr>
          <p:cNvSpPr>
            <a:spLocks noGrp="1"/>
          </p:cNvSpPr>
          <p:nvPr>
            <p:ph type="sldNum" sz="quarter" idx="16"/>
          </p:nvPr>
        </p:nvSpPr>
        <p:spPr/>
        <p:txBody>
          <a:bodyPr/>
          <a:lstStyle>
            <a:lvl1pPr>
              <a:defRPr/>
            </a:lvl1pPr>
          </a:lstStyle>
          <a:p>
            <a:pPr>
              <a:defRPr/>
            </a:pPr>
            <a:fld id="{502E780A-C970-4A1C-9953-6DDA3DADFCEF}" type="slidenum">
              <a:rPr lang="en-US"/>
              <a:pPr>
                <a:defRPr/>
              </a:pPr>
              <a:t>‹#›</a:t>
            </a:fld>
            <a:endParaRPr 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extLst>
          </p:cNvPr>
          <p:cNvSpPr>
            <a:spLocks noGrp="1"/>
          </p:cNvSpPr>
          <p:nvPr>
            <p:ph type="dt" sz="half" idx="14"/>
          </p:nvPr>
        </p:nvSpPr>
        <p:spPr/>
        <p:txBody>
          <a:bodyPr/>
          <a:lstStyle>
            <a:lvl1pPr>
              <a:defRPr/>
            </a:lvl1pPr>
          </a:lstStyle>
          <a:p>
            <a:pPr>
              <a:defRPr/>
            </a:pPr>
            <a:fld id="{6F52807A-74E6-4F06-B4E4-2E8EB829E69D}" type="datetimeFigureOut">
              <a:rPr lang="en-US"/>
              <a:pPr>
                <a:defRPr/>
              </a:pPr>
              <a:t>11/5/2018</a:t>
            </a:fld>
            <a:endParaRPr lang="en-US" dirty="0"/>
          </a:p>
        </p:txBody>
      </p:sp>
      <p:sp>
        <p:nvSpPr>
          <p:cNvPr id="7" name="Footer Placeholder 4">
            <a:extLst>
              <a:ext uri="{FF2B5EF4-FFF2-40B4-BE49-F238E27FC236}"/>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extLst>
          </p:cNvPr>
          <p:cNvSpPr>
            <a:spLocks noGrp="1"/>
          </p:cNvSpPr>
          <p:nvPr>
            <p:ph type="sldNum" sz="quarter" idx="16"/>
          </p:nvPr>
        </p:nvSpPr>
        <p:spPr/>
        <p:txBody>
          <a:bodyPr/>
          <a:lstStyle>
            <a:lvl1pPr>
              <a:defRPr/>
            </a:lvl1pPr>
          </a:lstStyle>
          <a:p>
            <a:pPr>
              <a:defRPr/>
            </a:pPr>
            <a:fld id="{5F23251B-885B-4470-86C1-F3B3D42A5464}" type="slidenum">
              <a:rPr lang="en-US"/>
              <a:pPr>
                <a:defRPr/>
              </a:pPr>
              <a:t>‹#›</a:t>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B2E05498-18CC-438F-95D6-179270F2115E}" type="datetimeFigureOut">
              <a:rPr lang="en-US"/>
              <a:pPr>
                <a:defRPr/>
              </a:pPr>
              <a:t>11/5/2018</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4023F9BE-93A1-4FDB-9371-F7B5D8A9C1A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extLst>
          </p:cNvPr>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06CFC56E-39EE-481D-A9C5-5B4631D1F816}" type="datetimeFigureOut">
              <a:rPr lang="en-US"/>
              <a:pPr>
                <a:defRPr/>
              </a:pPr>
              <a:t>11/5/2018</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51AD82C4-B853-462B-87BB-F044135B6E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B4BEAE3B-AD92-410A-B083-13BFB5E84058}" type="datetimeFigureOut">
              <a:rPr lang="en-US"/>
              <a:pPr>
                <a:defRPr/>
              </a:pPr>
              <a:t>11/5/2018</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E6E8AF7A-B160-42A3-B60E-7B30D2C53C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extLst>
          </p:cNvPr>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53008C2A-2A9C-4D2B-B0E6-97F7E22CB1AE}" type="datetimeFigureOut">
              <a:rPr lang="en-US"/>
              <a:pPr>
                <a:defRPr/>
              </a:pPr>
              <a:t>11/5/2018</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6524A6DC-6926-41F2-83D0-812E9CD999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extLst>
          </p:cNvPr>
          <p:cNvSpPr>
            <a:spLocks noGrp="1"/>
          </p:cNvSpPr>
          <p:nvPr>
            <p:ph type="dt" sz="half" idx="10"/>
          </p:nvPr>
        </p:nvSpPr>
        <p:spPr/>
        <p:txBody>
          <a:bodyPr/>
          <a:lstStyle>
            <a:lvl1pPr>
              <a:defRPr/>
            </a:lvl1pPr>
          </a:lstStyle>
          <a:p>
            <a:pPr>
              <a:defRPr/>
            </a:pPr>
            <a:fld id="{E7FC58D0-54DF-4BFB-AB51-7B1B523596F7}" type="datetimeFigureOut">
              <a:rPr lang="en-US"/>
              <a:pPr>
                <a:defRPr/>
              </a:pPr>
              <a:t>11/5/2018</a:t>
            </a:fld>
            <a:endParaRPr lang="en-US" dirty="0"/>
          </a:p>
        </p:txBody>
      </p:sp>
      <p:sp>
        <p:nvSpPr>
          <p:cNvPr id="7"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extLst>
          </p:cNvPr>
          <p:cNvSpPr>
            <a:spLocks noGrp="1"/>
          </p:cNvSpPr>
          <p:nvPr>
            <p:ph type="sldNum" sz="quarter" idx="12"/>
          </p:nvPr>
        </p:nvSpPr>
        <p:spPr/>
        <p:txBody>
          <a:bodyPr/>
          <a:lstStyle>
            <a:lvl1pPr>
              <a:defRPr/>
            </a:lvl1pPr>
          </a:lstStyle>
          <a:p>
            <a:pPr>
              <a:defRPr/>
            </a:pPr>
            <a:fld id="{737CD95E-23AB-494B-8F5B-8BE5CF909A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extLst>
          </p:cNvPr>
          <p:cNvSpPr>
            <a:spLocks noGrp="1"/>
          </p:cNvSpPr>
          <p:nvPr>
            <p:ph type="dt" sz="half" idx="10"/>
          </p:nvPr>
        </p:nvSpPr>
        <p:spPr/>
        <p:txBody>
          <a:bodyPr/>
          <a:lstStyle>
            <a:lvl1pPr>
              <a:defRPr/>
            </a:lvl1pPr>
          </a:lstStyle>
          <a:p>
            <a:pPr>
              <a:defRPr/>
            </a:pPr>
            <a:fld id="{7EE86FF3-34DC-4DE0-A3A4-DE612D028652}" type="datetimeFigureOut">
              <a:rPr lang="en-US"/>
              <a:pPr>
                <a:defRPr/>
              </a:pPr>
              <a:t>11/5/2018</a:t>
            </a:fld>
            <a:endParaRPr lang="en-US" dirty="0"/>
          </a:p>
        </p:txBody>
      </p:sp>
      <p:sp>
        <p:nvSpPr>
          <p:cNvPr id="9" name="Footer Placeholder 7">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extLst>
          </p:cNvPr>
          <p:cNvSpPr>
            <a:spLocks noGrp="1"/>
          </p:cNvSpPr>
          <p:nvPr>
            <p:ph type="sldNum" sz="quarter" idx="12"/>
          </p:nvPr>
        </p:nvSpPr>
        <p:spPr/>
        <p:txBody>
          <a:bodyPr/>
          <a:lstStyle>
            <a:lvl1pPr>
              <a:defRPr/>
            </a:lvl1pPr>
          </a:lstStyle>
          <a:p>
            <a:pPr>
              <a:defRPr/>
            </a:pPr>
            <a:fld id="{4946BE55-3F25-4519-80B2-C8961B5AC4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extLst>
          </p:cNvPr>
          <p:cNvSpPr>
            <a:spLocks noGrp="1"/>
          </p:cNvSpPr>
          <p:nvPr>
            <p:ph type="dt" sz="half" idx="10"/>
          </p:nvPr>
        </p:nvSpPr>
        <p:spPr/>
        <p:txBody>
          <a:bodyPr/>
          <a:lstStyle>
            <a:lvl1pPr>
              <a:defRPr/>
            </a:lvl1pPr>
          </a:lstStyle>
          <a:p>
            <a:pPr>
              <a:defRPr/>
            </a:pPr>
            <a:fld id="{0AD89585-117F-4530-90CD-F60018BE1EBE}" type="datetimeFigureOut">
              <a:rPr lang="en-US"/>
              <a:pPr>
                <a:defRPr/>
              </a:pPr>
              <a:t>11/5/2018</a:t>
            </a:fld>
            <a:endParaRPr lang="en-US" dirty="0"/>
          </a:p>
        </p:txBody>
      </p:sp>
      <p:sp>
        <p:nvSpPr>
          <p:cNvPr id="5" name="Footer Placeholder 3">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extLst>
          </p:cNvPr>
          <p:cNvSpPr>
            <a:spLocks noGrp="1"/>
          </p:cNvSpPr>
          <p:nvPr>
            <p:ph type="sldNum" sz="quarter" idx="12"/>
          </p:nvPr>
        </p:nvSpPr>
        <p:spPr/>
        <p:txBody>
          <a:bodyPr/>
          <a:lstStyle>
            <a:lvl1pPr>
              <a:defRPr/>
            </a:lvl1pPr>
          </a:lstStyle>
          <a:p>
            <a:pPr>
              <a:defRPr/>
            </a:pPr>
            <a:fld id="{030EC152-8373-4D4D-8F91-D43D50F915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D9E05143-43C2-4F14-B29A-4B5F1969CF9E}" type="datetimeFigureOut">
              <a:rPr lang="en-US"/>
              <a:pPr>
                <a:defRPr/>
              </a:pPr>
              <a:t>11/5/2018</a:t>
            </a:fld>
            <a:endParaRPr lang="en-US" dirty="0"/>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28E90BBF-B4F8-46E9-84BF-FF6FEE0701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extLst>
          </p:cNvPr>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extLst>
          </p:cNvPr>
          <p:cNvSpPr>
            <a:spLocks noGrp="1"/>
          </p:cNvSpPr>
          <p:nvPr>
            <p:ph type="dt" sz="half" idx="10"/>
          </p:nvPr>
        </p:nvSpPr>
        <p:spPr/>
        <p:txBody>
          <a:bodyPr/>
          <a:lstStyle>
            <a:lvl1pPr>
              <a:defRPr/>
            </a:lvl1pPr>
          </a:lstStyle>
          <a:p>
            <a:pPr>
              <a:defRPr/>
            </a:pPr>
            <a:fld id="{C71BA2E3-9936-4184-9BB1-9A4432C20597}" type="datetimeFigureOut">
              <a:rPr lang="en-US"/>
              <a:pPr>
                <a:defRPr/>
              </a:pPr>
              <a:t>11/5/2018</a:t>
            </a:fld>
            <a:endParaRPr lang="en-US" dirty="0"/>
          </a:p>
        </p:txBody>
      </p:sp>
      <p:sp>
        <p:nvSpPr>
          <p:cNvPr id="7" name="Footer Placeholder 5">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extLst>
          </p:cNvPr>
          <p:cNvSpPr>
            <a:spLocks noGrp="1"/>
          </p:cNvSpPr>
          <p:nvPr>
            <p:ph type="sldNum" sz="quarter" idx="12"/>
          </p:nvPr>
        </p:nvSpPr>
        <p:spPr/>
        <p:txBody>
          <a:bodyPr/>
          <a:lstStyle>
            <a:lvl1pPr>
              <a:defRPr/>
            </a:lvl1pPr>
          </a:lstStyle>
          <a:p>
            <a:pPr>
              <a:defRPr/>
            </a:pPr>
            <a:fld id="{A05EF791-47F0-49DF-8D94-6520FC988E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6ACA4387-3090-4E2F-AFB3-461214EB9652}" type="datetimeFigureOut">
              <a:rPr lang="en-US"/>
              <a:pPr>
                <a:defRPr/>
              </a:pPr>
              <a:t>11/5/2018</a:t>
            </a:fld>
            <a:endParaRPr lang="en-US" dirty="0"/>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70748CAA-CA16-4500-88EF-690E0EC8C6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875" y="0"/>
            <a:ext cx="12230100" cy="6856413"/>
            <a:chOff x="-15736" y="0"/>
            <a:chExt cx="12229962" cy="6856214"/>
          </a:xfrm>
        </p:grpSpPr>
        <p:pic>
          <p:nvPicPr>
            <p:cNvPr id="1032" name="Picture 7" descr="HD-PanelContent.png"/>
            <p:cNvPicPr>
              <a:picLocks noChangeAspect="1" noChangeArrowheads="1"/>
            </p:cNvPicPr>
            <p:nvPr/>
          </p:nvPicPr>
          <p:blipFill>
            <a:blip r:embed="rId20"/>
            <a:srcRect/>
            <a:stretch>
              <a:fillRect/>
            </a:stretch>
          </p:blipFill>
          <p:spPr bwMode="auto">
            <a:xfrm>
              <a:off x="0" y="0"/>
              <a:ext cx="12188825" cy="6856214"/>
            </a:xfrm>
            <a:prstGeom prst="rect">
              <a:avLst/>
            </a:prstGeom>
            <a:noFill/>
            <a:ln w="9525">
              <a:noFill/>
              <a:miter lim="800000"/>
              <a:headEnd/>
              <a:tailEnd/>
            </a:ln>
          </p:spPr>
        </p:pic>
        <p:sp>
          <p:nvSpPr>
            <p:cNvPr id="9" name="Rectangle 8">
              <a:extLst>
                <a:ext uri="{FF2B5EF4-FFF2-40B4-BE49-F238E27FC236}"/>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noChangeArrowheads="1"/>
            </p:cNvPicPr>
            <p:nvPr/>
          </p:nvPicPr>
          <p:blipFill>
            <a:blip r:embed="rId21"/>
            <a:srcRect/>
            <a:stretch>
              <a:fillRect/>
            </a:stretch>
          </p:blipFill>
          <p:spPr bwMode="auto">
            <a:xfrm>
              <a:off x="-15736" y="3153832"/>
              <a:ext cx="777240" cy="606425"/>
            </a:xfrm>
            <a:prstGeom prst="rect">
              <a:avLst/>
            </a:prstGeom>
            <a:noFill/>
            <a:ln w="9525">
              <a:noFill/>
              <a:miter lim="800000"/>
              <a:headEnd/>
              <a:tailEnd/>
            </a:ln>
          </p:spPr>
        </p:pic>
        <p:pic>
          <p:nvPicPr>
            <p:cNvPr id="1037" name="Picture 10" descr="HDRibbonContent-UniformTrim.png"/>
            <p:cNvPicPr>
              <a:picLocks noChangeAspect="1" noChangeArrowheads="1"/>
            </p:cNvPicPr>
            <p:nvPr/>
          </p:nvPicPr>
          <p:blipFill>
            <a:blip r:embed="rId21"/>
            <a:srcRect/>
            <a:stretch>
              <a:fillRect/>
            </a:stretch>
          </p:blipFill>
          <p:spPr bwMode="auto">
            <a:xfrm>
              <a:off x="11436986" y="3153832"/>
              <a:ext cx="777240" cy="606425"/>
            </a:xfrm>
            <a:prstGeom prst="rect">
              <a:avLst/>
            </a:prstGeom>
            <a:noFill/>
            <a:ln w="9525">
              <a:noFill/>
              <a:miter lim="800000"/>
              <a:headEnd/>
              <a:tailEnd/>
            </a:ln>
          </p:spPr>
        </p:pic>
      </p:grpSp>
      <p:sp>
        <p:nvSpPr>
          <p:cNvPr id="1027" name="Title Placeholder 1"/>
          <p:cNvSpPr>
            <a:spLocks noGrp="1" noChangeArrowheads="1"/>
          </p:cNvSpPr>
          <p:nvPr>
            <p:ph type="title"/>
          </p:nvPr>
        </p:nvSpPr>
        <p:spPr bwMode="auto">
          <a:xfrm>
            <a:off x="1295400" y="982663"/>
            <a:ext cx="9601200"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noChangeArrowheads="1"/>
          </p:cNvSpPr>
          <p:nvPr>
            <p:ph type="body" idx="1"/>
          </p:nvPr>
        </p:nvSpPr>
        <p:spPr bwMode="auto">
          <a:xfrm>
            <a:off x="1295400" y="2557463"/>
            <a:ext cx="9601200" cy="331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extLst>
          </p:cNvPr>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7457312C-8DBF-4F68-AC21-2D6904487612}" type="datetimeFigureOut">
              <a:rPr lang="en-US"/>
              <a:pPr>
                <a:defRPr/>
              </a:pPr>
              <a:t>11/5/2018</a:t>
            </a:fld>
            <a:endParaRPr lang="en-US" dirty="0"/>
          </a:p>
        </p:txBody>
      </p:sp>
      <p:sp>
        <p:nvSpPr>
          <p:cNvPr id="5" name="Footer Placeholder 4">
            <a:extLst>
              <a:ext uri="{FF2B5EF4-FFF2-40B4-BE49-F238E27FC236}"/>
            </a:extLst>
          </p:cNvPr>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pPr>
              <a:defRPr/>
            </a:pPr>
            <a:fld id="{1406564F-B26F-4EFD-809F-A344AF0956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00" r:id="rId7"/>
    <p:sldLayoutId id="2147484110" r:id="rId8"/>
    <p:sldLayoutId id="2147484101" r:id="rId9"/>
    <p:sldLayoutId id="2147484102" r:id="rId10"/>
    <p:sldLayoutId id="2147484111" r:id="rId11"/>
    <p:sldLayoutId id="2147484112" r:id="rId12"/>
    <p:sldLayoutId id="2147484103" r:id="rId13"/>
    <p:sldLayoutId id="2147484113" r:id="rId14"/>
    <p:sldLayoutId id="2147484114" r:id="rId15"/>
    <p:sldLayoutId id="2147484115" r:id="rId16"/>
    <p:sldLayoutId id="2147484116" r:id="rId17"/>
  </p:sldLayoutIdLst>
  <p:hf sldNum="0" hdr="0" ftr="0" dt="0"/>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noChangeArrowheads="1"/>
          </p:cNvSpPr>
          <p:nvPr>
            <p:ph type="ctrTitle"/>
          </p:nvPr>
        </p:nvSpPr>
        <p:spPr>
          <a:xfrm>
            <a:off x="2692400" y="1871663"/>
            <a:ext cx="6815138" cy="1514475"/>
          </a:xfrm>
        </p:spPr>
        <p:txBody>
          <a:bodyPr/>
          <a:lstStyle/>
          <a:p>
            <a:pPr eaLnBrk="1" hangingPunct="1"/>
            <a:r>
              <a:rPr lang="en-US" altLang="en-US" sz="3600" b="1" smtClean="0">
                <a:ln>
                  <a:noFill/>
                </a:ln>
                <a:latin typeface="Cambria" pitchFamily="18" charset="0"/>
                <a:ea typeface="Cambria" pitchFamily="18" charset="0"/>
                <a:cs typeface="Cambria" pitchFamily="18" charset="0"/>
              </a:rPr>
              <a:t>TRANSFORMING MAKERERE UNIVERSITY ACADEMIC AFFAIRS TERRAIN</a:t>
            </a:r>
          </a:p>
        </p:txBody>
      </p:sp>
      <p:sp>
        <p:nvSpPr>
          <p:cNvPr id="3" name="Subtitle 2">
            <a:extLst>
              <a:ext uri="{FF2B5EF4-FFF2-40B4-BE49-F238E27FC236}"/>
            </a:extLst>
          </p:cNvPr>
          <p:cNvSpPr>
            <a:spLocks noGrp="1"/>
          </p:cNvSpPr>
          <p:nvPr>
            <p:ph type="subTitle" idx="1"/>
          </p:nvPr>
        </p:nvSpPr>
        <p:spPr>
          <a:xfrm>
            <a:off x="1524000" y="3602038"/>
            <a:ext cx="9144000" cy="2924175"/>
          </a:xfrm>
        </p:spPr>
        <p:txBody>
          <a:bodyPr rtlCol="0">
            <a:normAutofit fontScale="92500" lnSpcReduction="20000"/>
          </a:bodyPr>
          <a:lstStyle/>
          <a:p>
            <a:pPr marL="365125" indent="-255588" eaLnBrk="1" fontAlgn="auto" hangingPunct="1">
              <a:spcBef>
                <a:spcPts val="400"/>
              </a:spcBef>
              <a:buClr>
                <a:srgbClr val="2DA2BF"/>
              </a:buClr>
              <a:buSzPct val="68000"/>
              <a:buFont typeface="Wingdings 3" panose="05040102010807070707" pitchFamily="18" charset="2"/>
              <a:buChar char=""/>
              <a:defRPr/>
            </a:pPr>
            <a:r>
              <a:rPr lang="en-US" sz="2700" dirty="0">
                <a:solidFill>
                  <a:prstClr val="black"/>
                </a:solidFill>
                <a:latin typeface="Lucida Sans Unicode"/>
              </a:rPr>
              <a:t> </a:t>
            </a:r>
          </a:p>
          <a:p>
            <a:pPr marL="365125" indent="-255588" eaLnBrk="1" fontAlgn="auto" hangingPunct="1">
              <a:spcBef>
                <a:spcPts val="400"/>
              </a:spcBef>
              <a:buClr>
                <a:srgbClr val="2DA2BF"/>
              </a:buClr>
              <a:buSzPct val="68000"/>
              <a:buFont typeface="Wingdings 3" panose="05040102010807070707" pitchFamily="18" charset="2"/>
              <a:buChar char=""/>
              <a:defRPr/>
            </a:pPr>
            <a:r>
              <a:rPr lang="en-US" sz="2700" dirty="0">
                <a:solidFill>
                  <a:prstClr val="black"/>
                </a:solidFill>
                <a:latin typeface="Lucida Sans Unicode"/>
              </a:rPr>
              <a:t> A public Presentation for the position of the Deputy Vice Chancellor (Academic Affairs) of Makerere University</a:t>
            </a:r>
          </a:p>
          <a:p>
            <a:pPr marL="365125" indent="-255588" eaLnBrk="1" fontAlgn="auto" hangingPunct="1">
              <a:spcBef>
                <a:spcPts val="400"/>
              </a:spcBef>
              <a:buClr>
                <a:srgbClr val="2DA2BF"/>
              </a:buClr>
              <a:buSzPct val="68000"/>
              <a:buFont typeface="Wingdings 3" panose="05040102010807070707" pitchFamily="18" charset="2"/>
              <a:buChar char=""/>
              <a:defRPr/>
            </a:pPr>
            <a:r>
              <a:rPr lang="en-US" sz="2700" dirty="0">
                <a:solidFill>
                  <a:prstClr val="black"/>
                </a:solidFill>
                <a:latin typeface="Lucida Sans Unicode"/>
              </a:rPr>
              <a:t>By </a:t>
            </a:r>
          </a:p>
          <a:p>
            <a:pPr marL="365125" indent="-255588" eaLnBrk="1" fontAlgn="auto" hangingPunct="1">
              <a:spcBef>
                <a:spcPts val="400"/>
              </a:spcBef>
              <a:buClr>
                <a:srgbClr val="2DA2BF"/>
              </a:buClr>
              <a:buSzPct val="68000"/>
              <a:buFont typeface="Wingdings 3" panose="05040102010807070707" pitchFamily="18" charset="2"/>
              <a:buChar char=""/>
              <a:defRPr/>
            </a:pPr>
            <a:r>
              <a:rPr lang="en-US" sz="2700" dirty="0">
                <a:solidFill>
                  <a:prstClr val="black"/>
                </a:solidFill>
                <a:latin typeface="Lucida Sans Unicode"/>
              </a:rPr>
              <a:t>Okello-</a:t>
            </a:r>
            <a:r>
              <a:rPr lang="en-US" sz="2700" dirty="0" err="1">
                <a:solidFill>
                  <a:prstClr val="black"/>
                </a:solidFill>
                <a:latin typeface="Lucida Sans Unicode"/>
              </a:rPr>
              <a:t>Obura</a:t>
            </a:r>
            <a:r>
              <a:rPr lang="en-US" sz="2700" dirty="0">
                <a:solidFill>
                  <a:prstClr val="black"/>
                </a:solidFill>
                <a:latin typeface="Lucida Sans Unicode"/>
              </a:rPr>
              <a:t>, Constant (</a:t>
            </a:r>
            <a:r>
              <a:rPr lang="en-US" sz="2700" dirty="0" err="1">
                <a:solidFill>
                  <a:prstClr val="black"/>
                </a:solidFill>
                <a:latin typeface="Lucida Sans Unicode"/>
              </a:rPr>
              <a:t>Ph.D</a:t>
            </a:r>
            <a:r>
              <a:rPr lang="en-US" sz="2700" dirty="0">
                <a:solidFill>
                  <a:prstClr val="black"/>
                </a:solidFill>
                <a:latin typeface="Lucida Sans Unicode"/>
              </a:rPr>
              <a:t>)</a:t>
            </a:r>
          </a:p>
          <a:p>
            <a:pPr marL="365125" indent="-255588" eaLnBrk="1" fontAlgn="auto" hangingPunct="1">
              <a:spcBef>
                <a:spcPts val="400"/>
              </a:spcBef>
              <a:buClr>
                <a:srgbClr val="2DA2BF"/>
              </a:buClr>
              <a:buSzPct val="68000"/>
              <a:buFont typeface="Wingdings 3" panose="05040102010807070707" pitchFamily="18" charset="2"/>
              <a:buChar char=""/>
              <a:defRPr/>
            </a:pPr>
            <a:r>
              <a:rPr lang="en-US" sz="2700" b="1" dirty="0">
                <a:solidFill>
                  <a:prstClr val="black"/>
                </a:solidFill>
                <a:latin typeface="Lucida Sans Unicode"/>
              </a:rPr>
              <a:t>Professor of Information Science</a:t>
            </a:r>
          </a:p>
          <a:p>
            <a:pPr marL="365125" indent="-255588" eaLnBrk="1" fontAlgn="auto" hangingPunct="1">
              <a:spcBef>
                <a:spcPts val="400"/>
              </a:spcBef>
              <a:buClr>
                <a:srgbClr val="2DA2BF"/>
              </a:buClr>
              <a:buSzPct val="68000"/>
              <a:buFont typeface="Wingdings 3" panose="05040102010807070707" pitchFamily="18" charset="2"/>
              <a:buNone/>
              <a:defRPr/>
            </a:pPr>
            <a:endParaRPr lang="en-US" sz="2700" dirty="0">
              <a:solidFill>
                <a:prstClr val="black"/>
              </a:solidFill>
              <a:latin typeface="Lucida Sans Unicode"/>
            </a:endParaRPr>
          </a:p>
          <a:p>
            <a:pPr eaLnBrk="1" fontAlgn="auto" hangingPunct="1">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rmAutofit fontScale="90000"/>
          </a:bodyPr>
          <a:lstStyle/>
          <a:p>
            <a:pPr marL="365125" indent="-255588" eaLnBrk="1" fontAlgn="auto" hangingPunct="1">
              <a:spcBef>
                <a:spcPts val="400"/>
              </a:spcBef>
              <a:spcAft>
                <a:spcPts val="0"/>
              </a:spcAft>
              <a:defRPr/>
            </a:pPr>
            <a:r>
              <a:rPr lang="en-US" sz="2700" b="1" dirty="0">
                <a:solidFill>
                  <a:prstClr val="black"/>
                </a:solidFill>
                <a:latin typeface="Lucida Sans Unicode"/>
                <a:ea typeface="+mn-ea"/>
                <a:cs typeface="+mn-cs"/>
              </a:rPr>
              <a:t>Key Competencies relevant for the position of DVC (A/A) </a:t>
            </a:r>
            <a:r>
              <a:rPr lang="en-US" sz="2700" dirty="0">
                <a:solidFill>
                  <a:prstClr val="black"/>
                </a:solidFill>
                <a:latin typeface="Lucida Sans Unicode"/>
                <a:ea typeface="+mn-ea"/>
                <a:cs typeface="+mn-cs"/>
              </a:rPr>
              <a:t/>
            </a:r>
            <a:br>
              <a:rPr lang="en-US" sz="2700" dirty="0">
                <a:solidFill>
                  <a:prstClr val="black"/>
                </a:solidFill>
                <a:latin typeface="Lucida Sans Unicode"/>
                <a:ea typeface="+mn-ea"/>
                <a:cs typeface="+mn-cs"/>
              </a:rPr>
            </a:br>
            <a:endParaRPr lang="en-US" dirty="0">
              <a:solidFill>
                <a:schemeClr val="tx1">
                  <a:lumMod val="85000"/>
                  <a:lumOff val="15000"/>
                </a:schemeClr>
              </a:solidFill>
            </a:endParaRPr>
          </a:p>
        </p:txBody>
      </p:sp>
      <p:sp>
        <p:nvSpPr>
          <p:cNvPr id="25603" name="Content Placeholder 2">
            <a:extLst>
              <a:ext uri="{FF2B5EF4-FFF2-40B4-BE49-F238E27FC236}"/>
            </a:extLst>
          </p:cNvPr>
          <p:cNvSpPr>
            <a:spLocks noGrp="1" noChangeArrowheads="1"/>
          </p:cNvSpPr>
          <p:nvPr>
            <p:ph idx="1"/>
          </p:nvPr>
        </p:nvSpPr>
        <p:spPr>
          <a:xfrm>
            <a:off x="838200" y="1130300"/>
            <a:ext cx="10515600" cy="5046663"/>
          </a:xfrm>
        </p:spPr>
        <p:txBody>
          <a:bodyPr/>
          <a:lstStyle/>
          <a:p>
            <a:pPr marL="0" indent="0" eaLnBrk="1" hangingPunct="1">
              <a:spcAft>
                <a:spcPct val="0"/>
              </a:spcAft>
              <a:buFont typeface="Arial" panose="020B0604020202020204" pitchFamily="34" charset="0"/>
              <a:buNone/>
              <a:defRPr/>
            </a:pPr>
            <a:endParaRPr lang="en-US" altLang="en-US" dirty="0"/>
          </a:p>
          <a:p>
            <a:pPr eaLnBrk="1" hangingPunct="1">
              <a:spcAft>
                <a:spcPct val="0"/>
              </a:spcAft>
              <a:buFont typeface="Arial" panose="020B0604020202020204" pitchFamily="34" charset="0"/>
              <a:buChar char="•"/>
              <a:defRPr/>
            </a:pPr>
            <a:endParaRPr lang="en-US" altLang="en-US" dirty="0"/>
          </a:p>
          <a:p>
            <a:pPr eaLnBrk="1" hangingPunct="1">
              <a:spcAft>
                <a:spcPct val="0"/>
              </a:spcAft>
              <a:buFont typeface="Arial" panose="020B0604020202020204" pitchFamily="34" charset="0"/>
              <a:buChar char="•"/>
              <a:defRPr/>
            </a:pPr>
            <a:r>
              <a:rPr lang="en-US" altLang="en-US" dirty="0"/>
              <a:t>Good Knowledge of Curriculum Design and Accreditation processes</a:t>
            </a:r>
          </a:p>
          <a:p>
            <a:pPr algn="just" eaLnBrk="1" hangingPunct="1">
              <a:spcAft>
                <a:spcPct val="0"/>
              </a:spcAft>
              <a:buFont typeface="Arial" panose="020B0604020202020204" pitchFamily="34" charset="0"/>
              <a:buChar char="•"/>
              <a:defRPr/>
            </a:pPr>
            <a:r>
              <a:rPr lang="en-US" altLang="en-US" dirty="0"/>
              <a:t>Knowledge of University Academic policy formulation and implementation processes</a:t>
            </a:r>
          </a:p>
          <a:p>
            <a:pPr algn="just" eaLnBrk="1" hangingPunct="1">
              <a:spcAft>
                <a:spcPct val="0"/>
              </a:spcAft>
              <a:buFont typeface="Arial" panose="020B0604020202020204" pitchFamily="34" charset="0"/>
              <a:buChar char="•"/>
              <a:defRPr/>
            </a:pPr>
            <a:r>
              <a:rPr lang="en-US" altLang="en-US" dirty="0"/>
              <a:t>As an Information Scientist, I have the competencies required to monitor and supervise the University Library in meeting the information needs of the University</a:t>
            </a:r>
          </a:p>
          <a:p>
            <a:pPr algn="just" eaLnBrk="1" hangingPunct="1">
              <a:spcAft>
                <a:spcPct val="0"/>
              </a:spcAft>
              <a:buFont typeface="Arial" panose="020B0604020202020204" pitchFamily="34" charset="0"/>
              <a:buChar char="•"/>
              <a:defRPr/>
            </a:pPr>
            <a:r>
              <a:rPr lang="en-US" altLang="en-US" dirty="0"/>
              <a:t>Lobbying competence- I have successfully lobbied for many supports to the University E.g. University of Pretoria, Korean </a:t>
            </a:r>
            <a:r>
              <a:rPr lang="en-US" altLang="en-US" dirty="0" err="1"/>
              <a:t>Organisations</a:t>
            </a:r>
            <a:r>
              <a:rPr lang="en-US" altLang="en-US" dirty="0"/>
              <a:t>, Aerospace University in China, Uganda Ministry of Finance, Bill and Melinda Foundation </a:t>
            </a:r>
            <a:r>
              <a:rPr lang="en-US" altLang="en-US" dirty="0" err="1"/>
              <a:t>etc</a:t>
            </a:r>
            <a:endParaRPr lang="en-US" altLang="en-US" dirty="0"/>
          </a:p>
          <a:p>
            <a:pPr eaLnBrk="1" hangingPunct="1">
              <a:spcAft>
                <a:spcPct val="0"/>
              </a:spcAft>
              <a:buFont typeface="Arial" panose="020B0604020202020204" pitchFamily="34" charset="0"/>
              <a:buChar char="•"/>
              <a:defRPr/>
            </a:pPr>
            <a:r>
              <a:rPr lang="en-US" altLang="en-US" dirty="0"/>
              <a:t>I have been at the forefront to implement quality assurance policy in academics at school and college level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rtlCol="0">
            <a:normAutofit fontScale="90000"/>
          </a:bodyPr>
          <a:lstStyle/>
          <a:p>
            <a:pPr eaLnBrk="1" fontAlgn="auto" hangingPunct="1">
              <a:spcAft>
                <a:spcPts val="0"/>
              </a:spcAft>
              <a:defRPr/>
            </a:pPr>
            <a:r>
              <a:rPr lang="en-US" b="1" dirty="0">
                <a:solidFill>
                  <a:schemeClr val="tx1">
                    <a:lumMod val="85000"/>
                    <a:lumOff val="15000"/>
                  </a:schemeClr>
                </a:solidFill>
              </a:rPr>
              <a:t>What motivates me for the Position of DVC (A/A)</a:t>
            </a:r>
          </a:p>
        </p:txBody>
      </p:sp>
      <p:sp>
        <p:nvSpPr>
          <p:cNvPr id="25603" name="Content Placeholder 2"/>
          <p:cNvSpPr>
            <a:spLocks noGrp="1" noChangeArrowheads="1"/>
          </p:cNvSpPr>
          <p:nvPr>
            <p:ph idx="1"/>
          </p:nvPr>
        </p:nvSpPr>
        <p:spPr/>
        <p:txBody>
          <a:bodyPr/>
          <a:lstStyle/>
          <a:p>
            <a:pPr eaLnBrk="1" hangingPunct="1"/>
            <a:r>
              <a:rPr lang="en-US" altLang="en-US" smtClean="0"/>
              <a:t>Lack of closure monitoring of academic life of the University- Over years I have noticed this gap. </a:t>
            </a:r>
          </a:p>
          <a:p>
            <a:pPr eaLnBrk="1" hangingPunct="1"/>
            <a:r>
              <a:rPr lang="en-US" altLang="en-US" smtClean="0"/>
              <a:t>International linkages I have created should benefit the University further</a:t>
            </a:r>
          </a:p>
          <a:p>
            <a:pPr eaLnBrk="1" hangingPunct="1"/>
            <a:r>
              <a:rPr lang="en-US" altLang="en-US" smtClean="0"/>
              <a:t>I am knowledgeable about the academic  and research life of the university and this gives me managerial confidence to handle the duties at monitoring and policy levels</a:t>
            </a:r>
          </a:p>
          <a:p>
            <a:pPr algn="just" eaLnBrk="1" hangingPunct="1"/>
            <a:r>
              <a:rPr lang="en-US" altLang="en-US" smtClean="0"/>
              <a:t>The desire to contribute to the transformation of the university to research led at managerial and policy level</a:t>
            </a:r>
          </a:p>
          <a:p>
            <a:pPr eaLnBrk="1" hangingPunct="1"/>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1000125"/>
          </a:xfrm>
        </p:spPr>
        <p:txBody>
          <a:bodyPr rtlCol="0">
            <a:normAutofit fontScale="90000"/>
          </a:bodyPr>
          <a:lstStyle/>
          <a:p>
            <a:pPr marL="365125" indent="-255588" eaLnBrk="1" fontAlgn="auto" hangingPunct="1">
              <a:spcBef>
                <a:spcPts val="400"/>
              </a:spcBef>
              <a:spcAft>
                <a:spcPts val="0"/>
              </a:spcAft>
              <a:defRPr/>
            </a:pPr>
            <a:r>
              <a:rPr lang="en-US" sz="2700" b="1" dirty="0">
                <a:solidFill>
                  <a:prstClr val="black"/>
                </a:solidFill>
                <a:latin typeface="Lucida Sans Unicode"/>
                <a:ea typeface="+mn-ea"/>
                <a:cs typeface="+mn-cs"/>
              </a:rPr>
              <a:t/>
            </a:r>
            <a:br>
              <a:rPr lang="en-US" sz="2700" b="1" dirty="0">
                <a:solidFill>
                  <a:prstClr val="black"/>
                </a:solidFill>
                <a:latin typeface="Lucida Sans Unicode"/>
                <a:ea typeface="+mn-ea"/>
                <a:cs typeface="+mn-cs"/>
              </a:rPr>
            </a:br>
            <a:r>
              <a:rPr lang="en-US" sz="2700" b="1" dirty="0">
                <a:solidFill>
                  <a:prstClr val="black"/>
                </a:solidFill>
                <a:latin typeface="Lucida Sans Unicode"/>
                <a:ea typeface="+mn-ea"/>
                <a:cs typeface="+mn-cs"/>
              </a:rPr>
              <a:t/>
            </a:r>
            <a:br>
              <a:rPr lang="en-US" sz="2700" b="1" dirty="0">
                <a:solidFill>
                  <a:prstClr val="black"/>
                </a:solidFill>
                <a:latin typeface="Lucida Sans Unicode"/>
                <a:ea typeface="+mn-ea"/>
                <a:cs typeface="+mn-cs"/>
              </a:rPr>
            </a:br>
            <a:r>
              <a:rPr lang="en-US" sz="2700" b="1" dirty="0">
                <a:solidFill>
                  <a:prstClr val="black"/>
                </a:solidFill>
                <a:latin typeface="Lucida Sans Unicode"/>
                <a:ea typeface="+mn-ea"/>
                <a:cs typeface="+mn-cs"/>
              </a:rPr>
              <a:t>Key Challenges Makerere University is facing that relate to the office of the DVC(A/A) and proposed strategic interventions</a:t>
            </a:r>
            <a:r>
              <a:rPr lang="en-US" sz="2700" dirty="0">
                <a:solidFill>
                  <a:prstClr val="black"/>
                </a:solidFill>
                <a:latin typeface="Lucida Sans Unicode"/>
                <a:ea typeface="+mn-ea"/>
                <a:cs typeface="+mn-cs"/>
              </a:rPr>
              <a:t/>
            </a:r>
            <a:br>
              <a:rPr lang="en-US" sz="2700" dirty="0">
                <a:solidFill>
                  <a:prstClr val="black"/>
                </a:solidFill>
                <a:latin typeface="Lucida Sans Unicode"/>
                <a:ea typeface="+mn-ea"/>
                <a:cs typeface="+mn-cs"/>
              </a:rPr>
            </a:br>
            <a:endParaRPr lang="en-US" dirty="0">
              <a:solidFill>
                <a:schemeClr val="tx1">
                  <a:lumMod val="85000"/>
                  <a:lumOff val="15000"/>
                </a:schemeClr>
              </a:solidFill>
            </a:endParaRPr>
          </a:p>
        </p:txBody>
      </p:sp>
      <p:graphicFrame>
        <p:nvGraphicFramePr>
          <p:cNvPr id="4" name="Content Placeholder 3">
            <a:extLst>
              <a:ext uri="{FF2B5EF4-FFF2-40B4-BE49-F238E27FC236}"/>
            </a:extLst>
          </p:cNvPr>
          <p:cNvGraphicFramePr>
            <a:graphicFrameLocks noGrp="1"/>
          </p:cNvGraphicFramePr>
          <p:nvPr>
            <p:ph idx="1"/>
          </p:nvPr>
        </p:nvGraphicFramePr>
        <p:xfrm>
          <a:off x="838200" y="1365250"/>
          <a:ext cx="11075988" cy="5121274"/>
        </p:xfrm>
        <a:graphic>
          <a:graphicData uri="http://schemas.openxmlformats.org/drawingml/2006/table">
            <a:tbl>
              <a:tblPr firstRow="1" bandRow="1">
                <a:tableStyleId>{5C22544A-7EE6-4342-B048-85BDC9FD1C3A}</a:tableStyleId>
              </a:tblPr>
              <a:tblGrid>
                <a:gridCol w="3018183">
                  <a:extLst>
                    <a:ext uri="{9D8B030D-6E8A-4147-A177-3AD203B41FA5}"/>
                  </a:extLst>
                </a:gridCol>
                <a:gridCol w="8057805">
                  <a:extLst>
                    <a:ext uri="{9D8B030D-6E8A-4147-A177-3AD203B41FA5}"/>
                  </a:extLst>
                </a:gridCol>
              </a:tblGrid>
              <a:tr h="640160">
                <a:tc>
                  <a:txBody>
                    <a:bodyPr/>
                    <a:lstStyle/>
                    <a:p>
                      <a:pPr algn="ctr"/>
                      <a:r>
                        <a:rPr lang="en-US" sz="1800" dirty="0"/>
                        <a:t>Challenges</a:t>
                      </a:r>
                    </a:p>
                    <a:p>
                      <a:pPr algn="ctr"/>
                      <a:r>
                        <a:rPr lang="en-US" sz="1800" dirty="0"/>
                        <a:t>(Academic)</a:t>
                      </a:r>
                    </a:p>
                  </a:txBody>
                  <a:tcPr marL="91444" marR="91444" marT="45722" marB="45722"/>
                </a:tc>
                <a:tc>
                  <a:txBody>
                    <a:bodyPr/>
                    <a:lstStyle/>
                    <a:p>
                      <a:pPr algn="ctr"/>
                      <a:r>
                        <a:rPr lang="en-US" sz="1800" dirty="0"/>
                        <a:t>Feasible Opportunities/intervention</a:t>
                      </a:r>
                    </a:p>
                  </a:txBody>
                  <a:tcPr marL="91444" marR="91444" marT="45722" marB="45722"/>
                </a:tc>
                <a:extLst>
                  <a:ext uri="{0D108BD9-81ED-4DB2-BD59-A6C34878D82A}"/>
                </a:extLst>
              </a:tr>
              <a:tr h="914518">
                <a:tc>
                  <a:txBody>
                    <a:bodyPr/>
                    <a:lstStyle/>
                    <a:p>
                      <a:pPr algn="just"/>
                      <a:r>
                        <a:rPr lang="en-US" sz="1800" dirty="0"/>
                        <a:t>Lack of Effective Linkage between Students and the Industry- Career Guidance</a:t>
                      </a:r>
                    </a:p>
                  </a:txBody>
                  <a:tcPr marL="91444" marR="91444" marT="45722" marB="45722"/>
                </a:tc>
                <a:tc>
                  <a:txBody>
                    <a:bodyPr/>
                    <a:lstStyle/>
                    <a:p>
                      <a:r>
                        <a:rPr lang="en-US" sz="1800" dirty="0"/>
                        <a:t>Creation of positions of students Career advisors at the Colleges </a:t>
                      </a:r>
                    </a:p>
                  </a:txBody>
                  <a:tcPr marL="91444" marR="91444" marT="45722" marB="45722"/>
                </a:tc>
                <a:extLst>
                  <a:ext uri="{0D108BD9-81ED-4DB2-BD59-A6C34878D82A}"/>
                </a:extLst>
              </a:tr>
              <a:tr h="91451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Low graduation rate of graduate students</a:t>
                      </a:r>
                    </a:p>
                    <a:p>
                      <a:endParaRPr lang="en-US" sz="1800" dirty="0"/>
                    </a:p>
                  </a:txBody>
                  <a:tcPr marL="91444" marR="91444" marT="45722" marB="45722"/>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-Devolve power and resources to the College within the legal and policy framework</a:t>
                      </a:r>
                    </a:p>
                  </a:txBody>
                  <a:tcPr marL="91444" marR="91444" marT="45722" marB="45722"/>
                </a:tc>
                <a:extLst>
                  <a:ext uri="{0D108BD9-81ED-4DB2-BD59-A6C34878D82A}"/>
                </a:extLst>
              </a:tr>
              <a:tr h="1737526">
                <a:tc>
                  <a:txBody>
                    <a:bodyPr/>
                    <a:lstStyle/>
                    <a:p>
                      <a:pPr algn="just"/>
                      <a:r>
                        <a:rPr lang="en-US" sz="1800" dirty="0"/>
                        <a:t>Results management and unawareness of Academic Policies and their implementation</a:t>
                      </a:r>
                    </a:p>
                  </a:txBody>
                  <a:tcPr marL="83489" marR="83489" marT="45739" marB="45739"/>
                </a:tc>
                <a:tc>
                  <a:txBody>
                    <a:bodyPr/>
                    <a:lstStyle/>
                    <a:p>
                      <a:r>
                        <a:rPr lang="en-US" sz="1800" dirty="0"/>
                        <a:t>-Ensure a mandatory induction of academic leaders of the university</a:t>
                      </a:r>
                    </a:p>
                    <a:p>
                      <a:pPr marL="285750" indent="-285750" algn="just">
                        <a:buFontTx/>
                        <a:buChar char="-"/>
                      </a:pPr>
                      <a:r>
                        <a:rPr lang="en-US" sz="1800" dirty="0"/>
                        <a:t>Ensure the availability of all relevant academic policies online on the university intranet</a:t>
                      </a:r>
                    </a:p>
                    <a:p>
                      <a:pPr marL="285750" indent="-285750" algn="just">
                        <a:buFontTx/>
                        <a:buChar char="-"/>
                      </a:pPr>
                      <a:r>
                        <a:rPr lang="en-US" sz="1800" dirty="0"/>
                        <a:t>Implement university policies</a:t>
                      </a:r>
                    </a:p>
                    <a:p>
                      <a:pPr marL="285750" indent="-285750" algn="just">
                        <a:buFontTx/>
                        <a:buChar char="-"/>
                      </a:pPr>
                      <a:r>
                        <a:rPr lang="en-US" sz="1800" dirty="0"/>
                        <a:t>Create viewing rights of results in the system to </a:t>
                      </a:r>
                      <a:r>
                        <a:rPr lang="en-US" sz="1800" dirty="0" err="1"/>
                        <a:t>HoDs</a:t>
                      </a:r>
                      <a:r>
                        <a:rPr lang="en-US" sz="1800" dirty="0"/>
                        <a:t>, Deans and Deputy Principals for effective monitoring</a:t>
                      </a:r>
                    </a:p>
                  </a:txBody>
                  <a:tcPr marL="83489" marR="83489" marT="45739" marB="45739"/>
                </a:tc>
                <a:extLst>
                  <a:ext uri="{0D108BD9-81ED-4DB2-BD59-A6C34878D82A}"/>
                </a:extLst>
              </a:tr>
              <a:tr h="914552">
                <a:tc>
                  <a:txBody>
                    <a:bodyPr/>
                    <a:lstStyle/>
                    <a:p>
                      <a:pPr algn="just"/>
                      <a:r>
                        <a:rPr lang="en-US" sz="1800" dirty="0"/>
                        <a:t>Unregulated Capacity Development </a:t>
                      </a:r>
                      <a:r>
                        <a:rPr lang="en-US" sz="1800" dirty="0" err="1"/>
                        <a:t>Programmes</a:t>
                      </a:r>
                      <a:r>
                        <a:rPr lang="en-US" sz="1800" dirty="0"/>
                        <a:t>- Short Courses</a:t>
                      </a:r>
                    </a:p>
                  </a:txBody>
                  <a:tcPr marL="83489" marR="83489" marT="45739" marB="45739"/>
                </a:tc>
                <a:tc>
                  <a:txBody>
                    <a:bodyPr/>
                    <a:lstStyle/>
                    <a:p>
                      <a:pPr algn="just"/>
                      <a:r>
                        <a:rPr lang="en-US" sz="1800" dirty="0"/>
                        <a:t>Quality Assurance Directorate be empowered to approve CPD-Short courses in the University</a:t>
                      </a:r>
                    </a:p>
                  </a:txBody>
                  <a:tcPr marL="83489" marR="83489" marT="45739" marB="45739"/>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1308100" y="381000"/>
            <a:ext cx="9601200" cy="1303338"/>
          </a:xfrm>
        </p:spPr>
        <p:txBody>
          <a:bodyPr/>
          <a:lstStyle/>
          <a:p>
            <a:pPr eaLnBrk="1" hangingPunct="1"/>
            <a:r>
              <a:rPr lang="en-US" altLang="en-US" b="1" smtClean="0">
                <a:ln>
                  <a:noFill/>
                </a:ln>
              </a:rPr>
              <a:t>Key Challenges cont</a:t>
            </a:r>
          </a:p>
        </p:txBody>
      </p:sp>
      <p:graphicFrame>
        <p:nvGraphicFramePr>
          <p:cNvPr id="4" name="Content Placeholder 3">
            <a:extLst>
              <a:ext uri="{FF2B5EF4-FFF2-40B4-BE49-F238E27FC236}"/>
            </a:extLst>
          </p:cNvPr>
          <p:cNvGraphicFramePr>
            <a:graphicFrameLocks noGrp="1"/>
          </p:cNvGraphicFramePr>
          <p:nvPr>
            <p:ph idx="1"/>
          </p:nvPr>
        </p:nvGraphicFramePr>
        <p:xfrm>
          <a:off x="854075" y="1395413"/>
          <a:ext cx="10526713" cy="4211637"/>
        </p:xfrm>
        <a:graphic>
          <a:graphicData uri="http://schemas.openxmlformats.org/drawingml/2006/table">
            <a:tbl>
              <a:tblPr firstRow="1" bandRow="1">
                <a:tableStyleId>{5C22544A-7EE6-4342-B048-85BDC9FD1C3A}</a:tableStyleId>
              </a:tblPr>
              <a:tblGrid>
                <a:gridCol w="4359547">
                  <a:extLst>
                    <a:ext uri="{9D8B030D-6E8A-4147-A177-3AD203B41FA5}"/>
                  </a:extLst>
                </a:gridCol>
                <a:gridCol w="6167166">
                  <a:extLst>
                    <a:ext uri="{9D8B030D-6E8A-4147-A177-3AD203B41FA5}"/>
                  </a:extLst>
                </a:gridCol>
              </a:tblGrid>
              <a:tr h="370867">
                <a:tc>
                  <a:txBody>
                    <a:bodyPr/>
                    <a:lstStyle/>
                    <a:p>
                      <a:r>
                        <a:rPr lang="en-US" sz="1800" dirty="0"/>
                        <a:t>Challenges (Research)</a:t>
                      </a:r>
                    </a:p>
                  </a:txBody>
                  <a:tcPr marL="91444" marR="91444" marT="45723" marB="45723"/>
                </a:tc>
                <a:tc>
                  <a:txBody>
                    <a:bodyPr/>
                    <a:lstStyle/>
                    <a:p>
                      <a:r>
                        <a:rPr lang="en-US" sz="1800" dirty="0"/>
                        <a:t>Feasible opportunities/Interventions</a:t>
                      </a:r>
                    </a:p>
                  </a:txBody>
                  <a:tcPr marL="91444" marR="91444" marT="45723" marB="45723"/>
                </a:tc>
                <a:extLst>
                  <a:ext uri="{0D108BD9-81ED-4DB2-BD59-A6C34878D82A}"/>
                </a:extLst>
              </a:tr>
              <a:tr h="1737475">
                <a:tc>
                  <a:txBody>
                    <a:bodyPr/>
                    <a:lstStyle/>
                    <a:p>
                      <a:pPr algn="just"/>
                      <a:r>
                        <a:rPr lang="en-US" sz="1800" dirty="0"/>
                        <a:t>Inadequate funding to support research and Low quality of research output (Only 1% of IGF)</a:t>
                      </a:r>
                    </a:p>
                  </a:txBody>
                  <a:tcPr marL="91448" marR="91448" marT="45718" marB="45718"/>
                </a:tc>
                <a:tc>
                  <a:txBody>
                    <a:bodyPr/>
                    <a:lstStyle/>
                    <a:p>
                      <a:pPr marL="342900" indent="-342900">
                        <a:buAutoNum type="arabicPeriod"/>
                      </a:pPr>
                      <a:r>
                        <a:rPr lang="en-US" sz="1800" dirty="0"/>
                        <a:t>Support the creation of more Research Center of Excellence</a:t>
                      </a:r>
                    </a:p>
                    <a:p>
                      <a:pPr marL="342900" indent="-342900" algn="just">
                        <a:buAutoNum type="arabicPeriod"/>
                      </a:pPr>
                      <a:r>
                        <a:rPr lang="en-US" sz="1800" dirty="0"/>
                        <a:t>Implement the sharing formula of overhead funds </a:t>
                      </a:r>
                      <a:r>
                        <a:rPr lang="en-US" sz="1800" dirty="0" err="1"/>
                        <a:t>upto</a:t>
                      </a:r>
                      <a:r>
                        <a:rPr lang="en-US" sz="1800" dirty="0"/>
                        <a:t> departments</a:t>
                      </a:r>
                    </a:p>
                    <a:p>
                      <a:pPr marL="342900" indent="-342900" algn="just">
                        <a:buAutoNum type="arabicPeriod"/>
                      </a:pPr>
                      <a:r>
                        <a:rPr lang="en-US" sz="1800" dirty="0"/>
                        <a:t>Support DRGT to effect training on writing grant proposals at college level</a:t>
                      </a:r>
                    </a:p>
                    <a:p>
                      <a:pPr marL="342900" indent="-342900">
                        <a:buAutoNum type="arabicPeriod"/>
                      </a:pPr>
                      <a:r>
                        <a:rPr lang="en-US" sz="1800" dirty="0"/>
                        <a:t>Accreditation of Journals for academic publishing</a:t>
                      </a:r>
                    </a:p>
                  </a:txBody>
                  <a:tcPr marL="91448" marR="91448" marT="45718" marB="45718"/>
                </a:tc>
                <a:extLst>
                  <a:ext uri="{0D108BD9-81ED-4DB2-BD59-A6C34878D82A}"/>
                </a:extLst>
              </a:tr>
              <a:tr h="640126">
                <a:tc>
                  <a:txBody>
                    <a:bodyPr/>
                    <a:lstStyle/>
                    <a:p>
                      <a:r>
                        <a:rPr lang="en-US" sz="1800" dirty="0"/>
                        <a:t>Un-documentation of Tacit Knowledge</a:t>
                      </a:r>
                    </a:p>
                  </a:txBody>
                  <a:tcPr marL="91444" marR="91444" marT="45723" marB="45723"/>
                </a:tc>
                <a:tc>
                  <a:txBody>
                    <a:bodyPr/>
                    <a:lstStyle/>
                    <a:p>
                      <a:pPr algn="just"/>
                      <a:r>
                        <a:rPr lang="en-US" sz="1800" dirty="0"/>
                        <a:t>-Ensure formulation of policy or guideline on documentation of Tacit Knowledge by Senate through DRGT</a:t>
                      </a:r>
                    </a:p>
                  </a:txBody>
                  <a:tcPr marL="91444" marR="91444" marT="45723" marB="45723"/>
                </a:tc>
                <a:extLst>
                  <a:ext uri="{0D108BD9-81ED-4DB2-BD59-A6C34878D82A}"/>
                </a:extLst>
              </a:tr>
              <a:tr h="1463169">
                <a:tc>
                  <a:txBody>
                    <a:bodyPr/>
                    <a:lstStyle/>
                    <a:p>
                      <a:r>
                        <a:rPr lang="en-US" sz="1800" dirty="0"/>
                        <a:t>Underfunding of the University Library- Library has not bought new textbooks for the last 4 years !!!!!</a:t>
                      </a:r>
                    </a:p>
                  </a:txBody>
                  <a:tcPr marL="83493" marR="83493" marT="45735" marB="45735"/>
                </a:tc>
                <a:tc>
                  <a:txBody>
                    <a:bodyPr/>
                    <a:lstStyle/>
                    <a:p>
                      <a:pPr algn="just"/>
                      <a:r>
                        <a:rPr kumimoji="0" lang="en-US" sz="1800" b="0" i="0" u="none" strike="noStrike" kern="1200" cap="none" spc="0" normalizeH="0" baseline="0" noProof="0" dirty="0">
                          <a:ln>
                            <a:noFill/>
                          </a:ln>
                          <a:solidFill>
                            <a:prstClr val="black"/>
                          </a:solidFill>
                          <a:effectLst/>
                          <a:uLnTx/>
                          <a:uFillTx/>
                          <a:latin typeface="+mn-lt"/>
                          <a:ea typeface="+mn-ea"/>
                          <a:cs typeface="+mn-cs"/>
                        </a:rPr>
                        <a:t>-Library fees are ringfenced for library to purchase books among others</a:t>
                      </a:r>
                    </a:p>
                    <a:p>
                      <a:pPr algn="just"/>
                      <a:r>
                        <a:rPr kumimoji="0" lang="en-US" sz="1800" b="0" i="0" u="none" strike="noStrike" kern="1200" cap="none" spc="0" normalizeH="0" baseline="0" noProof="0" dirty="0">
                          <a:ln>
                            <a:noFill/>
                          </a:ln>
                          <a:solidFill>
                            <a:prstClr val="black"/>
                          </a:solidFill>
                          <a:effectLst/>
                          <a:uLnTx/>
                          <a:uFillTx/>
                          <a:latin typeface="+mn-lt"/>
                          <a:ea typeface="+mn-ea"/>
                          <a:cs typeface="+mn-cs"/>
                        </a:rPr>
                        <a:t>-Ensure the development of the academic library staff capacity in competitive grants proposals writing</a:t>
                      </a:r>
                    </a:p>
                    <a:p>
                      <a:pPr marL="285750" indent="-285750" algn="just">
                        <a:buFontTx/>
                        <a:buChar char="-"/>
                      </a:pPr>
                      <a:r>
                        <a:rPr kumimoji="0" lang="en-US" sz="1800" b="0" i="0" u="none" strike="noStrike" kern="1200" cap="none" spc="0" normalizeH="0" baseline="0" noProof="0" dirty="0">
                          <a:ln>
                            <a:noFill/>
                          </a:ln>
                          <a:solidFill>
                            <a:prstClr val="black"/>
                          </a:solidFill>
                          <a:effectLst/>
                          <a:uLnTx/>
                          <a:uFillTx/>
                          <a:latin typeface="+mn-lt"/>
                          <a:ea typeface="+mn-ea"/>
                          <a:cs typeface="+mn-cs"/>
                        </a:rPr>
                        <a:t>Consortium (both national and regional consortium)</a:t>
                      </a:r>
                      <a:endParaRPr lang="en-US" sz="1800" dirty="0"/>
                    </a:p>
                  </a:txBody>
                  <a:tcPr marL="83493" marR="83493" marT="45735" marB="45735"/>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1320800" y="290513"/>
            <a:ext cx="9601200" cy="1303337"/>
          </a:xfrm>
        </p:spPr>
        <p:txBody>
          <a:bodyPr/>
          <a:lstStyle/>
          <a:p>
            <a:pPr eaLnBrk="1" hangingPunct="1"/>
            <a:r>
              <a:rPr lang="en-US" altLang="en-US" b="1" smtClean="0">
                <a:ln>
                  <a:noFill/>
                </a:ln>
              </a:rPr>
              <a:t>Challenges cont’</a:t>
            </a:r>
          </a:p>
        </p:txBody>
      </p:sp>
      <p:graphicFrame>
        <p:nvGraphicFramePr>
          <p:cNvPr id="4" name="Content Placeholder 3">
            <a:extLst>
              <a:ext uri="{FF2B5EF4-FFF2-40B4-BE49-F238E27FC236}"/>
            </a:extLst>
          </p:cNvPr>
          <p:cNvGraphicFramePr>
            <a:graphicFrameLocks noGrp="1"/>
          </p:cNvGraphicFramePr>
          <p:nvPr>
            <p:ph idx="1"/>
          </p:nvPr>
        </p:nvGraphicFramePr>
        <p:xfrm>
          <a:off x="1320800" y="1381125"/>
          <a:ext cx="9601200" cy="4124572"/>
        </p:xfrm>
        <a:graphic>
          <a:graphicData uri="http://schemas.openxmlformats.org/drawingml/2006/table">
            <a:tbl>
              <a:tblPr firstRow="1" bandRow="1">
                <a:tableStyleId>{5C22544A-7EE6-4342-B048-85BDC9FD1C3A}</a:tableStyleId>
              </a:tblPr>
              <a:tblGrid>
                <a:gridCol w="4800600">
                  <a:extLst>
                    <a:ext uri="{9D8B030D-6E8A-4147-A177-3AD203B41FA5}"/>
                  </a:extLst>
                </a:gridCol>
                <a:gridCol w="4800600">
                  <a:extLst>
                    <a:ext uri="{9D8B030D-6E8A-4147-A177-3AD203B41FA5}"/>
                  </a:extLst>
                </a:gridCol>
              </a:tblGrid>
              <a:tr h="370710">
                <a:tc>
                  <a:txBody>
                    <a:bodyPr/>
                    <a:lstStyle/>
                    <a:p>
                      <a:r>
                        <a:rPr lang="en-US" sz="1800" dirty="0"/>
                        <a:t>Challenges (Research)</a:t>
                      </a:r>
                    </a:p>
                  </a:txBody>
                  <a:tcPr marT="45704" marB="45704"/>
                </a:tc>
                <a:tc>
                  <a:txBody>
                    <a:bodyPr/>
                    <a:lstStyle/>
                    <a:p>
                      <a:r>
                        <a:rPr lang="en-US" sz="1800" dirty="0"/>
                        <a:t>Feasible Opportunities (Interventions)</a:t>
                      </a:r>
                    </a:p>
                  </a:txBody>
                  <a:tcPr marT="45704" marB="45704"/>
                </a:tc>
                <a:extLst>
                  <a:ext uri="{0D108BD9-81ED-4DB2-BD59-A6C34878D82A}"/>
                </a:extLst>
              </a:tr>
              <a:tr h="914300">
                <a:tc>
                  <a:txBody>
                    <a:bodyPr/>
                    <a:lstStyle/>
                    <a:p>
                      <a:pPr algn="just"/>
                      <a:r>
                        <a:rPr lang="en-US" sz="1800" dirty="0"/>
                        <a:t>Intellectual Property Management Policy (IPMP) approved by the University Council has not been fully operationalized</a:t>
                      </a:r>
                    </a:p>
                  </a:txBody>
                  <a:tcPr marT="45704" marB="45704"/>
                </a:tc>
                <a:tc>
                  <a:txBody>
                    <a:bodyPr/>
                    <a:lstStyle/>
                    <a:p>
                      <a:r>
                        <a:rPr lang="en-US" sz="1800" dirty="0"/>
                        <a:t>-Implement the policy and create an Intellectual Property (IP) Register</a:t>
                      </a:r>
                    </a:p>
                  </a:txBody>
                  <a:tcPr marT="45704" marB="45704"/>
                </a:tc>
                <a:extLst>
                  <a:ext uri="{0D108BD9-81ED-4DB2-BD59-A6C34878D82A}"/>
                </a:extLst>
              </a:tr>
              <a:tr h="370710">
                <a:tc>
                  <a:txBody>
                    <a:bodyPr/>
                    <a:lstStyle/>
                    <a:p>
                      <a:r>
                        <a:rPr lang="en-US" sz="1800" b="1" dirty="0">
                          <a:solidFill>
                            <a:srgbClr val="FF0000"/>
                          </a:solidFill>
                        </a:rPr>
                        <a:t>Challenges (Quality Assurance)</a:t>
                      </a:r>
                    </a:p>
                  </a:txBody>
                  <a:tcPr marT="45704" marB="45704"/>
                </a:tc>
                <a:tc>
                  <a:txBody>
                    <a:bodyPr/>
                    <a:lstStyle/>
                    <a:p>
                      <a:endParaRPr lang="en-US" sz="1800"/>
                    </a:p>
                  </a:txBody>
                  <a:tcPr marT="45704" marB="45704"/>
                </a:tc>
                <a:extLst>
                  <a:ext uri="{0D108BD9-81ED-4DB2-BD59-A6C34878D82A}"/>
                </a:extLst>
              </a:tr>
              <a:tr h="640003">
                <a:tc>
                  <a:txBody>
                    <a:bodyPr/>
                    <a:lstStyle/>
                    <a:p>
                      <a:r>
                        <a:rPr lang="en-US" sz="1800" dirty="0"/>
                        <a:t>Lack of adequately trained staff in national quality assurance</a:t>
                      </a:r>
                    </a:p>
                  </a:txBody>
                  <a:tcPr marT="45704" marB="45704"/>
                </a:tc>
                <a:tc>
                  <a:txBody>
                    <a:bodyPr/>
                    <a:lstStyle/>
                    <a:p>
                      <a:r>
                        <a:rPr lang="en-US" sz="1800" dirty="0"/>
                        <a:t>-A postgraduate </a:t>
                      </a:r>
                      <a:r>
                        <a:rPr lang="en-US" sz="1800" dirty="0" err="1"/>
                        <a:t>programme</a:t>
                      </a:r>
                      <a:r>
                        <a:rPr lang="en-US" sz="1800" dirty="0"/>
                        <a:t> on quality assurance should be develop</a:t>
                      </a:r>
                    </a:p>
                  </a:txBody>
                  <a:tcPr marT="45704" marB="45704"/>
                </a:tc>
                <a:extLst>
                  <a:ext uri="{0D108BD9-81ED-4DB2-BD59-A6C34878D82A}"/>
                </a:extLst>
              </a:tr>
              <a:tr h="640003">
                <a:tc>
                  <a:txBody>
                    <a:bodyPr/>
                    <a:lstStyle/>
                    <a:p>
                      <a:r>
                        <a:rPr lang="en-US" sz="1800" dirty="0"/>
                        <a:t>Lack of knowledge on related processes among the staff in the institution</a:t>
                      </a:r>
                    </a:p>
                  </a:txBody>
                  <a:tcPr marT="45704" marB="45704"/>
                </a:tc>
                <a:tc>
                  <a:txBody>
                    <a:bodyPr/>
                    <a:lstStyle/>
                    <a:p>
                      <a:r>
                        <a:rPr lang="en-US" sz="1800" dirty="0"/>
                        <a:t>-Staff need to be sensitized on quality assurance framework and processes</a:t>
                      </a:r>
                    </a:p>
                  </a:txBody>
                  <a:tcPr marT="45704" marB="45704"/>
                </a:tc>
                <a:extLst>
                  <a:ext uri="{0D108BD9-81ED-4DB2-BD59-A6C34878D82A}"/>
                </a:extLst>
              </a:tr>
              <a:tr h="1188598">
                <a:tc>
                  <a:txBody>
                    <a:bodyPr/>
                    <a:lstStyle/>
                    <a:p>
                      <a:r>
                        <a:rPr lang="en-US" sz="1800" dirty="0"/>
                        <a:t>Resistance of college staff to fully get involved in quality assurance processes</a:t>
                      </a:r>
                    </a:p>
                    <a:p>
                      <a:pPr algn="just"/>
                      <a:r>
                        <a:rPr lang="en-US" sz="1800" dirty="0"/>
                        <a:t>-Luck of funds to establish Quality assurance systems in the University</a:t>
                      </a:r>
                    </a:p>
                  </a:txBody>
                  <a:tcPr marT="45704" marB="45704"/>
                </a:tc>
                <a:tc>
                  <a:txBody>
                    <a:bodyPr/>
                    <a:lstStyle/>
                    <a:p>
                      <a:r>
                        <a:rPr lang="en-US" sz="1800" dirty="0"/>
                        <a:t>-A designated officer in charge of quality assurance should be at college level</a:t>
                      </a:r>
                    </a:p>
                    <a:p>
                      <a:r>
                        <a:rPr lang="en-US" sz="1800" dirty="0"/>
                        <a:t>-Quality assurance support should be inbuilt into the students’ fees structure</a:t>
                      </a:r>
                    </a:p>
                  </a:txBody>
                  <a:tcPr marT="45704" marB="45704"/>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308100" y="590550"/>
            <a:ext cx="9601200" cy="1303338"/>
          </a:xfrm>
        </p:spPr>
        <p:txBody>
          <a:bodyPr rtlCol="0">
            <a:normAutofit fontScale="90000"/>
          </a:bodyPr>
          <a:lstStyle/>
          <a:p>
            <a:pPr marL="365125" indent="-255588" algn="just" eaLnBrk="1" fontAlgn="auto" hangingPunct="1">
              <a:spcBef>
                <a:spcPts val="400"/>
              </a:spcBef>
              <a:spcAft>
                <a:spcPts val="0"/>
              </a:spcAft>
              <a:defRPr/>
            </a:pPr>
            <a:r>
              <a:rPr lang="en-US" sz="2700" b="1" dirty="0">
                <a:solidFill>
                  <a:prstClr val="black"/>
                </a:solidFill>
                <a:latin typeface="Cambria" panose="02040503050406030204" pitchFamily="18" charset="0"/>
                <a:ea typeface="Cambria" panose="02040503050406030204" pitchFamily="18" charset="0"/>
                <a:cs typeface="+mn-cs"/>
              </a:rPr>
              <a:t>Transforming Makerere University to meet its strategic objectives within local, national and global context</a:t>
            </a:r>
            <a:r>
              <a:rPr lang="en-US" sz="2700" dirty="0">
                <a:solidFill>
                  <a:prstClr val="black"/>
                </a:solidFill>
                <a:latin typeface="Lucida Sans Unicode"/>
                <a:ea typeface="+mn-ea"/>
                <a:cs typeface="+mn-cs"/>
              </a:rPr>
              <a:t/>
            </a:r>
            <a:br>
              <a:rPr lang="en-US" sz="2700" dirty="0">
                <a:solidFill>
                  <a:prstClr val="black"/>
                </a:solidFill>
                <a:latin typeface="Lucida Sans Unicode"/>
                <a:ea typeface="+mn-ea"/>
                <a:cs typeface="+mn-cs"/>
              </a:rPr>
            </a:br>
            <a:endParaRPr lang="en-US" dirty="0">
              <a:solidFill>
                <a:schemeClr val="tx1">
                  <a:lumMod val="85000"/>
                  <a:lumOff val="15000"/>
                </a:schemeClr>
              </a:solidFill>
            </a:endParaRPr>
          </a:p>
        </p:txBody>
      </p:sp>
      <p:sp>
        <p:nvSpPr>
          <p:cNvPr id="29699" name="Content Placeholder 2"/>
          <p:cNvSpPr>
            <a:spLocks noGrp="1" noChangeArrowheads="1"/>
          </p:cNvSpPr>
          <p:nvPr>
            <p:ph idx="1"/>
          </p:nvPr>
        </p:nvSpPr>
        <p:spPr/>
        <p:txBody>
          <a:bodyPr/>
          <a:lstStyle/>
          <a:p>
            <a:pPr eaLnBrk="1" hangingPunct="1"/>
            <a:r>
              <a:rPr lang="en-US" altLang="en-US" smtClean="0"/>
              <a:t> </a:t>
            </a:r>
          </a:p>
        </p:txBody>
      </p:sp>
      <p:graphicFrame>
        <p:nvGraphicFramePr>
          <p:cNvPr id="4" name="Table 3">
            <a:extLst>
              <a:ext uri="{FF2B5EF4-FFF2-40B4-BE49-F238E27FC236}"/>
            </a:extLst>
          </p:cNvPr>
          <p:cNvGraphicFramePr>
            <a:graphicFrameLocks noGrp="1"/>
          </p:cNvGraphicFramePr>
          <p:nvPr/>
        </p:nvGraphicFramePr>
        <p:xfrm>
          <a:off x="635000" y="1514475"/>
          <a:ext cx="11039475" cy="4764936"/>
        </p:xfrm>
        <a:graphic>
          <a:graphicData uri="http://schemas.openxmlformats.org/drawingml/2006/table">
            <a:tbl>
              <a:tblPr/>
              <a:tblGrid>
                <a:gridCol w="2392436">
                  <a:extLst>
                    <a:ext uri="{9D8B030D-6E8A-4147-A177-3AD203B41FA5}"/>
                  </a:extLst>
                </a:gridCol>
                <a:gridCol w="8647039">
                  <a:extLst>
                    <a:ext uri="{9D8B030D-6E8A-4147-A177-3AD203B41FA5}"/>
                  </a:extLst>
                </a:gridCol>
              </a:tblGrid>
              <a:tr h="436752">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16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Garamond" panose="02020404030301010803" pitchFamily="18" charset="0"/>
                        </a:rPr>
                        <a:t>Strategic Domains</a:t>
                      </a:r>
                    </a:p>
                  </a:txBody>
                  <a:tcPr marL="91436" marR="91436"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16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Garamond" panose="02020404030301010803" pitchFamily="18" charset="0"/>
                        </a:rPr>
                        <a:t>What I intend to do</a:t>
                      </a:r>
                    </a:p>
                  </a:txBody>
                  <a:tcPr marL="91436" marR="91436"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2938885">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16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Research and innovation + Library</a:t>
                      </a:r>
                      <a:endParaRPr kumimoji="0" lang="en-US" altLang="en-US" sz="1800" b="0" i="0"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91436" marR="91436"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ECD"/>
                    </a:solidFill>
                  </a:tcPr>
                </a:tc>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16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-Lobby for increased Government funding to support research and innovations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Bookman Old Style" panose="02050604050505020204" pitchFamily="18" charset="0"/>
                          <a:cs typeface="Times New Roman" panose="02020603050405020304" pitchFamily="18" charset="0"/>
                        </a:rPr>
                        <a:t>-Lobby to create partnerships and linkages with reputable institutions and organizations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Bookman Old Style" panose="02050604050505020204" pitchFamily="18" charset="0"/>
                          <a:cs typeface="Times New Roman" panose="02020603050405020304" pitchFamily="18" charset="0"/>
                        </a:rPr>
                        <a:t>-Ensure the Development of staff capacity in grants proposal writing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Bookman Old Style" panose="02050604050505020204" pitchFamily="18" charset="0"/>
                          <a:cs typeface="Times New Roman" panose="02020603050405020304" pitchFamily="18" charset="0"/>
                        </a:rPr>
                        <a:t>-</a:t>
                      </a:r>
                      <a:r>
                        <a:rPr kumimoji="0" lang="en-US" altLang="en-US" sz="2000" b="0" i="0" u="none" strike="noStrike" cap="none" normalizeH="0" baseline="0" dirty="0">
                          <a:ln>
                            <a:noFill/>
                          </a:ln>
                          <a:solidFill>
                            <a:srgbClr val="000000"/>
                          </a:solidFill>
                          <a:effectLst/>
                          <a:latin typeface="Garamond" panose="02020404030301010803" pitchFamily="18" charset="0"/>
                        </a:rPr>
                        <a:t>Ensure that  library fees are ringfenced for its purpose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aramond" panose="02020404030301010803" pitchFamily="18" charset="0"/>
                        </a:rPr>
                        <a:t>-</a:t>
                      </a:r>
                      <a:r>
                        <a:rPr kumimoji="0" lang="en-US" altLang="en-US" sz="1800" b="0" i="0" u="none" strike="noStrike" cap="none" normalizeH="0" baseline="0" dirty="0">
                          <a:ln>
                            <a:noFill/>
                          </a:ln>
                          <a:solidFill>
                            <a:srgbClr val="000000"/>
                          </a:solidFill>
                          <a:effectLst/>
                          <a:latin typeface="Bookman Old Style" panose="02050604050505020204" pitchFamily="18" charset="0"/>
                          <a:cs typeface="Calibri" panose="020F0502020204030204" pitchFamily="34" charset="0"/>
                        </a:rPr>
                        <a:t>To have constructive discussion with the library leadership to develop Research/bibliometric Section or Unit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aramond" panose="02020404030301010803" pitchFamily="18" charset="0"/>
                        </a:rPr>
                        <a:t>-Ensure a system or strategy is put in place to  document tacit knowledge under operational framework of the KTP  and Network division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aramond" panose="02020404030301010803" pitchFamily="18" charset="0"/>
                        </a:rPr>
                        <a:t>- Ensure DRGT designs a CPD curriculum for capacity building in research and innovation</a:t>
                      </a:r>
                    </a:p>
                  </a:txBody>
                  <a:tcPr marL="91436" marR="91436"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ECD"/>
                    </a:solidFill>
                  </a:tcPr>
                </a:tc>
                <a:extLst>
                  <a:ext uri="{0D108BD9-81ED-4DB2-BD59-A6C34878D82A}"/>
                </a:extLst>
              </a:tr>
              <a:tr h="1112789">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16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Garamond" panose="02020404030301010803" pitchFamily="18" charset="0"/>
                        </a:rPr>
                        <a:t>Improving Teaching and Learning </a:t>
                      </a:r>
                    </a:p>
                  </a:txBody>
                  <a:tcPr marL="91436" marR="91436"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FE8"/>
                    </a:solidFill>
                  </a:tcPr>
                </a:tc>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16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-Ensure effective implementation of Open Distance and e-learning policy</a:t>
                      </a:r>
                    </a:p>
                    <a:p>
                      <a:pPr marL="285750" marR="0" lvl="0" indent="-285750" algn="just" defTabSz="457200" rtl="0" eaLnBrk="1" fontAlgn="base" latinLnBrk="0" hangingPunct="1">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Ensure Higher Education Pedagogy curriculum is designed for lecturers</a:t>
                      </a:r>
                    </a:p>
                    <a:p>
                      <a:pPr marL="285750" marR="0" lvl="0" indent="-285750" algn="just" defTabSz="457200" rtl="0" eaLnBrk="1" fontAlgn="base" latinLnBrk="0" hangingPunct="1">
                        <a:lnSpc>
                          <a:spcPct val="100000"/>
                        </a:lnSpc>
                        <a:spcBef>
                          <a:spcPct val="0"/>
                        </a:spcBef>
                        <a:spcAft>
                          <a:spcPct val="0"/>
                        </a:spcAft>
                        <a:buClrTx/>
                        <a:buSzTx/>
                        <a:buFontTx/>
                        <a:buChar char="-"/>
                        <a:tabLst/>
                      </a:pPr>
                      <a:r>
                        <a:rPr kumimoji="0" lang="en-US" altLang="en-US" sz="1800" b="0" i="0" u="none" strike="noStrike" kern="1200" cap="none" spc="0" normalizeH="0" baseline="0" noProof="0" dirty="0">
                          <a:ln>
                            <a:noFill/>
                          </a:ln>
                          <a:solidFill>
                            <a:srgbClr val="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Enforcement of the compliance with curriculum review after every cohort and tailor toward research led University. </a:t>
                      </a:r>
                      <a:endParaRPr kumimoji="0" lang="en-US" altLang="en-US" sz="1800" b="0" i="0"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91436" marR="91436"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FE8"/>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a:xfrm>
            <a:off x="1387475" y="290513"/>
            <a:ext cx="9601200" cy="1303337"/>
          </a:xfrm>
        </p:spPr>
        <p:txBody>
          <a:bodyPr/>
          <a:lstStyle/>
          <a:p>
            <a:pPr eaLnBrk="1" hangingPunct="1"/>
            <a:r>
              <a:rPr lang="en-US" altLang="en-US" b="1" smtClean="0">
                <a:ln>
                  <a:noFill/>
                </a:ln>
              </a:rPr>
              <a:t>Transforming cont’</a:t>
            </a:r>
          </a:p>
        </p:txBody>
      </p:sp>
      <p:graphicFrame>
        <p:nvGraphicFramePr>
          <p:cNvPr id="4" name="Content Placeholder 3">
            <a:extLst>
              <a:ext uri="{FF2B5EF4-FFF2-40B4-BE49-F238E27FC236}"/>
            </a:extLst>
          </p:cNvPr>
          <p:cNvGraphicFramePr>
            <a:graphicFrameLocks noGrp="1"/>
          </p:cNvGraphicFramePr>
          <p:nvPr>
            <p:ph idx="1"/>
          </p:nvPr>
        </p:nvGraphicFramePr>
        <p:xfrm>
          <a:off x="1347788" y="1320800"/>
          <a:ext cx="9601200" cy="4724250"/>
        </p:xfrm>
        <a:graphic>
          <a:graphicData uri="http://schemas.openxmlformats.org/drawingml/2006/table">
            <a:tbl>
              <a:tblPr firstRow="1" bandRow="1">
                <a:tableStyleId>{5C22544A-7EE6-4342-B048-85BDC9FD1C3A}</a:tableStyleId>
              </a:tblPr>
              <a:tblGrid>
                <a:gridCol w="4800600">
                  <a:extLst>
                    <a:ext uri="{9D8B030D-6E8A-4147-A177-3AD203B41FA5}"/>
                  </a:extLst>
                </a:gridCol>
                <a:gridCol w="4800600">
                  <a:extLst>
                    <a:ext uri="{9D8B030D-6E8A-4147-A177-3AD203B41FA5}"/>
                  </a:extLst>
                </a:gridCol>
              </a:tblGrid>
              <a:tr h="384177">
                <a:tc>
                  <a:txBody>
                    <a:bodyPr/>
                    <a:lstStyle/>
                    <a:p>
                      <a:r>
                        <a:rPr lang="en-US" sz="1800" dirty="0"/>
                        <a:t>Strategic Domain</a:t>
                      </a:r>
                    </a:p>
                  </a:txBody>
                  <a:tcPr marT="45723" marB="45723"/>
                </a:tc>
                <a:tc>
                  <a:txBody>
                    <a:bodyPr/>
                    <a:lstStyle/>
                    <a:p>
                      <a:r>
                        <a:rPr lang="en-US" sz="1800" dirty="0"/>
                        <a:t>What I intend to do</a:t>
                      </a:r>
                    </a:p>
                  </a:txBody>
                  <a:tcPr marT="45723" marB="45723"/>
                </a:tc>
                <a:extLst>
                  <a:ext uri="{0D108BD9-81ED-4DB2-BD59-A6C34878D82A}"/>
                </a:extLst>
              </a:tr>
              <a:tr h="663082">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16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Internationalization of Academic activities- Staff / students exchanges</a:t>
                      </a:r>
                      <a:endParaRPr kumimoji="0" lang="en-US" altLang="en-US" sz="1800" b="0" i="0"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83489" marR="83489" marT="45714" marB="45714" horzOverflow="overflow"/>
                </a:tc>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16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Garamond" panose="02020404030301010803" pitchFamily="18" charset="0"/>
                        </a:rPr>
                        <a:t>-Strengthen the existing academic collaboration and initiate new ones.</a:t>
                      </a:r>
                      <a:r>
                        <a:rPr kumimoji="0" lang="en-US" altLang="en-US" sz="1800" b="0" i="0" u="none" strike="noStrike" cap="none" normalizeH="0" baseline="0" dirty="0">
                          <a:ln>
                            <a:noFill/>
                          </a:ln>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rgbClr val="000000"/>
                        </a:solidFill>
                        <a:effectLst/>
                        <a:latin typeface="Garamond" panose="02020404030301010803" pitchFamily="18" charset="0"/>
                      </a:endParaRPr>
                    </a:p>
                  </a:txBody>
                  <a:tcPr marL="83489" marR="83489" marT="45714" marB="45714" horzOverflow="overflow"/>
                </a:tc>
                <a:extLst>
                  <a:ext uri="{0D108BD9-81ED-4DB2-BD59-A6C34878D82A}"/>
                </a:extLst>
              </a:tr>
              <a:tr h="1363421">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16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Linkages to Industry and Society to promote university entrepreneurial abilities</a:t>
                      </a:r>
                      <a:r>
                        <a:rPr kumimoji="0" lang="en-US" altLang="en-US" sz="1800" b="0" i="0" u="none" strike="noStrike" cap="none" normalizeH="0" baseline="0" dirty="0">
                          <a:ln>
                            <a:noFill/>
                          </a:ln>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rgbClr val="000000"/>
                        </a:solidFill>
                        <a:effectLst/>
                        <a:latin typeface="Garamond" panose="02020404030301010803" pitchFamily="18" charset="0"/>
                        <a:ea typeface="Calibri" panose="020F0502020204030204" pitchFamily="34" charset="0"/>
                        <a:cs typeface="Times New Roman" panose="02020603050405020304" pitchFamily="18" charset="0"/>
                      </a:endParaRPr>
                    </a:p>
                  </a:txBody>
                  <a:tcPr marL="91436" marR="91436" marT="45723" marB="45723" horzOverflow="overflow"/>
                </a:tc>
                <a:tc>
                  <a:txBody>
                    <a:bodyPr/>
                    <a:lstStyle>
                      <a:lvl1pPr>
                        <a:spcBef>
                          <a:spcPct val="20000"/>
                        </a:spcBef>
                        <a:spcAft>
                          <a:spcPts val="600"/>
                        </a:spcAft>
                        <a:buClr>
                          <a:schemeClr val="accent1"/>
                        </a:buClr>
                        <a:buSzPct val="115000"/>
                        <a:buFont typeface="Arial" panose="020B0604020202020204" pitchFamily="34" charset="0"/>
                        <a:defRPr sz="20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defRPr>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defRPr sz="1600">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defRPr sz="14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5pPr>
                      <a:lvl6pPr marL="25146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6pPr>
                      <a:lvl7pPr marL="29718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7pPr>
                      <a:lvl8pPr marL="34290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8pPr>
                      <a:lvl9pPr marL="3886200" indent="-228600" defTabSz="457200" eaLnBrk="0" fontAlgn="base" hangingPunct="0">
                        <a:spcBef>
                          <a:spcPct val="20000"/>
                        </a:spcBef>
                        <a:spcAft>
                          <a:spcPts val="600"/>
                        </a:spcAft>
                        <a:buClr>
                          <a:schemeClr val="accent1"/>
                        </a:buClr>
                        <a:buSzPct val="115000"/>
                        <a:buFont typeface="Arial" panose="020B0604020202020204" pitchFamily="34" charset="0"/>
                        <a:defRPr sz="1200">
                          <a:solidFill>
                            <a:srgbClr val="262626"/>
                          </a:solidFill>
                          <a:latin typeface="Garamond" panose="02020404030301010803" pitchFamily="18"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Bookman Old Style" panose="02050604050505020204" pitchFamily="18" charset="0"/>
                          <a:ea typeface="Calibri" panose="020F0502020204030204" pitchFamily="34" charset="0"/>
                          <a:cs typeface="Times New Roman" panose="02020603050405020304" pitchFamily="18" charset="0"/>
                        </a:rPr>
                        <a:t>-Ensure the Creation of paid positions of Adjunct Professors for industry leaders who qualify.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Bookman Old Style" panose="02050604050505020204" pitchFamily="18" charset="0"/>
                          <a:cs typeface="Times New Roman" panose="02020603050405020304" pitchFamily="18" charset="0"/>
                        </a:rPr>
                        <a:t>-Ensure the positions of Career Students advisors created</a:t>
                      </a:r>
                      <a:endParaRPr kumimoji="0" lang="en-US" altLang="en-US" sz="1800" b="0" i="0" u="none" strike="noStrike" cap="none" normalizeH="0" baseline="0" dirty="0">
                        <a:ln>
                          <a:noFill/>
                        </a:ln>
                        <a:solidFill>
                          <a:srgbClr val="000000"/>
                        </a:solidFill>
                        <a:effectLst/>
                        <a:latin typeface="Garamond" panose="02020404030301010803" pitchFamily="18" charset="0"/>
                      </a:endParaRPr>
                    </a:p>
                  </a:txBody>
                  <a:tcPr marL="91436" marR="91436" marT="45723" marB="45723" horzOverflow="overflow"/>
                </a:tc>
                <a:extLst>
                  <a:ext uri="{0D108BD9-81ED-4DB2-BD59-A6C34878D82A}"/>
                </a:extLst>
              </a:tr>
              <a:tr h="1299549">
                <a:tc>
                  <a:txBody>
                    <a:bodyPr/>
                    <a:lstStyle/>
                    <a:p>
                      <a:pPr algn="just"/>
                      <a:r>
                        <a:rPr lang="en-US" sz="1800" b="1" dirty="0">
                          <a:effectLst/>
                          <a:latin typeface="Bookman Old Style" panose="02050604050505020204" pitchFamily="18" charset="0"/>
                          <a:ea typeface="Calibri" panose="020F0502020204030204" pitchFamily="34" charset="0"/>
                          <a:cs typeface="Times New Roman" panose="02020603050405020304" pitchFamily="18" charset="0"/>
                        </a:rPr>
                        <a:t>Gender sensitive and Disadvantaged groups supportive systems</a:t>
                      </a: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n-US" sz="1800" dirty="0"/>
                    </a:p>
                  </a:txBody>
                  <a:tcPr marL="83483" marR="83483" marT="45718" marB="45718"/>
                </a:tc>
                <a:tc>
                  <a:txBody>
                    <a:bodyPr/>
                    <a:lstStyle/>
                    <a:p>
                      <a:pPr marL="0" marR="0" algn="just">
                        <a:lnSpc>
                          <a:spcPct val="107000"/>
                        </a:lnSpc>
                        <a:spcBef>
                          <a:spcPts val="0"/>
                        </a:spcBef>
                        <a:spcAft>
                          <a:spcPts val="800"/>
                        </a:spcAft>
                      </a:pPr>
                      <a:r>
                        <a:rPr lang="en-US" sz="1800" dirty="0">
                          <a:effectLst/>
                          <a:latin typeface="Bookman Old Style" panose="02050604050505020204" pitchFamily="18" charset="0"/>
                          <a:ea typeface="Calibri" panose="020F0502020204030204" pitchFamily="34" charset="0"/>
                          <a:cs typeface="Times New Roman" panose="02020603050405020304" pitchFamily="18" charset="0"/>
                        </a:rPr>
                        <a:t>-Advocate for engendering of University academic and administrative processes, operations and academic supportive systems in place.</a:t>
                      </a:r>
                      <a:endParaRPr lang="en-US" sz="1800" dirty="0"/>
                    </a:p>
                  </a:txBody>
                  <a:tcPr marL="83483" marR="83483" marT="45718" marB="45718"/>
                </a:tc>
                <a:extLst>
                  <a:ext uri="{0D108BD9-81ED-4DB2-BD59-A6C34878D82A}"/>
                </a:extLst>
              </a:tr>
              <a:tr h="90717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Bookman Old Style" panose="02050604050505020204" pitchFamily="18" charset="0"/>
                          <a:ea typeface="Calibri" panose="020F0502020204030204" pitchFamily="34" charset="0"/>
                          <a:cs typeface="Times New Roman" panose="02020603050405020304" pitchFamily="18" charset="0"/>
                        </a:rPr>
                        <a:t>Students Support systems and Extracurricular activities</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83483" marR="83483" marT="45718" marB="45718"/>
                </a:tc>
                <a:tc>
                  <a:txBody>
                    <a:bodyPr/>
                    <a:lstStyle/>
                    <a:p>
                      <a:pPr algn="just"/>
                      <a:r>
                        <a:rPr kumimoji="0" lang="en-US" sz="1800" b="0" i="0" u="none" strike="noStrike" kern="1200" cap="none" spc="0" normalizeH="0" baseline="0" noProof="0" dirty="0">
                          <a:ln>
                            <a:noFill/>
                          </a:ln>
                          <a:solidFill>
                            <a:prstClr val="black"/>
                          </a:solidFill>
                          <a:effectLst/>
                          <a:uLnTx/>
                          <a:uFillTx/>
                          <a:latin typeface="Bookman Old Style" panose="02050604050505020204" pitchFamily="18" charset="0"/>
                          <a:ea typeface="Calibri" panose="020F0502020204030204" pitchFamily="34" charset="0"/>
                          <a:cs typeface="Times New Roman" panose="02020603050405020304" pitchFamily="18" charset="0"/>
                        </a:rPr>
                        <a:t>Ensure variety of sports, activities like debates and other extra-curricular activities should co-exist with academics</a:t>
                      </a:r>
                    </a:p>
                  </a:txBody>
                  <a:tcPr marL="83483" marR="83483" marT="45718" marB="45718"/>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p:txBody>
          <a:bodyPr/>
          <a:lstStyle/>
          <a:p>
            <a:pPr eaLnBrk="1" hangingPunct="1"/>
            <a:r>
              <a:rPr lang="en-US" altLang="en-US" b="1" smtClean="0">
                <a:ln>
                  <a:noFill/>
                </a:ln>
              </a:rPr>
              <a:t>Conclusion</a:t>
            </a:r>
          </a:p>
        </p:txBody>
      </p:sp>
      <p:sp>
        <p:nvSpPr>
          <p:cNvPr id="3" name="Content Placeholder 2">
            <a:extLst>
              <a:ext uri="{FF2B5EF4-FFF2-40B4-BE49-F238E27FC236}"/>
            </a:extLst>
          </p:cNvPr>
          <p:cNvSpPr>
            <a:spLocks noGrp="1"/>
          </p:cNvSpPr>
          <p:nvPr>
            <p:ph idx="1"/>
          </p:nvPr>
        </p:nvSpPr>
        <p:spPr/>
        <p:txBody>
          <a:bodyPr rtlCol="0">
            <a:normAutofit fontScale="92500" lnSpcReduction="10000"/>
          </a:bodyPr>
          <a:lstStyle/>
          <a:p>
            <a:pPr algn="just" eaLnBrk="1" fontAlgn="auto" hangingPunct="1">
              <a:buFont typeface="Arial"/>
              <a:buChar char="•"/>
              <a:defRPr/>
            </a:pPr>
            <a:r>
              <a:rPr lang="en-US" dirty="0">
                <a:solidFill>
                  <a:schemeClr val="tx1">
                    <a:lumMod val="85000"/>
                    <a:lumOff val="15000"/>
                  </a:schemeClr>
                </a:solidFill>
              </a:rPr>
              <a:t>Makerere University in no doubt is a strong and academically well rooted University. Its role in transformation of the socio-economic terrain of this country and beyond through excellent teaching, quality research and knowledge transfer partnership should be carefully and continuously built and expanded. This needs proactive, experienced leaders who value systems, team spirit and sensitive to the staff intellectual contributions and welfare. I am well nurtured, built by Makerere University and collaborative partners, well positioned to be a key pillar in this transformation. As a Rotarian, I am ready for the service above self to see Makerere university transformed for the better.</a:t>
            </a:r>
          </a:p>
          <a:p>
            <a:pPr algn="ctr" eaLnBrk="1" fontAlgn="auto" hangingPunct="1">
              <a:buFont typeface="Arial" charset="0"/>
              <a:buNone/>
              <a:defRPr/>
            </a:pPr>
            <a:r>
              <a:rPr lang="en-US" b="1" smtClean="0">
                <a:solidFill>
                  <a:schemeClr val="tx1">
                    <a:lumMod val="85000"/>
                    <a:lumOff val="15000"/>
                  </a:schemeClr>
                </a:solidFill>
              </a:rPr>
              <a:t> </a:t>
            </a:r>
            <a:r>
              <a:rPr lang="en-US" b="1" dirty="0">
                <a:solidFill>
                  <a:schemeClr val="tx1">
                    <a:lumMod val="85000"/>
                    <a:lumOff val="15000"/>
                  </a:schemeClr>
                </a:solidFill>
              </a:rPr>
              <a:t>Thank </a:t>
            </a:r>
            <a:r>
              <a:rPr lang="en-US" b="1">
                <a:solidFill>
                  <a:schemeClr val="tx1">
                    <a:lumMod val="85000"/>
                    <a:lumOff val="15000"/>
                  </a:schemeClr>
                </a:solidFill>
              </a:rPr>
              <a:t>you                                              </a:t>
            </a:r>
            <a:endParaRPr lang="en-US"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p:txBody>
          <a:bodyPr/>
          <a:lstStyle/>
          <a:p>
            <a:pPr eaLnBrk="1" hangingPunct="1"/>
            <a:r>
              <a:rPr lang="en-US" altLang="en-US" b="1" smtClean="0">
                <a:ln>
                  <a:noFill/>
                </a:ln>
                <a:latin typeface="Bookman Old Style" pitchFamily="18" charset="0"/>
              </a:rPr>
              <a:t>Outline</a:t>
            </a:r>
          </a:p>
        </p:txBody>
      </p:sp>
      <p:sp>
        <p:nvSpPr>
          <p:cNvPr id="3" name="Content Placeholder 2">
            <a:extLst>
              <a:ext uri="{FF2B5EF4-FFF2-40B4-BE49-F238E27FC236}"/>
            </a:extLst>
          </p:cNvPr>
          <p:cNvSpPr>
            <a:spLocks noGrp="1"/>
          </p:cNvSpPr>
          <p:nvPr>
            <p:ph idx="1"/>
          </p:nvPr>
        </p:nvSpPr>
        <p:spPr/>
        <p:txBody>
          <a:bodyPr rtlCol="0">
            <a:normAutofit fontScale="85000" lnSpcReduction="20000"/>
          </a:bodyPr>
          <a:lstStyle/>
          <a:p>
            <a:pPr marL="365125" indent="-255588" eaLnBrk="1" fontAlgn="auto" hangingPunct="1">
              <a:spcBef>
                <a:spcPts val="400"/>
              </a:spcBef>
              <a:buClr>
                <a:srgbClr val="2DA2BF"/>
              </a:buClr>
              <a:buSzPct val="68000"/>
              <a:buFont typeface="Wingdings 3" panose="05040102010807070707" pitchFamily="18" charset="2"/>
              <a:buChar char=""/>
              <a:defRPr/>
            </a:pPr>
            <a:r>
              <a:rPr lang="en-US" sz="2700" dirty="0">
                <a:solidFill>
                  <a:prstClr val="black"/>
                </a:solidFill>
                <a:latin typeface="Lucida Sans Unicode"/>
              </a:rPr>
              <a:t>My Profile</a:t>
            </a:r>
          </a:p>
          <a:p>
            <a:pPr marL="365125" indent="-255588" eaLnBrk="1" fontAlgn="auto" hangingPunct="1">
              <a:spcBef>
                <a:spcPts val="400"/>
              </a:spcBef>
              <a:buClr>
                <a:srgbClr val="2DA2BF"/>
              </a:buClr>
              <a:buSzPct val="68000"/>
              <a:buFont typeface="Wingdings 3" panose="05040102010807070707" pitchFamily="18" charset="2"/>
              <a:buChar char=""/>
              <a:defRPr/>
            </a:pPr>
            <a:r>
              <a:rPr lang="en-US" sz="2700" dirty="0">
                <a:solidFill>
                  <a:prstClr val="black"/>
                </a:solidFill>
                <a:latin typeface="Lucida Sans Unicode"/>
              </a:rPr>
              <a:t>Key Competencies relevant for the position of DVC (A/A)</a:t>
            </a:r>
          </a:p>
          <a:p>
            <a:pPr marL="365125" indent="-255588" eaLnBrk="1" fontAlgn="auto" hangingPunct="1">
              <a:spcBef>
                <a:spcPts val="400"/>
              </a:spcBef>
              <a:buClr>
                <a:srgbClr val="2DA2BF"/>
              </a:buClr>
              <a:buSzPct val="68000"/>
              <a:buFont typeface="Wingdings 3" panose="05040102010807070707" pitchFamily="18" charset="2"/>
              <a:buChar char=""/>
              <a:defRPr/>
            </a:pPr>
            <a:r>
              <a:rPr lang="en-US" sz="2700" dirty="0">
                <a:solidFill>
                  <a:prstClr val="black"/>
                </a:solidFill>
                <a:latin typeface="Lucida Sans Unicode"/>
              </a:rPr>
              <a:t>Motivation for the position of DVC (A/A)</a:t>
            </a:r>
          </a:p>
          <a:p>
            <a:pPr marL="365125" indent="-255588" eaLnBrk="1" fontAlgn="auto" hangingPunct="1">
              <a:spcBef>
                <a:spcPts val="400"/>
              </a:spcBef>
              <a:buClr>
                <a:srgbClr val="2DA2BF"/>
              </a:buClr>
              <a:buSzPct val="68000"/>
              <a:buFont typeface="Wingdings 3" panose="05040102010807070707" pitchFamily="18" charset="2"/>
              <a:buChar char=""/>
              <a:defRPr/>
            </a:pPr>
            <a:r>
              <a:rPr lang="en-US" sz="2700" dirty="0">
                <a:solidFill>
                  <a:prstClr val="black"/>
                </a:solidFill>
                <a:latin typeface="Lucida Sans Unicode"/>
              </a:rPr>
              <a:t>Key Challenges Makerere University is facing that relate to the office of the DVC(A/A) and proposed strategic interventions</a:t>
            </a:r>
          </a:p>
          <a:p>
            <a:pPr marL="365125" indent="-255588" eaLnBrk="1" fontAlgn="auto" hangingPunct="1">
              <a:spcBef>
                <a:spcPts val="400"/>
              </a:spcBef>
              <a:buClr>
                <a:srgbClr val="2DA2BF"/>
              </a:buClr>
              <a:buSzPct val="68000"/>
              <a:buFont typeface="Wingdings 3" panose="05040102010807070707" pitchFamily="18" charset="2"/>
              <a:buChar char=""/>
              <a:defRPr/>
            </a:pPr>
            <a:r>
              <a:rPr lang="en-US" sz="2700" dirty="0">
                <a:solidFill>
                  <a:prstClr val="black"/>
                </a:solidFill>
                <a:latin typeface="Lucida Sans Unicode"/>
              </a:rPr>
              <a:t>Transforming Makerere University to meet its strategic objectives within local, national </a:t>
            </a:r>
            <a:r>
              <a:rPr lang="en-US" sz="2700">
                <a:solidFill>
                  <a:prstClr val="black"/>
                </a:solidFill>
                <a:latin typeface="Lucida Sans Unicode"/>
              </a:rPr>
              <a:t>and global </a:t>
            </a:r>
            <a:r>
              <a:rPr lang="en-US" sz="2700" dirty="0">
                <a:solidFill>
                  <a:prstClr val="black"/>
                </a:solidFill>
                <a:latin typeface="Lucida Sans Unicode"/>
              </a:rPr>
              <a:t>context</a:t>
            </a:r>
          </a:p>
          <a:p>
            <a:pPr marL="365125" indent="-255588" eaLnBrk="1" fontAlgn="auto" hangingPunct="1">
              <a:spcBef>
                <a:spcPts val="400"/>
              </a:spcBef>
              <a:buClr>
                <a:srgbClr val="2DA2BF"/>
              </a:buClr>
              <a:buSzPct val="68000"/>
              <a:buFont typeface="Wingdings 3" panose="05040102010807070707" pitchFamily="18" charset="2"/>
              <a:buChar char=""/>
              <a:defRPr/>
            </a:pPr>
            <a:r>
              <a:rPr lang="en-US" sz="2700" dirty="0">
                <a:solidFill>
                  <a:prstClr val="black"/>
                </a:solidFill>
                <a:latin typeface="Lucida Sans Unicode"/>
              </a:rPr>
              <a:t>Conclusion</a:t>
            </a:r>
          </a:p>
          <a:p>
            <a:pPr marL="365125" indent="-255588" eaLnBrk="1" fontAlgn="auto" hangingPunct="1">
              <a:spcBef>
                <a:spcPts val="400"/>
              </a:spcBef>
              <a:buClr>
                <a:srgbClr val="2DA2BF"/>
              </a:buClr>
              <a:buSzPct val="68000"/>
              <a:buFont typeface="Wingdings 3" panose="05040102010807070707" pitchFamily="18" charset="2"/>
              <a:buChar char=""/>
              <a:defRPr/>
            </a:pPr>
            <a:endParaRPr lang="en-US" sz="2700" dirty="0">
              <a:solidFill>
                <a:prstClr val="black"/>
              </a:solidFill>
              <a:latin typeface="Lucida Sans Unicode"/>
            </a:endParaRPr>
          </a:p>
          <a:p>
            <a:pPr eaLnBrk="1" fontAlgn="auto" hangingPunct="1">
              <a:spcAft>
                <a:spcPts val="0"/>
              </a:spcAft>
              <a:buFont typeface="Arial"/>
              <a:buChar char="•"/>
              <a:defRPr/>
            </a:pP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1295400" y="982663"/>
            <a:ext cx="9601200" cy="992187"/>
          </a:xfrm>
        </p:spPr>
        <p:txBody>
          <a:bodyPr/>
          <a:lstStyle/>
          <a:p>
            <a:pPr eaLnBrk="1" hangingPunct="1"/>
            <a:r>
              <a:rPr lang="en-US" altLang="en-US" b="1" smtClean="0">
                <a:ln>
                  <a:noFill/>
                </a:ln>
              </a:rPr>
              <a:t> My Profile</a:t>
            </a:r>
          </a:p>
        </p:txBody>
      </p:sp>
      <p:sp>
        <p:nvSpPr>
          <p:cNvPr id="3" name="Content Placeholder 2">
            <a:extLst>
              <a:ext uri="{FF2B5EF4-FFF2-40B4-BE49-F238E27FC236}"/>
            </a:extLst>
          </p:cNvPr>
          <p:cNvSpPr>
            <a:spLocks noGrp="1"/>
          </p:cNvSpPr>
          <p:nvPr>
            <p:ph idx="1"/>
          </p:nvPr>
        </p:nvSpPr>
        <p:spPr>
          <a:xfrm>
            <a:off x="1295400" y="1974850"/>
            <a:ext cx="9601200" cy="4386263"/>
          </a:xfrm>
        </p:spPr>
        <p:txBody>
          <a:bodyPr rtlCol="0">
            <a:normAutofit fontScale="40000" lnSpcReduction="20000"/>
          </a:bodyPr>
          <a:lstStyle/>
          <a:p>
            <a:pPr marL="365125" indent="-255588" eaLnBrk="1" fontAlgn="auto" hangingPunct="1">
              <a:spcBef>
                <a:spcPts val="400"/>
              </a:spcBef>
              <a:buClr>
                <a:srgbClr val="2DA2BF"/>
              </a:buClr>
              <a:buSzPct val="68000"/>
              <a:buFont typeface="Wingdings 3" panose="05040102010807070707" pitchFamily="18" charset="2"/>
              <a:buChar char=""/>
              <a:defRPr/>
            </a:pPr>
            <a:r>
              <a:rPr lang="en-US" sz="5000" dirty="0">
                <a:solidFill>
                  <a:prstClr val="black"/>
                </a:solidFill>
                <a:latin typeface="Bookman Old Style" panose="02050604050505020204" pitchFamily="18" charset="0"/>
              </a:rPr>
              <a:t>I'm  a Professor of Information Science</a:t>
            </a:r>
          </a:p>
          <a:p>
            <a:pPr marL="365125" indent="-255588" eaLnBrk="1" fontAlgn="auto" hangingPunct="1">
              <a:spcBef>
                <a:spcPts val="400"/>
              </a:spcBef>
              <a:buClr>
                <a:srgbClr val="2DA2BF"/>
              </a:buClr>
              <a:buSzPct val="68000"/>
              <a:buFont typeface="Wingdings 3" panose="05040102010807070707" pitchFamily="18" charset="2"/>
              <a:buChar char=""/>
              <a:defRPr/>
            </a:pPr>
            <a:r>
              <a:rPr lang="en-US" sz="5000" dirty="0">
                <a:solidFill>
                  <a:prstClr val="black"/>
                </a:solidFill>
                <a:latin typeface="Bookman Old Style" panose="02050604050505020204" pitchFamily="18" charset="0"/>
              </a:rPr>
              <a:t>Married </a:t>
            </a:r>
          </a:p>
          <a:p>
            <a:pPr marL="365125" indent="-255588" eaLnBrk="1" fontAlgn="auto" hangingPunct="1">
              <a:spcBef>
                <a:spcPts val="400"/>
              </a:spcBef>
              <a:buClr>
                <a:srgbClr val="2DA2BF"/>
              </a:buClr>
              <a:buSzPct val="68000"/>
              <a:buFont typeface="Wingdings 3" panose="05040102010807070707" pitchFamily="18" charset="2"/>
              <a:buChar char=""/>
              <a:defRPr/>
            </a:pPr>
            <a:r>
              <a:rPr lang="en-US" sz="5000" dirty="0">
                <a:solidFill>
                  <a:prstClr val="black"/>
                </a:solidFill>
                <a:latin typeface="Bookman Old Style" panose="02050604050505020204" pitchFamily="18" charset="0"/>
              </a:rPr>
              <a:t>Uganda</a:t>
            </a:r>
          </a:p>
          <a:p>
            <a:pPr marL="365125" indent="-255588" eaLnBrk="1" fontAlgn="auto" hangingPunct="1">
              <a:spcBef>
                <a:spcPts val="400"/>
              </a:spcBef>
              <a:buClr>
                <a:srgbClr val="2DA2BF"/>
              </a:buClr>
              <a:buSzPct val="68000"/>
              <a:buFont typeface="Wingdings 3" panose="05040102010807070707" pitchFamily="18" charset="2"/>
              <a:buChar char=""/>
              <a:defRPr/>
            </a:pPr>
            <a:r>
              <a:rPr lang="en-US" sz="5000" dirty="0">
                <a:solidFill>
                  <a:prstClr val="black"/>
                </a:solidFill>
                <a:latin typeface="Bookman Old Style" panose="02050604050505020204" pitchFamily="18" charset="0"/>
              </a:rPr>
              <a:t>Member of MUASA</a:t>
            </a:r>
          </a:p>
          <a:p>
            <a:pPr marL="365125" indent="-255588" eaLnBrk="1" fontAlgn="auto" hangingPunct="1">
              <a:spcBef>
                <a:spcPts val="400"/>
              </a:spcBef>
              <a:buClr>
                <a:srgbClr val="2DA2BF"/>
              </a:buClr>
              <a:buSzPct val="68000"/>
              <a:buFont typeface="Wingdings 3" panose="05040102010807070707" pitchFamily="18" charset="2"/>
              <a:buChar char=""/>
              <a:defRPr/>
            </a:pPr>
            <a:endParaRPr lang="en-US" sz="5000" dirty="0">
              <a:solidFill>
                <a:prstClr val="black"/>
              </a:solidFill>
              <a:latin typeface="Bookman Old Style" panose="02050604050505020204" pitchFamily="18" charset="0"/>
            </a:endParaRPr>
          </a:p>
          <a:p>
            <a:pPr marL="0" algn="just" eaLnBrk="1" fontAlgn="auto" hangingPunct="1">
              <a:spcBef>
                <a:spcPts val="0"/>
              </a:spcBef>
              <a:spcAft>
                <a:spcPts val="0"/>
              </a:spcAft>
              <a:buFont typeface="Arial"/>
              <a:buChar char="•"/>
              <a:defRPr/>
            </a:pPr>
            <a:r>
              <a:rPr lang="en-US" sz="5000" b="1" dirty="0">
                <a:solidFill>
                  <a:srgbClr val="000000"/>
                </a:solidFill>
                <a:latin typeface="Bookman Old Style" panose="02050604050505020204" pitchFamily="18" charset="0"/>
                <a:ea typeface="Calibri" panose="020F0502020204030204" pitchFamily="34" charset="0"/>
                <a:cs typeface="Verdana" panose="020B0604030504040204" pitchFamily="34" charset="0"/>
              </a:rPr>
              <a:t>ACADEMIC AND PROFESSIONAL QUALIFICATIONS </a:t>
            </a:r>
            <a:endParaRPr lang="en-US" sz="5000" dirty="0">
              <a:solidFill>
                <a:srgbClr val="000000"/>
              </a:solidFill>
              <a:latin typeface="Bookman Old Style" panose="02050604050505020204" pitchFamily="18" charset="0"/>
              <a:ea typeface="Calibri" panose="020F0502020204030204" pitchFamily="34" charset="0"/>
              <a:cs typeface="Bernard MT Condensed" panose="02050806060905020404" pitchFamily="18" charset="0"/>
            </a:endParaRPr>
          </a:p>
          <a:p>
            <a:pPr marL="342900" indent="-342900" algn="just" eaLnBrk="1" fontAlgn="auto" hangingPunct="1">
              <a:spcBef>
                <a:spcPts val="0"/>
              </a:spcBef>
              <a:spcAft>
                <a:spcPts val="0"/>
              </a:spcAft>
              <a:buFont typeface="Cambria" panose="02040503050406030204" pitchFamily="18" charset="0"/>
              <a:buChar char="-"/>
              <a:defRPr/>
            </a:pPr>
            <a:r>
              <a:rPr lang="en-US" sz="5000" dirty="0" err="1">
                <a:solidFill>
                  <a:srgbClr val="000000"/>
                </a:solidFill>
                <a:latin typeface="Bookman Old Style" panose="02050604050505020204" pitchFamily="18" charset="0"/>
                <a:ea typeface="Calibri" panose="020F0502020204030204" pitchFamily="34" charset="0"/>
                <a:cs typeface="Verdana" panose="020B0604030504040204" pitchFamily="34" charset="0"/>
              </a:rPr>
              <a:t>Ph.D</a:t>
            </a:r>
            <a:r>
              <a:rPr lang="en-US" sz="5000" dirty="0">
                <a:solidFill>
                  <a:srgbClr val="000000"/>
                </a:solidFill>
                <a:latin typeface="Bookman Old Style" panose="02050604050505020204" pitchFamily="18" charset="0"/>
                <a:ea typeface="Calibri" panose="020F0502020204030204" pitchFamily="34" charset="0"/>
                <a:cs typeface="Verdana" panose="020B0604030504040204" pitchFamily="34" charset="0"/>
              </a:rPr>
              <a:t> in Information Science.     University of South Africa, Pretoria -  2004- 2007 </a:t>
            </a:r>
          </a:p>
          <a:p>
            <a:pPr marL="0" indent="0" algn="just" eaLnBrk="1" fontAlgn="auto" hangingPunct="1">
              <a:spcBef>
                <a:spcPts val="0"/>
              </a:spcBef>
              <a:spcAft>
                <a:spcPts val="0"/>
              </a:spcAft>
              <a:buFont typeface="Arial"/>
              <a:buNone/>
              <a:defRPr/>
            </a:pPr>
            <a:endParaRPr lang="en-US" sz="5000" dirty="0">
              <a:solidFill>
                <a:srgbClr val="000000"/>
              </a:solidFill>
              <a:latin typeface="Bookman Old Style" panose="02050604050505020204" pitchFamily="18" charset="0"/>
              <a:ea typeface="Calibri" panose="020F0502020204030204" pitchFamily="34" charset="0"/>
              <a:cs typeface="Bernard MT Condensed" panose="02050806060905020404" pitchFamily="18" charset="0"/>
            </a:endParaRPr>
          </a:p>
          <a:p>
            <a:pPr marL="342900" indent="-342900" algn="just" eaLnBrk="1" fontAlgn="auto" hangingPunct="1">
              <a:spcBef>
                <a:spcPts val="0"/>
              </a:spcBef>
              <a:spcAft>
                <a:spcPts val="0"/>
              </a:spcAft>
              <a:buFont typeface="Cambria" panose="02040503050406030204" pitchFamily="18" charset="0"/>
              <a:buChar char="-"/>
              <a:defRPr/>
            </a:pPr>
            <a:r>
              <a:rPr lang="en-US" sz="5000" dirty="0">
                <a:solidFill>
                  <a:srgbClr val="000000"/>
                </a:solidFill>
                <a:latin typeface="Bookman Old Style" panose="02050604050505020204" pitchFamily="18" charset="0"/>
                <a:ea typeface="Calibri" panose="020F0502020204030204" pitchFamily="34" charset="0"/>
                <a:cs typeface="Verdana" panose="020B0604030504040204" pitchFamily="34" charset="0"/>
              </a:rPr>
              <a:t>Master of Science in Information Science Makerere University Kampala, Makerere University, 1998-2000</a:t>
            </a:r>
          </a:p>
          <a:p>
            <a:pPr marL="0" indent="0" algn="just" eaLnBrk="1" fontAlgn="auto" hangingPunct="1">
              <a:spcBef>
                <a:spcPts val="0"/>
              </a:spcBef>
              <a:spcAft>
                <a:spcPts val="0"/>
              </a:spcAft>
              <a:buFont typeface="Arial"/>
              <a:buNone/>
              <a:defRPr/>
            </a:pPr>
            <a:endParaRPr lang="en-US" sz="5000" dirty="0">
              <a:solidFill>
                <a:srgbClr val="000000"/>
              </a:solidFill>
              <a:latin typeface="Bookman Old Style" panose="02050604050505020204" pitchFamily="18" charset="0"/>
              <a:ea typeface="Calibri" panose="020F0502020204030204" pitchFamily="34" charset="0"/>
              <a:cs typeface="Bernard MT Condensed" panose="02050806060905020404" pitchFamily="18" charset="0"/>
            </a:endParaRPr>
          </a:p>
          <a:p>
            <a:pPr marL="342900" indent="-342900" algn="just" eaLnBrk="1" fontAlgn="auto" hangingPunct="1">
              <a:spcBef>
                <a:spcPts val="0"/>
              </a:spcBef>
              <a:spcAft>
                <a:spcPts val="0"/>
              </a:spcAft>
              <a:buFont typeface="Cambria" panose="02040503050406030204" pitchFamily="18" charset="0"/>
              <a:buChar char="-"/>
              <a:defRPr/>
            </a:pPr>
            <a:r>
              <a:rPr lang="en-US" sz="5000" dirty="0">
                <a:solidFill>
                  <a:srgbClr val="000000"/>
                </a:solidFill>
                <a:latin typeface="Bookman Old Style" panose="02050604050505020204" pitchFamily="18" charset="0"/>
                <a:ea typeface="Calibri" panose="020F0502020204030204" pitchFamily="34" charset="0"/>
                <a:cs typeface="Verdana" panose="020B0604030504040204" pitchFamily="34" charset="0"/>
              </a:rPr>
              <a:t>Bachelor of Library and Information Science – 1991- Jan 1995     Makerere University Kampala  </a:t>
            </a:r>
          </a:p>
          <a:p>
            <a:pPr marL="365125" indent="-255588" eaLnBrk="1" fontAlgn="auto" hangingPunct="1">
              <a:spcBef>
                <a:spcPts val="400"/>
              </a:spcBef>
              <a:buClr>
                <a:srgbClr val="2DA2BF"/>
              </a:buClr>
              <a:buSzPct val="68000"/>
              <a:buFont typeface="Wingdings 3" panose="05040102010807070707" pitchFamily="18" charset="2"/>
              <a:buChar char=""/>
              <a:defRPr/>
            </a:pPr>
            <a:endParaRPr lang="en-US" sz="3800" dirty="0">
              <a:solidFill>
                <a:prstClr val="black"/>
              </a:solidFill>
              <a:latin typeface="Bookman Old Style" panose="02050604050505020204" pitchFamily="18" charset="0"/>
            </a:endParaRPr>
          </a:p>
          <a:p>
            <a:pPr eaLnBrk="1" fontAlgn="auto" hangingPunct="1">
              <a:spcAft>
                <a:spcPts val="0"/>
              </a:spcAft>
              <a:buFont typeface="Arial"/>
              <a:buChar char="•"/>
              <a:defRPr/>
            </a:pP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p:txBody>
          <a:bodyPr/>
          <a:lstStyle/>
          <a:p>
            <a:pPr eaLnBrk="1" hangingPunct="1"/>
            <a:r>
              <a:rPr lang="en-US" altLang="en-US" b="1" smtClean="0">
                <a:ln>
                  <a:noFill/>
                </a:ln>
              </a:rPr>
              <a:t>Employment Record</a:t>
            </a:r>
          </a:p>
        </p:txBody>
      </p:sp>
      <p:sp>
        <p:nvSpPr>
          <p:cNvPr id="3" name="Content Placeholder 2">
            <a:extLst>
              <a:ext uri="{FF2B5EF4-FFF2-40B4-BE49-F238E27FC236}"/>
            </a:extLst>
          </p:cNvPr>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US" sz="2500" b="1" dirty="0">
                <a:solidFill>
                  <a:prstClr val="black"/>
                </a:solidFill>
                <a:latin typeface="Cambria" panose="02040503050406030204" pitchFamily="18" charset="0"/>
                <a:ea typeface="Calibri" panose="020F0502020204030204" pitchFamily="34" charset="0"/>
                <a:cs typeface="Verdana" panose="020B0604030504040204" pitchFamily="34" charset="0"/>
              </a:rPr>
              <a:t>May 1995- Nov 2001 </a:t>
            </a:r>
            <a:r>
              <a:rPr lang="en-US" sz="2500" dirty="0">
                <a:solidFill>
                  <a:prstClr val="black"/>
                </a:solidFill>
                <a:latin typeface="Cambria" panose="02040503050406030204" pitchFamily="18" charset="0"/>
                <a:ea typeface="Calibri" panose="020F0502020204030204" pitchFamily="34" charset="0"/>
                <a:cs typeface="Verdana" panose="020B0604030504040204" pitchFamily="34" charset="0"/>
              </a:rPr>
              <a:t>-Makerere University Library </a:t>
            </a:r>
            <a:r>
              <a:rPr lang="en-US" sz="2500" b="1" i="1" dirty="0">
                <a:solidFill>
                  <a:prstClr val="black"/>
                </a:solidFill>
                <a:latin typeface="Cambria" panose="02040503050406030204" pitchFamily="18" charset="0"/>
                <a:ea typeface="Calibri" panose="020F0502020204030204" pitchFamily="34" charset="0"/>
                <a:cs typeface="Verdana" panose="020B0604030504040204" pitchFamily="34" charset="0"/>
              </a:rPr>
              <a:t>Librarian II</a:t>
            </a:r>
          </a:p>
          <a:p>
            <a:pPr eaLnBrk="1" fontAlgn="auto" hangingPunct="1">
              <a:spcAft>
                <a:spcPts val="0"/>
              </a:spcAft>
              <a:buFont typeface="Arial"/>
              <a:buChar char="•"/>
              <a:defRPr/>
            </a:pPr>
            <a:r>
              <a:rPr lang="en-US" b="1" dirty="0">
                <a:solidFill>
                  <a:srgbClr val="000000"/>
                </a:solidFill>
                <a:latin typeface="Cambria" panose="02040503050406030204" pitchFamily="18" charset="0"/>
                <a:ea typeface="Calibri" panose="020F0502020204030204" pitchFamily="34" charset="0"/>
                <a:cs typeface="Verdana" panose="020B0604030504040204" pitchFamily="34" charset="0"/>
              </a:rPr>
              <a:t>Nov. 2001 to September 2007 </a:t>
            </a:r>
            <a:r>
              <a:rPr lang="en-US" dirty="0">
                <a:solidFill>
                  <a:srgbClr val="000000"/>
                </a:solidFill>
                <a:latin typeface="Cambria" panose="02040503050406030204" pitchFamily="18" charset="0"/>
                <a:ea typeface="Calibri" panose="020F0502020204030204" pitchFamily="34" charset="0"/>
                <a:cs typeface="Verdana" panose="020B0604030504040204" pitchFamily="34" charset="0"/>
              </a:rPr>
              <a:t>- EASLIS, Makerere University </a:t>
            </a:r>
            <a:r>
              <a:rPr lang="en-US" b="1" i="1" dirty="0">
                <a:solidFill>
                  <a:srgbClr val="000000"/>
                </a:solidFill>
                <a:latin typeface="Cambria" panose="02040503050406030204" pitchFamily="18" charset="0"/>
                <a:ea typeface="Calibri" panose="020F0502020204030204" pitchFamily="34" charset="0"/>
                <a:cs typeface="Verdana" panose="020B0604030504040204" pitchFamily="34" charset="0"/>
              </a:rPr>
              <a:t>Assistant Lecturer</a:t>
            </a:r>
            <a:r>
              <a:rPr lang="en-US" sz="2500" b="1" i="1" dirty="0">
                <a:solidFill>
                  <a:prstClr val="black"/>
                </a:solidFill>
                <a:latin typeface="Cambria" panose="02040503050406030204" pitchFamily="18" charset="0"/>
                <a:ea typeface="Calibri" panose="020F0502020204030204" pitchFamily="34" charset="0"/>
                <a:cs typeface="Verdana" panose="020B0604030504040204" pitchFamily="34" charset="0"/>
              </a:rPr>
              <a:t> </a:t>
            </a:r>
            <a:endParaRPr lang="en-US" dirty="0">
              <a:solidFill>
                <a:prstClr val="black"/>
              </a:solidFill>
            </a:endParaRPr>
          </a:p>
          <a:p>
            <a:pPr marL="342900" indent="-342900" algn="just" eaLnBrk="1" fontAlgn="auto" hangingPunct="1">
              <a:spcBef>
                <a:spcPts val="0"/>
              </a:spcBef>
              <a:spcAft>
                <a:spcPts val="0"/>
              </a:spcAft>
              <a:buFont typeface="Symbol" panose="05050102010706020507" pitchFamily="18" charset="2"/>
              <a:buChar char=""/>
              <a:defRPr/>
            </a:pPr>
            <a:r>
              <a:rPr lang="en-US" b="1" dirty="0">
                <a:solidFill>
                  <a:srgbClr val="000000"/>
                </a:solidFill>
                <a:latin typeface="Cambria" panose="02040503050406030204" pitchFamily="18" charset="0"/>
                <a:ea typeface="Calibri" panose="020F0502020204030204" pitchFamily="34" charset="0"/>
                <a:cs typeface="Verdana" panose="020B0604030504040204" pitchFamily="34" charset="0"/>
              </a:rPr>
              <a:t>October 2007 to August 2009 </a:t>
            </a:r>
            <a:r>
              <a:rPr lang="en-US" dirty="0">
                <a:solidFill>
                  <a:srgbClr val="000000"/>
                </a:solidFill>
                <a:latin typeface="Cambria" panose="02040503050406030204" pitchFamily="18" charset="0"/>
                <a:ea typeface="Calibri" panose="020F0502020204030204" pitchFamily="34" charset="0"/>
                <a:cs typeface="Verdana" panose="020B0604030504040204" pitchFamily="34" charset="0"/>
              </a:rPr>
              <a:t>- EASLIS, Makerere University </a:t>
            </a:r>
            <a:r>
              <a:rPr lang="en-US" b="1" i="1" dirty="0">
                <a:solidFill>
                  <a:srgbClr val="000000"/>
                </a:solidFill>
                <a:latin typeface="Cambria" panose="02040503050406030204" pitchFamily="18" charset="0"/>
                <a:ea typeface="Calibri" panose="020F0502020204030204" pitchFamily="34" charset="0"/>
                <a:cs typeface="Verdana" panose="020B0604030504040204" pitchFamily="34" charset="0"/>
              </a:rPr>
              <a:t>Lecturer</a:t>
            </a:r>
            <a:endParaRPr lang="en-US" b="1" dirty="0">
              <a:solidFill>
                <a:srgbClr val="000000"/>
              </a:solidFill>
              <a:latin typeface="Cambria" panose="0204050305040603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Symbol" panose="05050102010706020507" pitchFamily="18" charset="2"/>
              <a:buChar char=""/>
              <a:defRPr/>
            </a:pPr>
            <a:r>
              <a:rPr lang="en-US" b="1" dirty="0">
                <a:solidFill>
                  <a:srgbClr val="000000"/>
                </a:solidFill>
                <a:latin typeface="Cambria" panose="02040503050406030204" pitchFamily="18" charset="0"/>
                <a:ea typeface="Calibri" panose="020F0502020204030204" pitchFamily="34" charset="0"/>
                <a:cs typeface="Verdana" panose="020B0604030504040204" pitchFamily="34" charset="0"/>
              </a:rPr>
              <a:t>October 2009- May 2012 </a:t>
            </a:r>
            <a:r>
              <a:rPr lang="en-US" dirty="0">
                <a:solidFill>
                  <a:srgbClr val="000000"/>
                </a:solidFill>
                <a:latin typeface="Cambria" panose="02040503050406030204" pitchFamily="18" charset="0"/>
                <a:ea typeface="Calibri" panose="020F0502020204030204" pitchFamily="34" charset="0"/>
                <a:cs typeface="Verdana" panose="020B0604030504040204" pitchFamily="34" charset="0"/>
              </a:rPr>
              <a:t>EASLIS Makerere University </a:t>
            </a:r>
            <a:r>
              <a:rPr lang="en-US" b="1" dirty="0">
                <a:solidFill>
                  <a:srgbClr val="000000"/>
                </a:solidFill>
                <a:latin typeface="Cambria" panose="02040503050406030204" pitchFamily="18" charset="0"/>
                <a:ea typeface="Calibri" panose="020F0502020204030204" pitchFamily="34" charset="0"/>
                <a:cs typeface="Verdana" panose="020B0604030504040204" pitchFamily="34" charset="0"/>
              </a:rPr>
              <a:t>Senior Lecturer</a:t>
            </a:r>
            <a:r>
              <a:rPr lang="en-US" dirty="0">
                <a:solidFill>
                  <a:srgbClr val="000000"/>
                </a:solidFill>
                <a:latin typeface="Cambria" panose="02040503050406030204" pitchFamily="18" charset="0"/>
                <a:ea typeface="Calibri" panose="020F0502020204030204" pitchFamily="34" charset="0"/>
                <a:cs typeface="Verdana" panose="020B0604030504040204" pitchFamily="34" charset="0"/>
              </a:rPr>
              <a:t>-</a:t>
            </a:r>
          </a:p>
          <a:p>
            <a:pPr marL="342900" indent="-342900" algn="just" eaLnBrk="1" fontAlgn="auto" hangingPunct="1">
              <a:spcBef>
                <a:spcPts val="0"/>
              </a:spcBef>
              <a:spcAft>
                <a:spcPts val="0"/>
              </a:spcAft>
              <a:buFont typeface="Symbol" panose="05050102010706020507" pitchFamily="18" charset="2"/>
              <a:buChar char=""/>
              <a:defRPr/>
            </a:pPr>
            <a:r>
              <a:rPr lang="en-US" b="1" dirty="0">
                <a:solidFill>
                  <a:srgbClr val="000000"/>
                </a:solidFill>
                <a:latin typeface="Cambria" panose="02040503050406030204" pitchFamily="18" charset="0"/>
                <a:ea typeface="Calibri" panose="020F0502020204030204" pitchFamily="34" charset="0"/>
                <a:cs typeface="Verdana" panose="020B0604030504040204" pitchFamily="34" charset="0"/>
              </a:rPr>
              <a:t>June 2012 – December 2016 </a:t>
            </a:r>
            <a:r>
              <a:rPr lang="en-US" dirty="0">
                <a:solidFill>
                  <a:srgbClr val="000000"/>
                </a:solidFill>
                <a:latin typeface="Cambria" panose="02040503050406030204" pitchFamily="18" charset="0"/>
                <a:ea typeface="Calibri" panose="020F0502020204030204" pitchFamily="34" charset="0"/>
                <a:cs typeface="Verdana" panose="020B0604030504040204" pitchFamily="34" charset="0"/>
              </a:rPr>
              <a:t>Associate Professor of Information Science </a:t>
            </a:r>
            <a:endParaRPr lang="en-US" dirty="0">
              <a:solidFill>
                <a:srgbClr val="000000"/>
              </a:solidFill>
              <a:latin typeface="Bernard MT Condensed" panose="02050806060905020404" pitchFamily="18" charset="0"/>
              <a:ea typeface="Calibri" panose="020F0502020204030204" pitchFamily="34" charset="0"/>
              <a:cs typeface="Bernard MT Condensed" panose="02050806060905020404" pitchFamily="18" charset="0"/>
            </a:endParaRPr>
          </a:p>
          <a:p>
            <a:pPr marL="342900" indent="-342900" algn="just" eaLnBrk="1" fontAlgn="auto" hangingPunct="1">
              <a:spcBef>
                <a:spcPts val="0"/>
              </a:spcBef>
              <a:spcAft>
                <a:spcPts val="0"/>
              </a:spcAft>
              <a:buFont typeface="Symbol" panose="05050102010706020507" pitchFamily="18" charset="2"/>
              <a:buChar char=""/>
              <a:defRPr/>
            </a:pPr>
            <a:r>
              <a:rPr lang="en-US" b="1" dirty="0">
                <a:solidFill>
                  <a:srgbClr val="000000"/>
                </a:solidFill>
                <a:latin typeface="Cambria" panose="02040503050406030204" pitchFamily="18" charset="0"/>
                <a:ea typeface="Calibri" panose="020F0502020204030204" pitchFamily="34" charset="0"/>
                <a:cs typeface="Verdana" panose="020B0604030504040204" pitchFamily="34" charset="0"/>
              </a:rPr>
              <a:t>January 2017</a:t>
            </a:r>
            <a:r>
              <a:rPr lang="en-US" dirty="0">
                <a:solidFill>
                  <a:srgbClr val="000000"/>
                </a:solidFill>
                <a:latin typeface="Cambria" panose="02040503050406030204" pitchFamily="18" charset="0"/>
                <a:ea typeface="Calibri" panose="020F0502020204030204" pitchFamily="34" charset="0"/>
                <a:cs typeface="Verdana" panose="020B0604030504040204" pitchFamily="34" charset="0"/>
              </a:rPr>
              <a:t>  to date Full Professor of Information Science, Makerere University</a:t>
            </a:r>
          </a:p>
          <a:p>
            <a:pPr marL="342900" indent="-342900" algn="just" eaLnBrk="1" fontAlgn="auto" hangingPunct="1">
              <a:spcBef>
                <a:spcPts val="0"/>
              </a:spcBef>
              <a:spcAft>
                <a:spcPts val="0"/>
              </a:spcAft>
              <a:buFont typeface="Symbol" panose="05050102010706020507" pitchFamily="18" charset="2"/>
              <a:buChar char=""/>
              <a:defRPr/>
            </a:pPr>
            <a:endParaRPr lang="en-US" dirty="0">
              <a:solidFill>
                <a:srgbClr val="000000"/>
              </a:solidFill>
              <a:latin typeface="Cambria" panose="0204050305040603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Symbol" panose="05050102010706020507" pitchFamily="18" charset="2"/>
              <a:buChar char=""/>
              <a:defRPr/>
            </a:pPr>
            <a:r>
              <a:rPr lang="en-US" dirty="0">
                <a:solidFill>
                  <a:srgbClr val="000000"/>
                </a:solidFill>
                <a:latin typeface="Cambria" panose="02040503050406030204" pitchFamily="18" charset="0"/>
                <a:ea typeface="Calibri" panose="020F0502020204030204" pitchFamily="34" charset="0"/>
                <a:cs typeface="Verdana" panose="020B0604030504040204" pitchFamily="34" charset="0"/>
              </a:rPr>
              <a:t>I have also successfully supervised 21 Masters students and 2 </a:t>
            </a:r>
            <a:r>
              <a:rPr lang="en-US" dirty="0" err="1">
                <a:solidFill>
                  <a:srgbClr val="000000"/>
                </a:solidFill>
                <a:latin typeface="Cambria" panose="02040503050406030204" pitchFamily="18" charset="0"/>
                <a:ea typeface="Calibri" panose="020F0502020204030204" pitchFamily="34" charset="0"/>
                <a:cs typeface="Verdana" panose="020B0604030504040204" pitchFamily="34" charset="0"/>
              </a:rPr>
              <a:t>Ph.D</a:t>
            </a:r>
            <a:endParaRPr lang="en-US" dirty="0">
              <a:solidFill>
                <a:srgbClr val="000000"/>
              </a:solidFill>
              <a:latin typeface="Cambria" panose="0204050305040603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Symbol" panose="05050102010706020507" pitchFamily="18" charset="2"/>
              <a:buChar char=""/>
              <a:defRPr/>
            </a:pPr>
            <a:endParaRPr lang="en-US" dirty="0">
              <a:solidFill>
                <a:srgbClr val="000000"/>
              </a:solidFill>
              <a:latin typeface="Cambria" panose="02040503050406030204" pitchFamily="18" charset="0"/>
              <a:ea typeface="Calibri" panose="020F0502020204030204" pitchFamily="34" charset="0"/>
              <a:cs typeface="Bernard MT Condensed" panose="02050806060905020404" pitchFamily="18" charset="0"/>
            </a:endParaRPr>
          </a:p>
          <a:p>
            <a:pPr marL="0" indent="0" algn="just" eaLnBrk="1" fontAlgn="auto" hangingPunct="1">
              <a:spcBef>
                <a:spcPts val="0"/>
              </a:spcBef>
              <a:spcAft>
                <a:spcPts val="0"/>
              </a:spcAft>
              <a:buFont typeface="Arial" panose="020B0604020202020204" pitchFamily="34" charset="0"/>
              <a:buNone/>
              <a:defRPr/>
            </a:pPr>
            <a:endParaRPr lang="en-US" dirty="0">
              <a:solidFill>
                <a:srgbClr val="000000"/>
              </a:solidFill>
              <a:latin typeface="Bernard MT Condensed" panose="02050806060905020404" pitchFamily="18" charset="0"/>
              <a:ea typeface="Calibri" panose="020F0502020204030204" pitchFamily="34" charset="0"/>
              <a:cs typeface="Bernard MT Condensed" panose="02050806060905020404" pitchFamily="18" charset="0"/>
            </a:endParaRPr>
          </a:p>
          <a:p>
            <a:pPr marL="0" algn="just" eaLnBrk="1" fontAlgn="auto" hangingPunct="1">
              <a:spcBef>
                <a:spcPts val="0"/>
              </a:spcBef>
              <a:spcAft>
                <a:spcPts val="0"/>
              </a:spcAft>
              <a:buFont typeface="Arial"/>
              <a:buChar char="•"/>
              <a:defRPr/>
            </a:pPr>
            <a:endParaRPr lang="en-US" dirty="0">
              <a:solidFill>
                <a:srgbClr val="000000"/>
              </a:solidFill>
              <a:latin typeface="Bernard MT Condensed" panose="02050806060905020404" pitchFamily="18" charset="0"/>
              <a:ea typeface="Calibri" panose="020F0502020204030204" pitchFamily="34" charset="0"/>
              <a:cs typeface="Bernard MT Condensed" panose="020508060609050204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a:extLst>
              <a:ext uri="{FF2B5EF4-FFF2-40B4-BE49-F238E27FC236}"/>
            </a:extLst>
          </p:cNvPr>
          <p:cNvSpPr>
            <a:spLocks noGrp="1" noChangeArrowheads="1"/>
          </p:cNvSpPr>
          <p:nvPr>
            <p:ph type="title"/>
          </p:nvPr>
        </p:nvSpPr>
        <p:spPr>
          <a:xfrm>
            <a:off x="1335088" y="577850"/>
            <a:ext cx="9601200" cy="925513"/>
          </a:xfrm>
        </p:spPr>
        <p:txBody>
          <a:bodyPr rtlCol="0">
            <a:normAutofit fontScale="90000"/>
          </a:bodyPr>
          <a:lstStyle/>
          <a:p>
            <a:pPr algn="just" eaLnBrk="1" fontAlgn="auto" hangingPunct="1">
              <a:spcAft>
                <a:spcPts val="0"/>
              </a:spcAft>
              <a:defRPr/>
            </a:pPr>
            <a:r>
              <a:rPr lang="en-US" altLang="en-US" sz="3200" b="1" dirty="0">
                <a:solidFill>
                  <a:schemeClr val="tx1">
                    <a:lumMod val="85000"/>
                    <a:lumOff val="15000"/>
                  </a:schemeClr>
                </a:solidFill>
              </a:rPr>
              <a:t>Key Leadership Positions Held and Service </a:t>
            </a:r>
            <a:br>
              <a:rPr lang="en-US" altLang="en-US" sz="3200" b="1" dirty="0">
                <a:solidFill>
                  <a:schemeClr val="tx1">
                    <a:lumMod val="85000"/>
                    <a:lumOff val="15000"/>
                  </a:schemeClr>
                </a:solidFill>
              </a:rPr>
            </a:br>
            <a:r>
              <a:rPr lang="en-US" altLang="en-US" sz="3200" b="1" dirty="0">
                <a:solidFill>
                  <a:schemeClr val="tx1">
                    <a:lumMod val="85000"/>
                    <a:lumOff val="15000"/>
                  </a:schemeClr>
                </a:solidFill>
              </a:rPr>
              <a:t> to Community</a:t>
            </a:r>
          </a:p>
        </p:txBody>
      </p:sp>
      <p:sp>
        <p:nvSpPr>
          <p:cNvPr id="3" name="Content Placeholder 2">
            <a:extLst>
              <a:ext uri="{FF2B5EF4-FFF2-40B4-BE49-F238E27FC236}"/>
            </a:extLst>
          </p:cNvPr>
          <p:cNvSpPr>
            <a:spLocks noGrp="1"/>
          </p:cNvSpPr>
          <p:nvPr>
            <p:ph idx="1"/>
          </p:nvPr>
        </p:nvSpPr>
        <p:spPr>
          <a:xfrm>
            <a:off x="1320800" y="1084263"/>
            <a:ext cx="9601200" cy="4899025"/>
          </a:xfrm>
        </p:spPr>
        <p:txBody>
          <a:bodyPr rtlCol="0">
            <a:normAutofit fontScale="25000" lnSpcReduction="20000"/>
          </a:bodyPr>
          <a:lstStyle/>
          <a:p>
            <a:pPr marL="0" algn="just" eaLnBrk="1" fontAlgn="auto" hangingPunct="1">
              <a:spcBef>
                <a:spcPts val="0"/>
              </a:spcBef>
              <a:spcAft>
                <a:spcPts val="0"/>
              </a:spcAft>
              <a:buFont typeface="Arial"/>
              <a:buChar char="•"/>
              <a:defRPr/>
            </a:pPr>
            <a:endParaRPr lang="en-US" sz="4500" dirty="0" smtClean="0">
              <a:solidFill>
                <a:srgbClr val="000000"/>
              </a:solidFill>
              <a:latin typeface="Bookman Old Style" panose="02050604050505020204" pitchFamily="18" charset="0"/>
              <a:ea typeface="Calibri" panose="020F0502020204030204" pitchFamily="34" charset="0"/>
              <a:cs typeface="Bernard MT Condensed" panose="02050806060905020404" pitchFamily="18" charset="0"/>
            </a:endParaRPr>
          </a:p>
          <a:p>
            <a:pPr marL="342900" indent="-342900" algn="just" eaLnBrk="1" fontAlgn="auto" hangingPunct="1">
              <a:spcBef>
                <a:spcPts val="0"/>
              </a:spcBef>
              <a:spcAft>
                <a:spcPts val="0"/>
              </a:spcAft>
              <a:buFont typeface="Symbol" panose="05050102010706020507" pitchFamily="18" charset="2"/>
              <a:buChar char=""/>
              <a:defRPr/>
            </a:pPr>
            <a:endParaRPr lang="en-US" sz="8000" b="1" dirty="0">
              <a:solidFill>
                <a:srgbClr val="000000"/>
              </a:solidFill>
              <a:latin typeface="Bookman Old Style" panose="0205060405050502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Symbol" panose="05050102010706020507" pitchFamily="18" charset="2"/>
              <a:buChar char=""/>
              <a:defRPr/>
            </a:pPr>
            <a:endParaRPr lang="en-US" sz="8000" b="1" dirty="0">
              <a:solidFill>
                <a:srgbClr val="000000"/>
              </a:solidFill>
              <a:latin typeface="Bookman Old Style" panose="0205060405050502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Symbol" panose="05050102010706020507" pitchFamily="18" charset="2"/>
              <a:buChar char=""/>
              <a:defRPr/>
            </a:pPr>
            <a:r>
              <a:rPr lang="en-US" sz="8000" b="1"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Principal</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 –Makerere University, College of Computing and Information Sciences- 1</a:t>
            </a:r>
            <a:r>
              <a:rPr lang="en-US" sz="8000" baseline="30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st</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 August 2013- 30</a:t>
            </a:r>
            <a:r>
              <a:rPr lang="en-US" sz="8000" baseline="30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th</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 September 2017</a:t>
            </a:r>
          </a:p>
          <a:p>
            <a:pPr marL="342900" indent="-342900" algn="just" eaLnBrk="1" fontAlgn="auto" hangingPunct="1">
              <a:spcBef>
                <a:spcPts val="0"/>
              </a:spcBef>
              <a:spcAft>
                <a:spcPts val="0"/>
              </a:spcAft>
              <a:buFont typeface="Symbol" panose="05050102010706020507" pitchFamily="18" charset="2"/>
              <a:buChar char=""/>
              <a:defRPr/>
            </a:pPr>
            <a:r>
              <a:rPr lang="en-US" sz="8000" b="1"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Dean</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 EASLIS, from 1st Feb. 2011 to 30</a:t>
            </a:r>
            <a:r>
              <a:rPr lang="en-US" sz="8000" baseline="30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th</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 July 2013</a:t>
            </a:r>
            <a:endParaRPr lang="en-US" sz="8000" dirty="0" smtClean="0">
              <a:solidFill>
                <a:srgbClr val="000000"/>
              </a:solidFill>
              <a:latin typeface="Bookman Old Style" panose="02050604050505020204" pitchFamily="18" charset="0"/>
              <a:ea typeface="Calibri" panose="020F0502020204030204" pitchFamily="34" charset="0"/>
              <a:cs typeface="Bernard MT Condensed" panose="02050806060905020404" pitchFamily="18" charset="0"/>
            </a:endParaRPr>
          </a:p>
          <a:p>
            <a:pPr marL="342900" indent="-342900" algn="just" eaLnBrk="1" fontAlgn="auto" hangingPunct="1">
              <a:spcBef>
                <a:spcPts val="0"/>
              </a:spcBef>
              <a:spcAft>
                <a:spcPts val="0"/>
              </a:spcAft>
              <a:buFont typeface="Symbol" panose="05050102010706020507" pitchFamily="18" charset="2"/>
              <a:buChar char=""/>
              <a:defRPr/>
            </a:pPr>
            <a:r>
              <a:rPr lang="en-US" sz="8000" b="1"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Director </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 EASLIS 1st June 2010 to 31st January 2011                              </a:t>
            </a:r>
            <a:endParaRPr lang="en-US" sz="8000" dirty="0" smtClean="0">
              <a:solidFill>
                <a:srgbClr val="000000"/>
              </a:solidFill>
              <a:latin typeface="Bookman Old Style" panose="02050604050505020204" pitchFamily="18" charset="0"/>
              <a:ea typeface="Calibri" panose="020F0502020204030204" pitchFamily="34" charset="0"/>
              <a:cs typeface="Bernard MT Condensed" panose="02050806060905020404" pitchFamily="18" charset="0"/>
            </a:endParaRPr>
          </a:p>
          <a:p>
            <a:pPr marL="342900" indent="-342900" algn="just" eaLnBrk="1" fontAlgn="auto" hangingPunct="1">
              <a:spcBef>
                <a:spcPts val="0"/>
              </a:spcBef>
              <a:spcAft>
                <a:spcPts val="0"/>
              </a:spcAft>
              <a:buFont typeface="Symbol" panose="05050102010706020507" pitchFamily="18" charset="2"/>
              <a:buChar char=""/>
              <a:defRPr/>
            </a:pPr>
            <a:r>
              <a:rPr lang="en-US" sz="8000" b="1"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Acting Head</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 Records and Archives Management Department, </a:t>
            </a:r>
          </a:p>
          <a:p>
            <a:pPr marL="342900" indent="-342900" algn="just" eaLnBrk="1" fontAlgn="auto" hangingPunct="1">
              <a:spcBef>
                <a:spcPts val="0"/>
              </a:spcBef>
              <a:spcAft>
                <a:spcPts val="0"/>
              </a:spcAft>
              <a:buFont typeface="Symbol" panose="05050102010706020507" pitchFamily="18" charset="2"/>
              <a:buChar char=""/>
              <a:defRPr/>
            </a:pPr>
            <a:r>
              <a:rPr lang="en-US" sz="8000" b="1"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Chair Person- National Organizing Committee</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 for SCECSAL 2018 in Uganda</a:t>
            </a:r>
          </a:p>
          <a:p>
            <a:pPr marL="342900" indent="-342900" algn="just" eaLnBrk="1" fontAlgn="auto" hangingPunct="1">
              <a:spcBef>
                <a:spcPts val="0"/>
              </a:spcBef>
              <a:spcAft>
                <a:spcPts val="0"/>
              </a:spcAft>
              <a:buFont typeface="Symbol" panose="05050102010706020507" pitchFamily="18" charset="2"/>
              <a:buChar char=""/>
              <a:defRPr/>
            </a:pPr>
            <a:r>
              <a:rPr lang="en-US" sz="8000" b="1"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President </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Uganda Library and Information Association- August 2012 -2017</a:t>
            </a:r>
            <a:endParaRPr lang="en-US" sz="8000" dirty="0" smtClean="0">
              <a:solidFill>
                <a:srgbClr val="000000"/>
              </a:solidFill>
              <a:latin typeface="Bookman Old Style" panose="02050604050505020204" pitchFamily="18" charset="0"/>
              <a:ea typeface="Calibri" panose="020F0502020204030204" pitchFamily="34" charset="0"/>
              <a:cs typeface="Bernard MT Condensed" panose="02050806060905020404" pitchFamily="18" charset="0"/>
            </a:endParaRPr>
          </a:p>
          <a:p>
            <a:pPr marL="342900" indent="-342900" algn="just" eaLnBrk="1" fontAlgn="auto" hangingPunct="1">
              <a:spcBef>
                <a:spcPts val="0"/>
              </a:spcBef>
              <a:spcAft>
                <a:spcPts val="0"/>
              </a:spcAft>
              <a:buFont typeface="Symbol" panose="05050102010706020507" pitchFamily="18" charset="2"/>
              <a:buChar char=""/>
              <a:defRPr/>
            </a:pPr>
            <a:r>
              <a:rPr lang="en-US" sz="8000" b="1"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Vice President </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Uganda Library and Information Association June 2008 to August 2012 </a:t>
            </a:r>
            <a:endParaRPr lang="en-US" sz="8000" dirty="0" smtClean="0">
              <a:solidFill>
                <a:srgbClr val="000000"/>
              </a:solidFill>
              <a:latin typeface="Bookman Old Style" panose="02050604050505020204" pitchFamily="18" charset="0"/>
              <a:ea typeface="Calibri" panose="020F0502020204030204" pitchFamily="34" charset="0"/>
              <a:cs typeface="Bernard MT Condensed" panose="02050806060905020404" pitchFamily="18" charset="0"/>
            </a:endParaRPr>
          </a:p>
          <a:p>
            <a:pPr marL="342900" indent="-342900" algn="just" eaLnBrk="1" fontAlgn="auto" hangingPunct="1">
              <a:spcBef>
                <a:spcPts val="0"/>
              </a:spcBef>
              <a:spcAft>
                <a:spcPts val="0"/>
              </a:spcAft>
              <a:buFont typeface="Symbol" panose="05050102010706020507" pitchFamily="18" charset="2"/>
              <a:buChar char=""/>
              <a:defRPr/>
            </a:pP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Member of University Senate from 1st June 2010 – </a:t>
            </a:r>
            <a:r>
              <a:rPr lang="en-US" sz="8000" dirty="0" err="1"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todate</a:t>
            </a:r>
            <a:endParaRPr lang="en-US" sz="8000" dirty="0" smtClean="0">
              <a:solidFill>
                <a:srgbClr val="000000"/>
              </a:solidFill>
              <a:latin typeface="Bookman Old Style" panose="02050604050505020204" pitchFamily="18" charset="0"/>
              <a:ea typeface="Calibri" panose="020F0502020204030204" pitchFamily="34" charset="0"/>
              <a:cs typeface="Bernard MT Condensed" panose="02050806060905020404" pitchFamily="18" charset="0"/>
            </a:endParaRPr>
          </a:p>
          <a:p>
            <a:pPr marL="342900" indent="-342900" algn="just" eaLnBrk="1" fontAlgn="auto" hangingPunct="1">
              <a:spcBef>
                <a:spcPts val="0"/>
              </a:spcBef>
              <a:spcAft>
                <a:spcPts val="0"/>
              </a:spcAft>
              <a:buFont typeface="Symbol" panose="05050102010706020507" pitchFamily="18" charset="2"/>
              <a:buChar char=""/>
              <a:defRPr/>
            </a:pPr>
            <a:r>
              <a:rPr lang="en-US" sz="8000" b="1"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Research Fellow</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 Department of Information Science, </a:t>
            </a:r>
            <a:r>
              <a:rPr lang="en-US" sz="8000" dirty="0" err="1"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Unisa</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 -Nov. 2010 to-date                                                                                                 </a:t>
            </a:r>
            <a:endParaRPr lang="en-US" sz="8000" dirty="0" smtClean="0">
              <a:solidFill>
                <a:srgbClr val="000000"/>
              </a:solidFill>
              <a:latin typeface="Bookman Old Style" panose="02050604050505020204" pitchFamily="18" charset="0"/>
              <a:ea typeface="Calibri" panose="020F0502020204030204" pitchFamily="34" charset="0"/>
              <a:cs typeface="Bernard MT Condensed" panose="02050806060905020404" pitchFamily="18" charset="0"/>
            </a:endParaRPr>
          </a:p>
          <a:p>
            <a:pPr marL="342900" indent="-342900" algn="just" eaLnBrk="1" fontAlgn="auto" hangingPunct="1">
              <a:spcBef>
                <a:spcPts val="0"/>
              </a:spcBef>
              <a:spcAft>
                <a:spcPts val="0"/>
              </a:spcAft>
              <a:buFont typeface="Symbol" panose="05050102010706020507" pitchFamily="18" charset="2"/>
              <a:buChar char=""/>
              <a:defRPr/>
            </a:pPr>
            <a:r>
              <a:rPr lang="en-US" sz="8000" b="1"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External Examiner in different Universities in Africa and outside Africa</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 </a:t>
            </a:r>
            <a:endParaRPr lang="en-US" sz="8000" dirty="0" smtClean="0">
              <a:solidFill>
                <a:srgbClr val="000000"/>
              </a:solidFill>
              <a:latin typeface="Bookman Old Style" panose="02050604050505020204" pitchFamily="18" charset="0"/>
              <a:ea typeface="Calibri" panose="020F0502020204030204" pitchFamily="34" charset="0"/>
              <a:cs typeface="Bernard MT Condensed" panose="02050806060905020404" pitchFamily="18" charset="0"/>
            </a:endParaRPr>
          </a:p>
          <a:p>
            <a:pPr marL="342900" indent="-342900" algn="just" eaLnBrk="1" fontAlgn="auto" hangingPunct="1">
              <a:spcBef>
                <a:spcPts val="0"/>
              </a:spcBef>
              <a:spcAft>
                <a:spcPts val="0"/>
              </a:spcAft>
              <a:buFont typeface="Symbol" panose="05050102010706020507" pitchFamily="18" charset="2"/>
              <a:buChar char=""/>
              <a:defRPr/>
            </a:pP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Member of Rotary Club- </a:t>
            </a:r>
            <a:r>
              <a:rPr lang="en-US" sz="8000" dirty="0" err="1"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Nansana</a:t>
            </a:r>
            <a:r>
              <a:rPr lang="en-US" sz="8000" dirty="0" smtClean="0">
                <a:solidFill>
                  <a:srgbClr val="000000"/>
                </a:solidFill>
                <a:latin typeface="Bookman Old Style" panose="02050604050505020204" pitchFamily="18" charset="0"/>
                <a:ea typeface="Calibri" panose="020F0502020204030204" pitchFamily="34" charset="0"/>
                <a:cs typeface="Verdana" panose="020B0604030504040204" pitchFamily="34" charset="0"/>
              </a:rPr>
              <a:t> Rotary Club 2014 up-to-date</a:t>
            </a:r>
          </a:p>
          <a:p>
            <a:pPr marL="342900" indent="-342900" algn="just" eaLnBrk="1" fontAlgn="auto" hangingPunct="1">
              <a:spcBef>
                <a:spcPts val="0"/>
              </a:spcBef>
              <a:spcAft>
                <a:spcPts val="0"/>
              </a:spcAft>
              <a:buFont typeface="Symbol" panose="05050102010706020507" pitchFamily="18" charset="2"/>
              <a:buChar char=""/>
              <a:defRPr/>
            </a:pPr>
            <a:endParaRPr lang="en-US" sz="6400" dirty="0">
              <a:solidFill>
                <a:srgbClr val="000000"/>
              </a:solidFill>
              <a:latin typeface="Bookman Old Style" panose="0205060405050502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Symbol" panose="05050102010706020507" pitchFamily="18" charset="2"/>
              <a:buChar char=""/>
              <a:defRPr/>
            </a:pPr>
            <a:endParaRPr lang="en-US" sz="6400" dirty="0">
              <a:solidFill>
                <a:srgbClr val="000000"/>
              </a:solidFill>
              <a:latin typeface="Bookman Old Style" panose="0205060405050502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Symbol" panose="05050102010706020507" pitchFamily="18" charset="2"/>
              <a:buChar char=""/>
              <a:defRPr/>
            </a:pPr>
            <a:endParaRPr lang="en-US" sz="6400" dirty="0">
              <a:solidFill>
                <a:srgbClr val="000000"/>
              </a:solidFill>
              <a:latin typeface="Bookman Old Style" panose="0205060405050502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Symbol" panose="05050102010706020507" pitchFamily="18" charset="2"/>
              <a:buChar char=""/>
              <a:defRPr/>
            </a:pPr>
            <a:endParaRPr lang="en-US" sz="4500" dirty="0">
              <a:solidFill>
                <a:srgbClr val="000000"/>
              </a:solidFill>
              <a:latin typeface="Bookman Old Style" panose="0205060405050502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Symbol" panose="05050102010706020507" pitchFamily="18" charset="2"/>
              <a:buChar char=""/>
              <a:defRPr/>
            </a:pPr>
            <a:endParaRPr lang="en-US" sz="4500" dirty="0">
              <a:solidFill>
                <a:srgbClr val="000000"/>
              </a:solidFill>
              <a:latin typeface="Bookman Old Style" panose="0205060405050502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Symbol" panose="05050102010706020507" pitchFamily="18" charset="2"/>
              <a:buChar char=""/>
              <a:defRPr/>
            </a:pPr>
            <a:endParaRPr lang="en-US" sz="4500" dirty="0">
              <a:solidFill>
                <a:srgbClr val="000000"/>
              </a:solidFill>
              <a:latin typeface="Bookman Old Style" panose="0205060405050502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Symbol" panose="05050102010706020507" pitchFamily="18" charset="2"/>
              <a:buChar char=""/>
              <a:defRPr/>
            </a:pPr>
            <a:endParaRPr lang="en-US" sz="4500" dirty="0">
              <a:solidFill>
                <a:srgbClr val="000000"/>
              </a:solidFill>
              <a:latin typeface="Bookman Old Style" panose="0205060405050502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Symbol" panose="05050102010706020507" pitchFamily="18" charset="2"/>
              <a:buChar char=""/>
              <a:defRPr/>
            </a:pPr>
            <a:endParaRPr lang="en-US" dirty="0">
              <a:solidFill>
                <a:srgbClr val="000000"/>
              </a:solidFill>
              <a:latin typeface="Bernard MT Condensed" panose="02050806060905020404" pitchFamily="18" charset="0"/>
              <a:ea typeface="Calibri" panose="020F0502020204030204" pitchFamily="34" charset="0"/>
              <a:cs typeface="Bernard MT Condensed" panose="02050806060905020404" pitchFamily="18" charset="0"/>
            </a:endParaRPr>
          </a:p>
          <a:p>
            <a:pPr eaLnBrk="1" fontAlgn="auto" hangingPunct="1">
              <a:spcAft>
                <a:spcPts val="0"/>
              </a:spcAft>
              <a:buFont typeface="Arial"/>
              <a:buChar char="•"/>
              <a:defRPr/>
            </a:pP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pPr eaLnBrk="1" hangingPunct="1"/>
            <a:r>
              <a:rPr lang="en-US" altLang="en-US" b="1" smtClean="0">
                <a:ln>
                  <a:noFill/>
                </a:ln>
              </a:rPr>
              <a:t>Academic Publications</a:t>
            </a:r>
          </a:p>
        </p:txBody>
      </p:sp>
      <p:sp>
        <p:nvSpPr>
          <p:cNvPr id="20483" name="Content Placeholder 2"/>
          <p:cNvSpPr>
            <a:spLocks noGrp="1" noChangeArrowheads="1"/>
          </p:cNvSpPr>
          <p:nvPr>
            <p:ph idx="1"/>
          </p:nvPr>
        </p:nvSpPr>
        <p:spPr>
          <a:xfrm>
            <a:off x="838200" y="1384300"/>
            <a:ext cx="10515600" cy="4792663"/>
          </a:xfrm>
        </p:spPr>
        <p:txBody>
          <a:bodyPr/>
          <a:lstStyle/>
          <a:p>
            <a:pPr eaLnBrk="1" hangingPunct="1"/>
            <a:endParaRPr lang="en-US" altLang="en-US" smtClean="0"/>
          </a:p>
          <a:p>
            <a:pPr eaLnBrk="1" hangingPunct="1"/>
            <a:endParaRPr lang="en-US" altLang="en-US" smtClean="0"/>
          </a:p>
          <a:p>
            <a:pPr eaLnBrk="1" hangingPunct="1"/>
            <a:r>
              <a:rPr lang="en-US" altLang="en-US" smtClean="0"/>
              <a:t>Published 34 articles (from 2006-2017) in reputable peer-reviewed Journals  (28 of these I'm the Main author)</a:t>
            </a:r>
          </a:p>
          <a:p>
            <a:pPr eaLnBrk="1" hangingPunct="1"/>
            <a:r>
              <a:rPr lang="en-US" altLang="en-US" smtClean="0"/>
              <a:t>Two additional articles accepted for publication this year</a:t>
            </a:r>
          </a:p>
          <a:p>
            <a:pPr eaLnBrk="1" hangingPunct="1"/>
            <a:r>
              <a:rPr lang="en-US" altLang="en-US" smtClean="0"/>
              <a:t>Presented conference papers in many local, regional and international conferences</a:t>
            </a:r>
            <a:br>
              <a:rPr lang="en-US" altLang="en-US" smtClean="0"/>
            </a:br>
            <a:endParaRPr lang="en-US"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1295400" y="982663"/>
            <a:ext cx="9601200" cy="1044575"/>
          </a:xfrm>
        </p:spPr>
        <p:txBody>
          <a:bodyPr/>
          <a:lstStyle/>
          <a:p>
            <a:pPr eaLnBrk="1" hangingPunct="1"/>
            <a:r>
              <a:rPr lang="en-US" altLang="en-US" b="1" smtClean="0">
                <a:ln>
                  <a:noFill/>
                </a:ln>
              </a:rPr>
              <a:t>Some of the Special Awards</a:t>
            </a:r>
          </a:p>
        </p:txBody>
      </p:sp>
      <p:sp>
        <p:nvSpPr>
          <p:cNvPr id="3" name="Content Placeholder 2">
            <a:extLst>
              <a:ext uri="{FF2B5EF4-FFF2-40B4-BE49-F238E27FC236}"/>
            </a:extLst>
          </p:cNvPr>
          <p:cNvSpPr>
            <a:spLocks noGrp="1"/>
          </p:cNvSpPr>
          <p:nvPr>
            <p:ph idx="1"/>
          </p:nvPr>
        </p:nvSpPr>
        <p:spPr>
          <a:xfrm>
            <a:off x="1295400" y="1900238"/>
            <a:ext cx="9601200" cy="4619625"/>
          </a:xfrm>
        </p:spPr>
        <p:txBody>
          <a:bodyPr rtlCol="0">
            <a:normAutofit fontScale="40000" lnSpcReduction="20000"/>
          </a:bodyPr>
          <a:lstStyle/>
          <a:p>
            <a:pPr marL="342900" indent="-342900" algn="just" eaLnBrk="1" fontAlgn="auto" hangingPunct="1">
              <a:lnSpc>
                <a:spcPct val="115000"/>
              </a:lnSpc>
              <a:spcBef>
                <a:spcPts val="0"/>
              </a:spcBef>
              <a:spcAft>
                <a:spcPts val="1000"/>
              </a:spcAft>
              <a:buFont typeface="+mj-lt"/>
              <a:buAutoNum type="romanLcPeriod"/>
              <a:defRPr/>
            </a:pPr>
            <a:r>
              <a:rPr lang="en-US" sz="4500"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Academic award for supporting and promoting Information Ethics awarded by ANIE</a:t>
            </a:r>
          </a:p>
          <a:p>
            <a:pPr marL="342900" indent="-342900" algn="just" eaLnBrk="1" fontAlgn="auto" hangingPunct="1">
              <a:lnSpc>
                <a:spcPct val="115000"/>
              </a:lnSpc>
              <a:spcBef>
                <a:spcPts val="0"/>
              </a:spcBef>
              <a:spcAft>
                <a:spcPts val="1000"/>
              </a:spcAft>
              <a:buFont typeface="+mj-lt"/>
              <a:buAutoNum type="romanLcPeriod"/>
              <a:defRPr/>
            </a:pPr>
            <a:r>
              <a:rPr lang="en-US" sz="4500"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University Administration Support </a:t>
            </a:r>
            <a:r>
              <a:rPr lang="en-US" sz="4500" dirty="0" err="1">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Programme</a:t>
            </a:r>
            <a:r>
              <a:rPr lang="en-US" sz="4500"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 –Award- IREX Fellowship supported by Carnegie Corporation of New York from 14</a:t>
            </a:r>
            <a:r>
              <a:rPr lang="en-US" sz="4500" baseline="30000"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th</a:t>
            </a:r>
            <a:r>
              <a:rPr lang="en-US" sz="4500"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 September – 8</a:t>
            </a:r>
            <a:r>
              <a:rPr lang="en-US" sz="4500" baseline="30000"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th</a:t>
            </a:r>
            <a:r>
              <a:rPr lang="en-US" sz="4500"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 November 2014. </a:t>
            </a:r>
          </a:p>
          <a:p>
            <a:pPr marL="342900" indent="-342900" algn="just" eaLnBrk="1" fontAlgn="auto" hangingPunct="1">
              <a:lnSpc>
                <a:spcPct val="115000"/>
              </a:lnSpc>
              <a:spcBef>
                <a:spcPts val="0"/>
              </a:spcBef>
              <a:spcAft>
                <a:spcPts val="1000"/>
              </a:spcAft>
              <a:buFont typeface="+mj-lt"/>
              <a:buAutoNum type="romanLcPeriod"/>
              <a:defRPr/>
            </a:pPr>
            <a:r>
              <a:rPr lang="en-US" sz="4500"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Award by University of Pretoria for support to students and staff on Carnegie supported MIT program</a:t>
            </a:r>
          </a:p>
          <a:p>
            <a:pPr marL="342900" indent="-342900" algn="just" eaLnBrk="1" fontAlgn="auto" hangingPunct="1">
              <a:lnSpc>
                <a:spcPct val="115000"/>
              </a:lnSpc>
              <a:spcBef>
                <a:spcPts val="0"/>
              </a:spcBef>
              <a:spcAft>
                <a:spcPts val="1000"/>
              </a:spcAft>
              <a:buFont typeface="+mj-lt"/>
              <a:buAutoNum type="romanLcPeriod"/>
              <a:defRPr/>
            </a:pPr>
            <a:r>
              <a:rPr lang="en-US" sz="4500"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Award by University of South Africa, Department of Information Science, Alumnus of the year- 2012</a:t>
            </a:r>
          </a:p>
          <a:p>
            <a:pPr marL="342900" indent="-342900" algn="just" eaLnBrk="1" fontAlgn="auto" hangingPunct="1">
              <a:lnSpc>
                <a:spcPct val="115000"/>
              </a:lnSpc>
              <a:spcBef>
                <a:spcPts val="0"/>
              </a:spcBef>
              <a:spcAft>
                <a:spcPts val="1000"/>
              </a:spcAft>
              <a:buFont typeface="+mj-lt"/>
              <a:buAutoNum type="romanLcPeriod"/>
              <a:defRPr/>
            </a:pPr>
            <a:r>
              <a:rPr lang="en-US" sz="4500"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Makerere University Award for distinguished service to College of Computing and Information Sciences 2017</a:t>
            </a:r>
          </a:p>
          <a:p>
            <a:pPr marL="342900" indent="-342900" algn="just" eaLnBrk="1" fontAlgn="auto" hangingPunct="1">
              <a:lnSpc>
                <a:spcPct val="115000"/>
              </a:lnSpc>
              <a:spcBef>
                <a:spcPts val="0"/>
              </a:spcBef>
              <a:spcAft>
                <a:spcPts val="1000"/>
              </a:spcAft>
              <a:buFont typeface="+mj-lt"/>
              <a:buAutoNum type="romanLcPeriod"/>
              <a:defRPr/>
            </a:pPr>
            <a:r>
              <a:rPr lang="en-US" sz="4500"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rPr>
              <a:t>College of Computing and Information Sciences Students Leaders Award for distinguished service to the College</a:t>
            </a:r>
          </a:p>
          <a:p>
            <a:pPr marL="342900" indent="-342900" algn="just" eaLnBrk="1" fontAlgn="auto" hangingPunct="1">
              <a:lnSpc>
                <a:spcPct val="115000"/>
              </a:lnSpc>
              <a:spcBef>
                <a:spcPts val="0"/>
              </a:spcBef>
              <a:spcAft>
                <a:spcPts val="1000"/>
              </a:spcAft>
              <a:buFont typeface="+mj-lt"/>
              <a:buAutoNum type="romanLcPeriod"/>
              <a:defRPr/>
            </a:pPr>
            <a:endParaRPr lang="en-US" sz="2900" dirty="0">
              <a:solidFill>
                <a:schemeClr val="tx1">
                  <a:lumMod val="85000"/>
                  <a:lumOff val="15000"/>
                </a:schemeClr>
              </a:solidFill>
              <a:latin typeface="Bookman Old Style" panose="02050604050505020204" pitchFamily="18" charset="0"/>
              <a:ea typeface="Calibri" panose="020F0502020204030204" pitchFamily="34" charset="0"/>
              <a:cs typeface="Times New Roman" panose="02020603050405020304" pitchFamily="18" charset="0"/>
            </a:endParaRPr>
          </a:p>
          <a:p>
            <a:pPr eaLnBrk="1" fontAlgn="auto" hangingPunct="1">
              <a:spcAft>
                <a:spcPts val="0"/>
              </a:spcAft>
              <a:buFont typeface="Arial"/>
              <a:buChar char="•"/>
              <a:defRPr/>
            </a:pP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p:txBody>
          <a:bodyPr/>
          <a:lstStyle/>
          <a:p>
            <a:pPr eaLnBrk="1" hangingPunct="1"/>
            <a:r>
              <a:rPr lang="en-US" altLang="en-US" sz="3600" b="1" smtClean="0">
                <a:ln>
                  <a:noFill/>
                </a:ln>
                <a:latin typeface="Bookman Old Style" pitchFamily="18" charset="0"/>
              </a:rPr>
              <a:t>Resources Mobilization </a:t>
            </a:r>
          </a:p>
        </p:txBody>
      </p:sp>
      <p:sp>
        <p:nvSpPr>
          <p:cNvPr id="3" name="Content Placeholder 2">
            <a:extLst>
              <a:ext uri="{FF2B5EF4-FFF2-40B4-BE49-F238E27FC236}"/>
            </a:extLst>
          </p:cNvPr>
          <p:cNvSpPr>
            <a:spLocks noGrp="1"/>
          </p:cNvSpPr>
          <p:nvPr>
            <p:ph idx="1"/>
          </p:nvPr>
        </p:nvSpPr>
        <p:spPr/>
        <p:txBody>
          <a:bodyPr rtlCol="0">
            <a:normAutofit fontScale="62500" lnSpcReduction="20000"/>
          </a:bodyPr>
          <a:lstStyle/>
          <a:p>
            <a:pPr marL="0" algn="just" eaLnBrk="1" fontAlgn="auto" hangingPunct="1">
              <a:spcBef>
                <a:spcPts val="0"/>
              </a:spcBef>
              <a:spcAft>
                <a:spcPts val="0"/>
              </a:spcAft>
              <a:buClr>
                <a:srgbClr val="83992A"/>
              </a:buClr>
              <a:buFont typeface="Arial"/>
              <a:buChar char="•"/>
              <a:defRPr/>
            </a:pPr>
            <a:r>
              <a:rPr lang="en-US" sz="2300" dirty="0">
                <a:solidFill>
                  <a:srgbClr val="000000"/>
                </a:solidFill>
                <a:latin typeface="Cambria" panose="02040503050406030204" pitchFamily="18" charset="0"/>
                <a:ea typeface="Cambria" panose="02040503050406030204" pitchFamily="18" charset="0"/>
                <a:cs typeface="Verdana" panose="020B0604030504040204" pitchFamily="34" charset="0"/>
              </a:rPr>
              <a:t>Bill and Melinda Foundation Grant for </a:t>
            </a:r>
            <a:r>
              <a:rPr lang="en-US" sz="2300" dirty="0" err="1">
                <a:solidFill>
                  <a:srgbClr val="000000"/>
                </a:solidFill>
                <a:latin typeface="Cambria" panose="02040503050406030204" pitchFamily="18" charset="0"/>
                <a:ea typeface="Cambria" panose="02040503050406030204" pitchFamily="18" charset="0"/>
                <a:cs typeface="Verdana" panose="020B0604030504040204" pitchFamily="34" charset="0"/>
              </a:rPr>
              <a:t>AgShare</a:t>
            </a:r>
            <a:r>
              <a:rPr lang="en-US" sz="2300" dirty="0">
                <a:solidFill>
                  <a:srgbClr val="000000"/>
                </a:solidFill>
                <a:latin typeface="Cambria" panose="02040503050406030204" pitchFamily="18" charset="0"/>
                <a:ea typeface="Cambria" panose="02040503050406030204" pitchFamily="18" charset="0"/>
                <a:cs typeface="Verdana" panose="020B0604030504040204" pitchFamily="34" charset="0"/>
              </a:rPr>
              <a:t> Project of USD 50,000 for the Development of Agricultural Indigenous Knowledge Database- Grant won in 2014</a:t>
            </a:r>
            <a:endParaRPr lang="en-US" sz="2300" dirty="0">
              <a:solidFill>
                <a:srgbClr val="000000"/>
              </a:solidFill>
              <a:latin typeface="Cambria" panose="02040503050406030204" pitchFamily="18" charset="0"/>
              <a:ea typeface="Cambria" panose="02040503050406030204" pitchFamily="18" charset="0"/>
              <a:cs typeface="Bernard MT Condensed" panose="02050806060905020404" pitchFamily="18" charset="0"/>
            </a:endParaRPr>
          </a:p>
          <a:p>
            <a:pPr marL="0" indent="0" algn="just" eaLnBrk="1" fontAlgn="auto" hangingPunct="1">
              <a:spcBef>
                <a:spcPts val="0"/>
              </a:spcBef>
              <a:spcAft>
                <a:spcPts val="0"/>
              </a:spcAft>
              <a:buClr>
                <a:srgbClr val="83992A"/>
              </a:buClr>
              <a:buFont typeface="Arial" panose="020B0604020202020204" pitchFamily="34" charset="0"/>
              <a:buNone/>
              <a:defRPr/>
            </a:pPr>
            <a:r>
              <a:rPr lang="ru-RU" sz="2300" b="1" dirty="0">
                <a:solidFill>
                  <a:srgbClr val="000000"/>
                </a:solidFill>
                <a:latin typeface="Cambria" panose="02040503050406030204" pitchFamily="18" charset="0"/>
                <a:ea typeface="Cambria" panose="02040503050406030204" pitchFamily="18" charset="0"/>
                <a:cs typeface="Verdana" panose="020B0604030504040204" pitchFamily="34" charset="0"/>
              </a:rPr>
              <a:t> </a:t>
            </a:r>
            <a:endParaRPr lang="en-US" sz="2300" dirty="0">
              <a:solidFill>
                <a:srgbClr val="000000"/>
              </a:solidFill>
              <a:latin typeface="Cambria" panose="02040503050406030204" pitchFamily="18" charset="0"/>
              <a:ea typeface="Cambria" panose="02040503050406030204" pitchFamily="18" charset="0"/>
              <a:cs typeface="Bernard MT Condensed" panose="02050806060905020404" pitchFamily="18" charset="0"/>
            </a:endParaRPr>
          </a:p>
          <a:p>
            <a:pPr marL="0" algn="just" eaLnBrk="1" fontAlgn="auto" hangingPunct="1">
              <a:spcBef>
                <a:spcPts val="0"/>
              </a:spcBef>
              <a:spcAft>
                <a:spcPts val="0"/>
              </a:spcAft>
              <a:buClr>
                <a:srgbClr val="83992A"/>
              </a:buClr>
              <a:buFont typeface="Arial"/>
              <a:buChar char="•"/>
              <a:defRPr/>
            </a:pPr>
            <a:r>
              <a:rPr lang="en-US" sz="2300" dirty="0">
                <a:solidFill>
                  <a:srgbClr val="000000"/>
                </a:solidFill>
                <a:latin typeface="Cambria" panose="02040503050406030204" pitchFamily="18" charset="0"/>
                <a:ea typeface="Cambria" panose="02040503050406030204" pitchFamily="18" charset="0"/>
                <a:cs typeface="Verdana" panose="020B0604030504040204" pitchFamily="34" charset="0"/>
              </a:rPr>
              <a:t>Phase1: </a:t>
            </a:r>
            <a:r>
              <a:rPr lang="ru-RU" sz="2300" dirty="0">
                <a:solidFill>
                  <a:srgbClr val="000000"/>
                </a:solidFill>
                <a:latin typeface="Cambria" panose="02040503050406030204" pitchFamily="18" charset="0"/>
                <a:ea typeface="Cambria" panose="02040503050406030204" pitchFamily="18" charset="0"/>
                <a:cs typeface="Verdana" panose="020B0604030504040204" pitchFamily="34" charset="0"/>
              </a:rPr>
              <a:t>Organization of Teacher-Training Programme for the "Educational Support Project through Solar-Powered Internet Schools" In Uganda</a:t>
            </a:r>
            <a:r>
              <a:rPr lang="en-US" sz="2300" dirty="0">
                <a:solidFill>
                  <a:srgbClr val="000000"/>
                </a:solidFill>
                <a:latin typeface="Cambria" panose="02040503050406030204" pitchFamily="18" charset="0"/>
                <a:ea typeface="Cambria" panose="02040503050406030204" pitchFamily="18" charset="0"/>
                <a:cs typeface="Verdana" panose="020B0604030504040204" pitchFamily="34" charset="0"/>
              </a:rPr>
              <a:t> in Collaboration with amounting USD 22,879.</a:t>
            </a:r>
            <a:endParaRPr lang="en-US" sz="2300" dirty="0">
              <a:solidFill>
                <a:srgbClr val="000000"/>
              </a:solidFill>
              <a:latin typeface="Cambria" panose="02040503050406030204" pitchFamily="18" charset="0"/>
              <a:ea typeface="Cambria" panose="02040503050406030204" pitchFamily="18" charset="0"/>
              <a:cs typeface="Bernard MT Condensed" panose="02050806060905020404" pitchFamily="18" charset="0"/>
            </a:endParaRPr>
          </a:p>
          <a:p>
            <a:pPr marL="0" indent="0" algn="just" eaLnBrk="1" fontAlgn="auto" hangingPunct="1">
              <a:spcBef>
                <a:spcPts val="0"/>
              </a:spcBef>
              <a:spcAft>
                <a:spcPts val="0"/>
              </a:spcAft>
              <a:buClr>
                <a:srgbClr val="83992A"/>
              </a:buClr>
              <a:buFont typeface="Arial" panose="020B0604020202020204" pitchFamily="34" charset="0"/>
              <a:buNone/>
              <a:defRPr/>
            </a:pPr>
            <a:r>
              <a:rPr lang="ru-RU" sz="2300" dirty="0">
                <a:solidFill>
                  <a:srgbClr val="000000"/>
                </a:solidFill>
                <a:latin typeface="Cambria" panose="02040503050406030204" pitchFamily="18" charset="0"/>
                <a:ea typeface="Cambria" panose="02040503050406030204" pitchFamily="18" charset="0"/>
                <a:cs typeface="Verdana" panose="020B0604030504040204" pitchFamily="34" charset="0"/>
              </a:rPr>
              <a:t> </a:t>
            </a:r>
            <a:endParaRPr lang="en-US" sz="2300" dirty="0">
              <a:solidFill>
                <a:srgbClr val="000000"/>
              </a:solidFill>
              <a:latin typeface="Cambria" panose="02040503050406030204" pitchFamily="18" charset="0"/>
              <a:ea typeface="Cambria" panose="02040503050406030204" pitchFamily="18" charset="0"/>
              <a:cs typeface="Bernard MT Condensed" panose="02050806060905020404" pitchFamily="18" charset="0"/>
            </a:endParaRPr>
          </a:p>
          <a:p>
            <a:pPr eaLnBrk="1" fontAlgn="auto" hangingPunct="1">
              <a:spcAft>
                <a:spcPts val="0"/>
              </a:spcAft>
              <a:buClr>
                <a:srgbClr val="83992A"/>
              </a:buClr>
              <a:buFont typeface="Arial"/>
              <a:buChar char="•"/>
              <a:defRPr/>
            </a:pPr>
            <a:r>
              <a:rPr lang="en-US" sz="2300" dirty="0">
                <a:solidFill>
                  <a:prstClr val="black">
                    <a:lumMod val="85000"/>
                    <a:lumOff val="15000"/>
                  </a:prstClr>
                </a:solidFill>
                <a:latin typeface="Cambria" panose="02040503050406030204" pitchFamily="18" charset="0"/>
                <a:ea typeface="Cambria" panose="02040503050406030204" pitchFamily="18" charset="0"/>
                <a:cs typeface="Verdana" panose="020B0604030504040204" pitchFamily="34" charset="0"/>
              </a:rPr>
              <a:t>Phase 2: </a:t>
            </a:r>
            <a:r>
              <a:rPr lang="ru-RU" sz="2300" dirty="0">
                <a:solidFill>
                  <a:prstClr val="black">
                    <a:lumMod val="85000"/>
                    <a:lumOff val="15000"/>
                  </a:prstClr>
                </a:solidFill>
                <a:latin typeface="Cambria" panose="02040503050406030204" pitchFamily="18" charset="0"/>
                <a:ea typeface="Cambria" panose="02040503050406030204" pitchFamily="18" charset="0"/>
                <a:cs typeface="Verdana" panose="020B0604030504040204" pitchFamily="34" charset="0"/>
              </a:rPr>
              <a:t>Organization of Teacher-Training Programme for the "Educational Support Project through Solar-Powered Internet Schools" In Uganda</a:t>
            </a:r>
            <a:r>
              <a:rPr lang="en-US" sz="2300" dirty="0">
                <a:solidFill>
                  <a:prstClr val="black">
                    <a:lumMod val="85000"/>
                    <a:lumOff val="15000"/>
                  </a:prstClr>
                </a:solidFill>
                <a:latin typeface="Cambria" panose="02040503050406030204" pitchFamily="18" charset="0"/>
                <a:ea typeface="Cambria" panose="02040503050406030204" pitchFamily="18" charset="0"/>
                <a:cs typeface="Verdana" panose="020B0604030504040204" pitchFamily="34" charset="0"/>
              </a:rPr>
              <a:t> in Collaboration with KERIS-  Phase 2: A project amounting USD 22,879.</a:t>
            </a:r>
          </a:p>
          <a:p>
            <a:pPr eaLnBrk="1" fontAlgn="auto" hangingPunct="1">
              <a:spcAft>
                <a:spcPts val="0"/>
              </a:spcAft>
              <a:buClr>
                <a:srgbClr val="83992A"/>
              </a:buClr>
              <a:buFont typeface="Arial"/>
              <a:buChar char="•"/>
              <a:defRPr/>
            </a:pPr>
            <a:endParaRPr lang="en-US" sz="2300" dirty="0">
              <a:solidFill>
                <a:prstClr val="black">
                  <a:lumMod val="85000"/>
                  <a:lumOff val="15000"/>
                </a:prstClr>
              </a:solidFill>
              <a:latin typeface="Cambria" panose="02040503050406030204" pitchFamily="18" charset="0"/>
              <a:ea typeface="Cambria" panose="02040503050406030204" pitchFamily="18" charset="0"/>
              <a:cs typeface="Verdana" panose="020B0604030504040204" pitchFamily="34" charset="0"/>
            </a:endParaRPr>
          </a:p>
          <a:p>
            <a:pPr marL="0" algn="just" eaLnBrk="1" fontAlgn="auto" hangingPunct="1">
              <a:spcBef>
                <a:spcPts val="0"/>
              </a:spcBef>
              <a:spcAft>
                <a:spcPts val="0"/>
              </a:spcAft>
              <a:buFont typeface="Arial"/>
              <a:buChar char="•"/>
              <a:defRPr/>
            </a:pPr>
            <a:endParaRPr lang="en-US" sz="2300" dirty="0">
              <a:solidFill>
                <a:srgbClr val="000000"/>
              </a:solidFill>
              <a:latin typeface="Cambria" panose="02040503050406030204" pitchFamily="18" charset="0"/>
              <a:ea typeface="Cambria" panose="02040503050406030204" pitchFamily="18" charset="0"/>
              <a:cs typeface="Verdana" panose="020B0604030504040204" pitchFamily="34" charset="0"/>
            </a:endParaRPr>
          </a:p>
          <a:p>
            <a:pPr marL="0" algn="just" eaLnBrk="1" fontAlgn="auto" hangingPunct="1">
              <a:spcBef>
                <a:spcPts val="0"/>
              </a:spcBef>
              <a:spcAft>
                <a:spcPts val="0"/>
              </a:spcAft>
              <a:buFont typeface="Arial"/>
              <a:buChar char="•"/>
              <a:defRPr/>
            </a:pPr>
            <a:r>
              <a:rPr lang="en-US" sz="2300" dirty="0">
                <a:solidFill>
                  <a:srgbClr val="000000"/>
                </a:solidFill>
                <a:latin typeface="Cambria" panose="02040503050406030204" pitchFamily="18" charset="0"/>
                <a:ea typeface="Cambria" panose="02040503050406030204" pitchFamily="18" charset="0"/>
                <a:cs typeface="Verdana" panose="020B0604030504040204" pitchFamily="34" charset="0"/>
              </a:rPr>
              <a:t>INASP Grant of USD 6000 for the development of MSc in Records and Archives Management in 2008</a:t>
            </a:r>
          </a:p>
          <a:p>
            <a:pPr marL="0" algn="just" eaLnBrk="1" fontAlgn="auto" hangingPunct="1">
              <a:spcBef>
                <a:spcPts val="0"/>
              </a:spcBef>
              <a:spcAft>
                <a:spcPts val="0"/>
              </a:spcAft>
              <a:buFont typeface="Arial"/>
              <a:buChar char="•"/>
              <a:defRPr/>
            </a:pPr>
            <a:endParaRPr lang="en-US" sz="2300" dirty="0">
              <a:solidFill>
                <a:srgbClr val="000000"/>
              </a:solidFill>
              <a:latin typeface="Cambria" panose="02040503050406030204" pitchFamily="18" charset="0"/>
              <a:ea typeface="Cambria" panose="02040503050406030204" pitchFamily="18" charset="0"/>
              <a:cs typeface="Bernard MT Condensed" panose="02050806060905020404" pitchFamily="18" charset="0"/>
            </a:endParaRPr>
          </a:p>
          <a:p>
            <a:pPr marL="0" indent="0" algn="just" eaLnBrk="1" fontAlgn="auto" hangingPunct="1">
              <a:spcBef>
                <a:spcPts val="0"/>
              </a:spcBef>
              <a:spcAft>
                <a:spcPts val="0"/>
              </a:spcAft>
              <a:buFont typeface="Arial" panose="020B0604020202020204" pitchFamily="34" charset="0"/>
              <a:buNone/>
              <a:defRPr/>
            </a:pPr>
            <a:r>
              <a:rPr lang="en-US" sz="2300" dirty="0">
                <a:solidFill>
                  <a:srgbClr val="000000"/>
                </a:solidFill>
                <a:latin typeface="Cambria" panose="02040503050406030204" pitchFamily="18" charset="0"/>
                <a:ea typeface="Cambria" panose="02040503050406030204" pitchFamily="18" charset="0"/>
                <a:cs typeface="Verdana" panose="020B0604030504040204" pitchFamily="34" charset="0"/>
              </a:rPr>
              <a:t> </a:t>
            </a:r>
            <a:endParaRPr lang="en-US" sz="2300" dirty="0">
              <a:solidFill>
                <a:srgbClr val="000000"/>
              </a:solidFill>
              <a:latin typeface="Cambria" panose="02040503050406030204" pitchFamily="18" charset="0"/>
              <a:ea typeface="Cambria" panose="02040503050406030204" pitchFamily="18" charset="0"/>
              <a:cs typeface="Bernard MT Condensed" panose="02050806060905020404" pitchFamily="18" charset="0"/>
            </a:endParaRPr>
          </a:p>
          <a:p>
            <a:pPr marL="0" algn="just" eaLnBrk="1" fontAlgn="auto" hangingPunct="1">
              <a:spcBef>
                <a:spcPts val="0"/>
              </a:spcBef>
              <a:spcAft>
                <a:spcPts val="0"/>
              </a:spcAft>
              <a:buFont typeface="Arial"/>
              <a:buChar char="•"/>
              <a:defRPr/>
            </a:pPr>
            <a:r>
              <a:rPr lang="en-US" sz="2300" dirty="0">
                <a:solidFill>
                  <a:srgbClr val="000000"/>
                </a:solidFill>
                <a:latin typeface="Cambria" panose="02040503050406030204" pitchFamily="18" charset="0"/>
                <a:ea typeface="Cambria" panose="02040503050406030204" pitchFamily="18" charset="0"/>
                <a:cs typeface="Verdana" panose="020B0604030504040204" pitchFamily="34" charset="0"/>
              </a:rPr>
              <a:t>INASP Grant of USD 4600 for the pedagogical training in LIS for LIS leaders in 2013</a:t>
            </a:r>
            <a:endParaRPr lang="en-US" sz="2300" dirty="0">
              <a:solidFill>
                <a:srgbClr val="000000"/>
              </a:solidFill>
              <a:latin typeface="Cambria" panose="02040503050406030204" pitchFamily="18" charset="0"/>
              <a:ea typeface="Cambria" panose="02040503050406030204" pitchFamily="18" charset="0"/>
              <a:cs typeface="Bernard MT Condensed" panose="02050806060905020404" pitchFamily="18" charset="0"/>
            </a:endParaRPr>
          </a:p>
          <a:p>
            <a:pPr marL="0" indent="0" algn="just" eaLnBrk="1" fontAlgn="auto" hangingPunct="1">
              <a:spcBef>
                <a:spcPts val="0"/>
              </a:spcBef>
              <a:spcAft>
                <a:spcPts val="0"/>
              </a:spcAft>
              <a:buFont typeface="Arial" panose="020B0604020202020204" pitchFamily="34" charset="0"/>
              <a:buNone/>
              <a:defRPr/>
            </a:pPr>
            <a:r>
              <a:rPr lang="en-US" sz="2300" dirty="0">
                <a:solidFill>
                  <a:srgbClr val="000000"/>
                </a:solidFill>
                <a:latin typeface="Cambria" panose="02040503050406030204" pitchFamily="18" charset="0"/>
                <a:ea typeface="Cambria" panose="02040503050406030204" pitchFamily="18" charset="0"/>
                <a:cs typeface="Verdana" panose="020B0604030504040204" pitchFamily="34" charset="0"/>
              </a:rPr>
              <a:t> </a:t>
            </a:r>
            <a:endParaRPr lang="en-US" sz="2300" dirty="0">
              <a:solidFill>
                <a:srgbClr val="000000"/>
              </a:solidFill>
              <a:latin typeface="Cambria" panose="02040503050406030204" pitchFamily="18" charset="0"/>
              <a:ea typeface="Cambria" panose="02040503050406030204" pitchFamily="18" charset="0"/>
              <a:cs typeface="Bernard MT Condensed" panose="02050806060905020404" pitchFamily="18" charset="0"/>
            </a:endParaRPr>
          </a:p>
          <a:p>
            <a:pPr marL="0" algn="just" eaLnBrk="1" fontAlgn="auto" hangingPunct="1">
              <a:spcBef>
                <a:spcPts val="0"/>
              </a:spcBef>
              <a:spcAft>
                <a:spcPts val="0"/>
              </a:spcAft>
              <a:buFont typeface="Arial"/>
              <a:buChar char="•"/>
              <a:defRPr/>
            </a:pPr>
            <a:r>
              <a:rPr lang="en-US" sz="2300" dirty="0">
                <a:solidFill>
                  <a:srgbClr val="000000"/>
                </a:solidFill>
                <a:latin typeface="Cambria" panose="02040503050406030204" pitchFamily="18" charset="0"/>
                <a:ea typeface="Cambria" panose="02040503050406030204" pitchFamily="18" charset="0"/>
                <a:cs typeface="Verdana" panose="020B0604030504040204" pitchFamily="34" charset="0"/>
              </a:rPr>
              <a:t>USD 122,084 Grant Number-RU 2014 NG 21: Support for the Implementation of an Online Master of Science in Agricultural Information and Communication Management (MSc AICM)- Grant won in 2014 </a:t>
            </a:r>
            <a:endParaRPr lang="en-US" sz="2300" dirty="0">
              <a:solidFill>
                <a:srgbClr val="000000"/>
              </a:solidFill>
              <a:latin typeface="Cambria" panose="02040503050406030204" pitchFamily="18" charset="0"/>
              <a:ea typeface="Cambria" panose="02040503050406030204" pitchFamily="18" charset="0"/>
              <a:cs typeface="Bernard MT Condensed" panose="02050806060905020404" pitchFamily="18" charset="0"/>
            </a:endParaRPr>
          </a:p>
          <a:p>
            <a:pPr marL="0" indent="0" algn="just" eaLnBrk="1" fontAlgn="auto" hangingPunct="1">
              <a:spcBef>
                <a:spcPts val="0"/>
              </a:spcBef>
              <a:spcAft>
                <a:spcPts val="0"/>
              </a:spcAft>
              <a:buFont typeface="Arial" panose="020B0604020202020204" pitchFamily="34" charset="0"/>
              <a:buNone/>
              <a:defRPr/>
            </a:pPr>
            <a:r>
              <a:rPr lang="en-US" sz="2300" dirty="0">
                <a:solidFill>
                  <a:srgbClr val="000000"/>
                </a:solidFill>
                <a:latin typeface="Cambria" panose="02040503050406030204" pitchFamily="18" charset="0"/>
                <a:ea typeface="Cambria" panose="02040503050406030204" pitchFamily="18" charset="0"/>
                <a:cs typeface="Verdana" panose="020B0604030504040204" pitchFamily="34" charset="0"/>
              </a:rPr>
              <a:t> </a:t>
            </a:r>
            <a:endParaRPr lang="en-US" sz="2300" dirty="0">
              <a:solidFill>
                <a:srgbClr val="000000"/>
              </a:solidFill>
              <a:latin typeface="Cambria" panose="02040503050406030204" pitchFamily="18" charset="0"/>
              <a:ea typeface="Cambria" panose="02040503050406030204" pitchFamily="18" charset="0"/>
              <a:cs typeface="Bernard MT Condensed" panose="02050806060905020404" pitchFamily="18" charset="0"/>
            </a:endParaRPr>
          </a:p>
          <a:p>
            <a:pPr eaLnBrk="1" fontAlgn="auto" hangingPunct="1">
              <a:spcAft>
                <a:spcPts val="0"/>
              </a:spcAft>
              <a:buFont typeface="Arial"/>
              <a:buChar char="•"/>
              <a:defRPr/>
            </a:pP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8200" y="365125"/>
            <a:ext cx="10515600" cy="1860550"/>
          </a:xfrm>
        </p:spPr>
        <p:txBody>
          <a:bodyPr rtlCol="0">
            <a:normAutofit fontScale="90000"/>
          </a:bodyPr>
          <a:lstStyle/>
          <a:p>
            <a:pPr indent="-228600" eaLnBrk="1" fontAlgn="auto" hangingPunct="1">
              <a:spcBef>
                <a:spcPts val="0"/>
              </a:spcBef>
              <a:spcAft>
                <a:spcPts val="0"/>
              </a:spcAft>
              <a:defRPr/>
            </a:pPr>
            <a:r>
              <a:rPr lang="en-US" sz="2800" b="1" dirty="0">
                <a:solidFill>
                  <a:srgbClr val="000000"/>
                </a:solidFill>
                <a:latin typeface="Cambria" panose="02040503050406030204" pitchFamily="18" charset="0"/>
                <a:ea typeface="Calibri" panose="020F0502020204030204" pitchFamily="34" charset="0"/>
                <a:cs typeface="Verdana" panose="020B0604030504040204" pitchFamily="34" charset="0"/>
              </a:rPr>
              <a:t/>
            </a:r>
            <a:br>
              <a:rPr lang="en-US" sz="2800" b="1" dirty="0">
                <a:solidFill>
                  <a:srgbClr val="000000"/>
                </a:solidFill>
                <a:latin typeface="Cambria" panose="02040503050406030204" pitchFamily="18" charset="0"/>
                <a:ea typeface="Calibri" panose="020F0502020204030204" pitchFamily="34" charset="0"/>
                <a:cs typeface="Verdana" panose="020B0604030504040204" pitchFamily="34" charset="0"/>
              </a:rPr>
            </a:br>
            <a:r>
              <a:rPr lang="en-US" sz="2800" b="1" dirty="0">
                <a:solidFill>
                  <a:srgbClr val="000000"/>
                </a:solidFill>
                <a:latin typeface="Cambria" panose="02040503050406030204" pitchFamily="18" charset="0"/>
                <a:ea typeface="Calibri" panose="020F0502020204030204" pitchFamily="34" charset="0"/>
                <a:cs typeface="Verdana" panose="020B0604030504040204" pitchFamily="34" charset="0"/>
              </a:rPr>
              <a:t/>
            </a:r>
            <a:br>
              <a:rPr lang="en-US" sz="2800" b="1" dirty="0">
                <a:solidFill>
                  <a:srgbClr val="000000"/>
                </a:solidFill>
                <a:latin typeface="Cambria" panose="02040503050406030204" pitchFamily="18" charset="0"/>
                <a:ea typeface="Calibri" panose="020F0502020204030204" pitchFamily="34" charset="0"/>
                <a:cs typeface="Verdana" panose="020B0604030504040204" pitchFamily="34" charset="0"/>
              </a:rPr>
            </a:br>
            <a:r>
              <a:rPr lang="en-US" sz="2800" b="1" dirty="0">
                <a:solidFill>
                  <a:srgbClr val="000000"/>
                </a:solidFill>
                <a:latin typeface="Cambria" panose="02040503050406030204" pitchFamily="18" charset="0"/>
                <a:ea typeface="Calibri" panose="020F0502020204030204" pitchFamily="34" charset="0"/>
                <a:cs typeface="Verdana" panose="020B0604030504040204" pitchFamily="34" charset="0"/>
              </a:rPr>
              <a:t>Academic </a:t>
            </a:r>
            <a:r>
              <a:rPr lang="en-US" sz="2800" b="1" dirty="0" err="1">
                <a:solidFill>
                  <a:srgbClr val="000000"/>
                </a:solidFill>
                <a:latin typeface="Cambria" panose="02040503050406030204" pitchFamily="18" charset="0"/>
                <a:ea typeface="Calibri" panose="020F0502020204030204" pitchFamily="34" charset="0"/>
                <a:cs typeface="Verdana" panose="020B0604030504040204" pitchFamily="34" charset="0"/>
              </a:rPr>
              <a:t>Programmes</a:t>
            </a:r>
            <a:r>
              <a:rPr lang="en-US" sz="2800" b="1" dirty="0">
                <a:solidFill>
                  <a:srgbClr val="000000"/>
                </a:solidFill>
                <a:latin typeface="Cambria" panose="02040503050406030204" pitchFamily="18" charset="0"/>
                <a:ea typeface="Calibri" panose="020F0502020204030204" pitchFamily="34" charset="0"/>
                <a:cs typeface="Verdana" panose="020B0604030504040204" pitchFamily="34" charset="0"/>
              </a:rPr>
              <a:t> initiated and spearheaded the Design</a:t>
            </a:r>
            <a:r>
              <a:rPr lang="en-US" sz="2800" dirty="0">
                <a:solidFill>
                  <a:srgbClr val="000000"/>
                </a:solidFill>
                <a:latin typeface="Bernard MT Condensed" panose="02050806060905020404" pitchFamily="18" charset="0"/>
                <a:ea typeface="Calibri" panose="020F0502020204030204" pitchFamily="34" charset="0"/>
                <a:cs typeface="Bernard MT Condensed" panose="02050806060905020404" pitchFamily="18" charset="0"/>
              </a:rPr>
              <a:t/>
            </a:r>
            <a:br>
              <a:rPr lang="en-US" sz="2800" dirty="0">
                <a:solidFill>
                  <a:srgbClr val="000000"/>
                </a:solidFill>
                <a:latin typeface="Bernard MT Condensed" panose="02050806060905020404" pitchFamily="18" charset="0"/>
                <a:ea typeface="Calibri" panose="020F0502020204030204" pitchFamily="34" charset="0"/>
                <a:cs typeface="Bernard MT Condensed" panose="02050806060905020404" pitchFamily="18" charset="0"/>
              </a:rPr>
            </a:br>
            <a:endParaRPr lang="en-US" dirty="0">
              <a:solidFill>
                <a:schemeClr val="tx1">
                  <a:lumMod val="85000"/>
                  <a:lumOff val="15000"/>
                </a:schemeClr>
              </a:solidFill>
            </a:endParaRPr>
          </a:p>
        </p:txBody>
      </p:sp>
      <p:sp>
        <p:nvSpPr>
          <p:cNvPr id="3" name="Content Placeholder 2">
            <a:extLst>
              <a:ext uri="{FF2B5EF4-FFF2-40B4-BE49-F238E27FC236}"/>
            </a:extLst>
          </p:cNvPr>
          <p:cNvSpPr>
            <a:spLocks noGrp="1"/>
          </p:cNvSpPr>
          <p:nvPr>
            <p:ph idx="1"/>
          </p:nvPr>
        </p:nvSpPr>
        <p:spPr>
          <a:xfrm>
            <a:off x="1295400" y="1271588"/>
            <a:ext cx="9601200" cy="4603750"/>
          </a:xfrm>
        </p:spPr>
        <p:txBody>
          <a:bodyPr rtlCol="0">
            <a:normAutofit/>
          </a:bodyPr>
          <a:lstStyle/>
          <a:p>
            <a:pPr marL="0" indent="0" algn="just" eaLnBrk="1" fontAlgn="auto" hangingPunct="1">
              <a:spcBef>
                <a:spcPts val="0"/>
              </a:spcBef>
              <a:spcAft>
                <a:spcPts val="0"/>
              </a:spcAft>
              <a:buFont typeface="Arial" panose="020B0604020202020204" pitchFamily="34" charset="0"/>
              <a:buNone/>
              <a:defRPr/>
            </a:pPr>
            <a:endParaRPr lang="en-US" dirty="0">
              <a:solidFill>
                <a:srgbClr val="000000"/>
              </a:solidFill>
              <a:latin typeface="Cambria" panose="0204050305040603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Cambria" panose="02040503050406030204" pitchFamily="18" charset="0"/>
              <a:buChar char="-"/>
              <a:defRPr/>
            </a:pPr>
            <a:endParaRPr lang="en-US" dirty="0">
              <a:solidFill>
                <a:srgbClr val="000000"/>
              </a:solidFill>
              <a:latin typeface="Cambria" panose="0204050305040603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Cambria" panose="02040503050406030204" pitchFamily="18" charset="0"/>
              <a:buChar char="-"/>
              <a:defRPr/>
            </a:pPr>
            <a:endParaRPr lang="en-US" dirty="0">
              <a:solidFill>
                <a:srgbClr val="000000"/>
              </a:solidFill>
              <a:latin typeface="Cambria" panose="02040503050406030204" pitchFamily="18" charset="0"/>
              <a:ea typeface="Calibri" panose="020F0502020204030204" pitchFamily="34" charset="0"/>
              <a:cs typeface="Verdana" panose="020B0604030504040204" pitchFamily="34" charset="0"/>
            </a:endParaRPr>
          </a:p>
          <a:p>
            <a:pPr marL="342900" indent="-342900" algn="just" eaLnBrk="1" fontAlgn="auto" hangingPunct="1">
              <a:spcBef>
                <a:spcPts val="0"/>
              </a:spcBef>
              <a:spcAft>
                <a:spcPts val="0"/>
              </a:spcAft>
              <a:buFont typeface="Cambria" panose="02040503050406030204" pitchFamily="18" charset="0"/>
              <a:buChar char="-"/>
              <a:defRPr/>
            </a:pPr>
            <a:r>
              <a:rPr lang="en-US" dirty="0">
                <a:solidFill>
                  <a:srgbClr val="000000"/>
                </a:solidFill>
                <a:latin typeface="Cambria" panose="02040503050406030204" pitchFamily="18" charset="0"/>
                <a:ea typeface="Calibri" panose="020F0502020204030204" pitchFamily="34" charset="0"/>
                <a:cs typeface="Verdana" panose="020B0604030504040204" pitchFamily="34" charset="0"/>
              </a:rPr>
              <a:t>Bachelor of Records and Archives Management- Accredited and running</a:t>
            </a:r>
            <a:endParaRPr lang="en-US" dirty="0">
              <a:solidFill>
                <a:srgbClr val="000000"/>
              </a:solidFill>
              <a:latin typeface="Bernard MT Condensed" panose="02050806060905020404" pitchFamily="18" charset="0"/>
              <a:ea typeface="Calibri" panose="020F0502020204030204" pitchFamily="34" charset="0"/>
              <a:cs typeface="Times New Roman" panose="02020603050405020304" pitchFamily="18" charset="0"/>
            </a:endParaRPr>
          </a:p>
          <a:p>
            <a:pPr marL="342900" indent="-342900" algn="just" eaLnBrk="1" fontAlgn="auto" hangingPunct="1">
              <a:spcBef>
                <a:spcPts val="0"/>
              </a:spcBef>
              <a:spcAft>
                <a:spcPts val="0"/>
              </a:spcAft>
              <a:buFont typeface="Cambria" panose="02040503050406030204" pitchFamily="18" charset="0"/>
              <a:buChar char="-"/>
              <a:defRPr/>
            </a:pPr>
            <a:r>
              <a:rPr lang="en-US" dirty="0">
                <a:solidFill>
                  <a:srgbClr val="000000"/>
                </a:solidFill>
                <a:latin typeface="Cambria" panose="02040503050406030204" pitchFamily="18" charset="0"/>
                <a:ea typeface="Calibri" panose="020F0502020204030204" pitchFamily="34" charset="0"/>
                <a:cs typeface="Verdana" panose="020B0604030504040204" pitchFamily="34" charset="0"/>
              </a:rPr>
              <a:t>MSc. in Records and Archives Management – Accredited and Running</a:t>
            </a:r>
          </a:p>
          <a:p>
            <a:pPr marL="0" indent="0" algn="just" eaLnBrk="1" fontAlgn="auto" hangingPunct="1">
              <a:spcBef>
                <a:spcPts val="0"/>
              </a:spcBef>
              <a:spcAft>
                <a:spcPts val="0"/>
              </a:spcAft>
              <a:buFont typeface="Arial"/>
              <a:buNone/>
              <a:defRPr/>
            </a:pPr>
            <a:endParaRPr lang="en-US" dirty="0">
              <a:solidFill>
                <a:srgbClr val="000000"/>
              </a:solidFill>
              <a:latin typeface="Bernard MT Condensed" panose="02050806060905020404" pitchFamily="18" charset="0"/>
              <a:ea typeface="Calibri" panose="020F0502020204030204" pitchFamily="34" charset="0"/>
              <a:cs typeface="Times New Roman" panose="02020603050405020304" pitchFamily="18" charset="0"/>
            </a:endParaRPr>
          </a:p>
          <a:p>
            <a:pPr marL="342900" indent="-342900" algn="just" eaLnBrk="1" fontAlgn="auto" hangingPunct="1">
              <a:spcBef>
                <a:spcPts val="0"/>
              </a:spcBef>
              <a:spcAft>
                <a:spcPts val="0"/>
              </a:spcAft>
              <a:buFont typeface="Cambria" panose="02040503050406030204" pitchFamily="18" charset="0"/>
              <a:buChar char="-"/>
              <a:defRPr/>
            </a:pPr>
            <a:r>
              <a:rPr lang="en-US" dirty="0">
                <a:solidFill>
                  <a:srgbClr val="000000"/>
                </a:solidFill>
                <a:latin typeface="Cambria" panose="02040503050406030204" pitchFamily="18" charset="0"/>
                <a:ea typeface="Calibri" panose="020F0502020204030204" pitchFamily="34" charset="0"/>
                <a:cs typeface="Verdana" panose="020B0604030504040204" pitchFamily="34" charset="0"/>
              </a:rPr>
              <a:t>MSc. In Agricultural Information and Communication Management- Now before Senate</a:t>
            </a:r>
          </a:p>
          <a:p>
            <a:pPr marL="342900" indent="-342900" algn="just" eaLnBrk="1" fontAlgn="auto" hangingPunct="1">
              <a:spcBef>
                <a:spcPts val="0"/>
              </a:spcBef>
              <a:spcAft>
                <a:spcPts val="0"/>
              </a:spcAft>
              <a:buFont typeface="Cambria" panose="02040503050406030204" pitchFamily="18" charset="0"/>
              <a:buChar char="-"/>
              <a:defRPr/>
            </a:pPr>
            <a:endParaRPr lang="en-US" dirty="0">
              <a:solidFill>
                <a:srgbClr val="000000"/>
              </a:solidFill>
              <a:latin typeface="Bernard MT Condensed" panose="02050806060905020404" pitchFamily="18" charset="0"/>
              <a:ea typeface="Calibri" panose="020F0502020204030204" pitchFamily="34" charset="0"/>
              <a:cs typeface="Times New Roman" panose="02020603050405020304" pitchFamily="18" charset="0"/>
            </a:endParaRPr>
          </a:p>
          <a:p>
            <a:pPr eaLnBrk="1" fontAlgn="auto" hangingPunct="1">
              <a:spcAft>
                <a:spcPts val="0"/>
              </a:spcAft>
              <a:buFont typeface="Arial"/>
              <a:buChar char="•"/>
              <a:defRPr/>
            </a:pP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942</TotalTime>
  <Words>1532</Words>
  <Application>Microsoft Office PowerPoint</Application>
  <PresentationFormat>Custom</PresentationFormat>
  <Paragraphs>197</Paragraphs>
  <Slides>17</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Garamond</vt:lpstr>
      <vt:lpstr>Arial</vt:lpstr>
      <vt:lpstr>Calibri</vt:lpstr>
      <vt:lpstr>Cambria</vt:lpstr>
      <vt:lpstr>Lucida Sans Unicode</vt:lpstr>
      <vt:lpstr>Wingdings 3</vt:lpstr>
      <vt:lpstr>Bookman Old Style</vt:lpstr>
      <vt:lpstr>Verdana</vt:lpstr>
      <vt:lpstr>Bernard MT Condensed</vt:lpstr>
      <vt:lpstr>Symbol</vt:lpstr>
      <vt:lpstr>Times New Roman</vt:lpstr>
      <vt:lpstr>Organic</vt:lpstr>
      <vt:lpstr>TRANSFORMING MAKERERE UNIVERSITY ACADEMIC AFFAIRS TERRAIN</vt:lpstr>
      <vt:lpstr>Outline</vt:lpstr>
      <vt:lpstr> My Profile</vt:lpstr>
      <vt:lpstr>Employment Record</vt:lpstr>
      <vt:lpstr>Key Leadership Positions Held and Service   to Community</vt:lpstr>
      <vt:lpstr>Academic Publications</vt:lpstr>
      <vt:lpstr>Some of the Special Awards</vt:lpstr>
      <vt:lpstr>Resources Mobilization </vt:lpstr>
      <vt:lpstr>  Academic Programmes initiated and spearheaded the Design </vt:lpstr>
      <vt:lpstr>Key Competencies relevant for the position of DVC (A/A)  </vt:lpstr>
      <vt:lpstr>What motivates me for the Position of DVC (A/A)</vt:lpstr>
      <vt:lpstr>  Key Challenges Makerere University is facing that relate to the office of the DVC(A/A) and proposed strategic interventions </vt:lpstr>
      <vt:lpstr>Key Challenges cont</vt:lpstr>
      <vt:lpstr>Challenges cont’</vt:lpstr>
      <vt:lpstr>Transforming Makerere University to meet its strategic objectives within local, national and global context </vt:lpstr>
      <vt:lpstr>Transforming cont’</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MAKERERE UNIVERSITY ACADEMIC TERRAIN</dc:title>
  <dc:creator>Constance OO</dc:creator>
  <cp:lastModifiedBy>Me</cp:lastModifiedBy>
  <cp:revision>92</cp:revision>
  <dcterms:created xsi:type="dcterms:W3CDTF">2018-11-01T06:05:54Z</dcterms:created>
  <dcterms:modified xsi:type="dcterms:W3CDTF">2018-11-05T15:16:38Z</dcterms:modified>
</cp:coreProperties>
</file>