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271" r:id="rId2"/>
    <p:sldId id="267" r:id="rId3"/>
    <p:sldId id="295" r:id="rId4"/>
    <p:sldId id="296" r:id="rId5"/>
    <p:sldId id="297" r:id="rId6"/>
    <p:sldId id="299" r:id="rId7"/>
    <p:sldId id="301" r:id="rId8"/>
    <p:sldId id="260" r:id="rId9"/>
    <p:sldId id="261" r:id="rId10"/>
    <p:sldId id="262" r:id="rId11"/>
    <p:sldId id="263" r:id="rId12"/>
    <p:sldId id="264" r:id="rId13"/>
    <p:sldId id="272" r:id="rId14"/>
    <p:sldId id="321" r:id="rId15"/>
    <p:sldId id="315" r:id="rId16"/>
    <p:sldId id="316" r:id="rId17"/>
    <p:sldId id="317" r:id="rId18"/>
    <p:sldId id="318" r:id="rId19"/>
    <p:sldId id="319" r:id="rId20"/>
    <p:sldId id="320" r:id="rId21"/>
    <p:sldId id="291" r:id="rId22"/>
    <p:sldId id="292" r:id="rId23"/>
    <p:sldId id="302" r:id="rId24"/>
    <p:sldId id="303" r:id="rId25"/>
    <p:sldId id="300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60DE4E-0943-4144-8448-52C6E8DB78DB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271240-A0E0-43F4-A6CB-57055B31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B13C2A-07EE-4E71-AFDF-DD4A4F7B52EF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474880-487E-4E70-A7C1-32676D9FC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E1D4B2-A318-4AB5-939A-E02EE1A7026D}" type="slidenum">
              <a:rPr lang="en-US" smtClean="0">
                <a:ea typeface="MS PGothic" pitchFamily="34" charset="-128"/>
              </a:rPr>
              <a:pPr/>
              <a:t>1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E6951-EBBF-4878-BAD4-94794E5ECDD1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055365-8741-41B8-9851-2B2506EEF5CA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AFA8A-5477-4094-BF09-A328AB505898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93FF0-6633-48EE-AE34-2F004DA10567}" type="slidenum">
              <a:rPr lang="en-GB" smtClean="0"/>
              <a:pPr/>
              <a:t>23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DF0676-E38E-4886-95A6-261B799EADE5}" type="slidenum">
              <a:rPr lang="en-GB" smtClean="0"/>
              <a:pPr/>
              <a:t>24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80F2B-C79E-494E-919E-0069C68DBE43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3BEB-52B2-4E06-9426-7FC46E4943E8}" type="datetime1">
              <a:rPr lang="en-US" smtClean="0"/>
              <a:pPr/>
              <a:t>4/23/2017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Buyinza :  PI Induction Training, 8th Feb 2016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B01AC7-1A2C-4014-A027-375C6D6011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BC34-A38F-49FA-B58B-CBCF4D087BFF}" type="datetime1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Buyinza :  PI Induction Training, 8th Feb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1AC7-1A2C-4014-A027-375C6D601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CB01AC7-1A2C-4014-A027-375C6D6011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E40C-352D-4937-83E1-1F22A7DD1C39}" type="datetime1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Buyinza :  PI Induction Training, 8th Feb 2016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Buyinza: APM 25</a:t>
            </a:r>
            <a:r>
              <a:rPr lang="en-US" baseline="30000" dirty="0" smtClean="0"/>
              <a:t>th</a:t>
            </a:r>
            <a:r>
              <a:rPr lang="en-US" dirty="0" smtClean="0"/>
              <a:t> April,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CB01AC7-1A2C-4014-A027-375C6D6011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Buyinza :  PI Induction Training, 8th Feb 2016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8B66-97DE-4C70-B24A-9B2B433624F6}" type="datetime1">
              <a:rPr lang="en-US" smtClean="0"/>
              <a:pPr/>
              <a:t>4/23/2017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B01AC7-1A2C-4014-A027-375C6D6011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327ECCE-0D22-4AC9-AE7B-E4430B6465EA}" type="datetime1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Buyinza :  PI Induction Training, 8th Feb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1AC7-1A2C-4014-A027-375C6D6011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6C82-3B0D-415F-9C64-1441939E6A88}" type="datetime1">
              <a:rPr lang="en-US" smtClean="0"/>
              <a:pPr/>
              <a:t>4/23/2017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Buyinza :  PI Induction Training, 8th Feb 2016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CB01AC7-1A2C-4014-A027-375C6D6011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A87C-CA96-4118-A0FB-2D3FD7EFBE16}" type="datetime1">
              <a:rPr lang="en-US" smtClean="0"/>
              <a:pPr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Buyinza :  PI Induction Training, 8th Feb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CB01AC7-1A2C-4014-A027-375C6D601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F8CF-6398-442F-8DDF-EC73E937FA65}" type="datetime1">
              <a:rPr lang="en-US" smtClean="0"/>
              <a:pPr/>
              <a:t>4/23/2017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Buyinza :  PI Induction Training, 8th Feb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B01AC7-1A2C-4014-A027-375C6D601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B01AC7-1A2C-4014-A027-375C6D6011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6D90-9FED-4203-BC5C-6A8D193037DF}" type="datetime1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Buyinza :  PI Induction Training, 8th Feb 2016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CB01AC7-1A2C-4014-A027-375C6D6011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4D8AE4C-88CF-42D7-8D3F-419AC333295C}" type="datetime1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Buyinza :  PI Induction Training, 8th Feb 2016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387360B-54FC-4192-ABF1-172B9BCEFB36}" type="datetime1">
              <a:rPr lang="en-US" smtClean="0"/>
              <a:pPr/>
              <a:t>4/23/2017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Buyinza :  PI Induction Training, 8th Feb 2016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B01AC7-1A2C-4014-A027-375C6D6011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michel.chaudron@gu.se" TargetMode="External"/><Relationship Id="rId13" Type="http://schemas.openxmlformats.org/officeDocument/2006/relationships/hyperlink" Target="mailto:dguwatudde@musph.ac.ug" TargetMode="External"/><Relationship Id="rId3" Type="http://schemas.openxmlformats.org/officeDocument/2006/relationships/hyperlink" Target="mailto:adyeeristate@gmail.com" TargetMode="External"/><Relationship Id="rId7" Type="http://schemas.openxmlformats.org/officeDocument/2006/relationships/hyperlink" Target="mailto:baino@cis.mak.ac.ug" TargetMode="External"/><Relationship Id="rId12" Type="http://schemas.openxmlformats.org/officeDocument/2006/relationships/hyperlink" Target="mailto:Petter.Pilesjo@gis.lu.se" TargetMode="External"/><Relationship Id="rId2" Type="http://schemas.openxmlformats.org/officeDocument/2006/relationships/hyperlink" Target="mailto:deanfss@chuss.mak.ac.u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bengt-ove.turesson@liu.se" TargetMode="External"/><Relationship Id="rId11" Type="http://schemas.openxmlformats.org/officeDocument/2006/relationships/hyperlink" Target="mailto:yazidhibamutaze@gmail.com" TargetMode="External"/><Relationship Id="rId5" Type="http://schemas.openxmlformats.org/officeDocument/2006/relationships/hyperlink" Target="mailto:mango@cns.mak.ac.ug" TargetMode="External"/><Relationship Id="rId10" Type="http://schemas.openxmlformats.org/officeDocument/2006/relationships/hyperlink" Target="mailto:Ali.Mansourian@nateko.lu.se" TargetMode="External"/><Relationship Id="rId4" Type="http://schemas.openxmlformats.org/officeDocument/2006/relationships/hyperlink" Target="mailto:staffan.hojer@socwork.gu.se" TargetMode="External"/><Relationship Id="rId9" Type="http://schemas.openxmlformats.org/officeDocument/2006/relationships/hyperlink" Target="mailto:gilmaiga@" TargetMode="External"/><Relationship Id="rId14" Type="http://schemas.openxmlformats.org/officeDocument/2006/relationships/hyperlink" Target="mailto:meena.daivadanam@ki.s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Sigrun.Dahlin@slu.se" TargetMode="External"/><Relationship Id="rId3" Type="http://schemas.openxmlformats.org/officeDocument/2006/relationships/hyperlink" Target="mailto:cecilia.stalsby.lundborg@ki.se" TargetMode="External"/><Relationship Id="rId7" Type="http://schemas.openxmlformats.org/officeDocument/2006/relationships/hyperlink" Target="mailto:haltalwana@caes.mak.ac.ug" TargetMode="External"/><Relationship Id="rId2" Type="http://schemas.openxmlformats.org/officeDocument/2006/relationships/hyperlink" Target="mailto:cobua@chs.mak.ac.u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tobin@kth.se" TargetMode="External"/><Relationship Id="rId11" Type="http://schemas.openxmlformats.org/officeDocument/2006/relationships/hyperlink" Target="mailto:Petter.Pilesjo@gis.lu.se" TargetMode="External"/><Relationship Id="rId5" Type="http://schemas.openxmlformats.org/officeDocument/2006/relationships/hyperlink" Target="mailto:byamugisha.helen86@gmail.com" TargetMode="External"/><Relationship Id="rId10" Type="http://schemas.openxmlformats.org/officeDocument/2006/relationships/hyperlink" Target="mailto:jrotukei@cedat.mak.ac.ug" TargetMode="External"/><Relationship Id="rId4" Type="http://schemas.openxmlformats.org/officeDocument/2006/relationships/hyperlink" Target="mailto:fwabwire@musph.ac.ug" TargetMode="External"/><Relationship Id="rId9" Type="http://schemas.openxmlformats.org/officeDocument/2006/relationships/hyperlink" Target="mailto:kabaleimc@g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onsolata.kabonesa@gmail.com" TargetMode="External"/><Relationship Id="rId2" Type="http://schemas.openxmlformats.org/officeDocument/2006/relationships/hyperlink" Target="mailto:ckabonesa@chuss.mak.ac.u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fkitumba@dicts.mak.ac.ug" TargetMode="External"/><Relationship Id="rId5" Type="http://schemas.openxmlformats.org/officeDocument/2006/relationships/hyperlink" Target="mailto:uyinza@caes.mak.ac.ug" TargetMode="External"/><Relationship Id="rId4" Type="http://schemas.openxmlformats.org/officeDocument/2006/relationships/hyperlink" Target="mailto:vas@qad.mak.ac.u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solidFill>
                  <a:srgbClr val="0070C0"/>
                </a:solidFill>
              </a:rPr>
              <a:t>Professor M. Buyinza </a:t>
            </a:r>
          </a:p>
          <a:p>
            <a:pPr eaLnBrk="1" hangingPunct="1"/>
            <a:r>
              <a:rPr lang="en-US" altLang="en-US" sz="2800" dirty="0" smtClean="0">
                <a:solidFill>
                  <a:srgbClr val="0070C0"/>
                </a:solidFill>
              </a:rPr>
              <a:t>Director, Research &amp; Graduate Training</a:t>
            </a:r>
          </a:p>
          <a:p>
            <a:pPr eaLnBrk="1" hangingPunct="1"/>
            <a:r>
              <a:rPr lang="en-US" altLang="en-US" sz="2400" dirty="0" smtClean="0">
                <a:solidFill>
                  <a:srgbClr val="C00000"/>
                </a:solidFill>
              </a:rPr>
              <a:t>July 27, 2015</a:t>
            </a:r>
          </a:p>
          <a:p>
            <a:pPr eaLnBrk="1" hangingPunct="1"/>
            <a:endParaRPr lang="en-US" altLang="en-US" sz="2400" dirty="0" smtClean="0"/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228600" y="4114800"/>
            <a:ext cx="86106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en-GB" sz="2400" dirty="0" smtClean="0">
                <a:solidFill>
                  <a:srgbClr val="7030A0"/>
                </a:solidFill>
              </a:rPr>
              <a:t>Update of Progress on the Mak-</a:t>
            </a:r>
            <a:r>
              <a:rPr lang="en-GB" sz="2400" dirty="0" err="1" smtClean="0">
                <a:solidFill>
                  <a:srgbClr val="7030A0"/>
                </a:solidFill>
              </a:rPr>
              <a:t>Sida</a:t>
            </a:r>
            <a:r>
              <a:rPr lang="en-GB" sz="2400" dirty="0" smtClean="0">
                <a:solidFill>
                  <a:srgbClr val="7030A0"/>
                </a:solidFill>
              </a:rPr>
              <a:t> Research Program </a:t>
            </a:r>
          </a:p>
          <a:p>
            <a:pPr algn="ctr">
              <a:buFont typeface="Wingdings 2" pitchFamily="18" charset="2"/>
              <a:buNone/>
            </a:pPr>
            <a:r>
              <a:rPr lang="en-GB" sz="2400" dirty="0" smtClean="0">
                <a:solidFill>
                  <a:srgbClr val="7030A0"/>
                </a:solidFill>
              </a:rPr>
              <a:t>2015-2020</a:t>
            </a:r>
          </a:p>
          <a:p>
            <a:pPr algn="ctr">
              <a:buFont typeface="Wingdings 2" pitchFamily="18" charset="2"/>
              <a:buNone/>
            </a:pPr>
            <a:endParaRPr lang="en-GB" dirty="0" smtClean="0">
              <a:solidFill>
                <a:srgbClr val="7030A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Prof. Buyinza </a:t>
            </a:r>
            <a:r>
              <a:rPr lang="en-GB" sz="2400" dirty="0" err="1" smtClean="0">
                <a:solidFill>
                  <a:srgbClr val="FF0000"/>
                </a:solidFill>
              </a:rPr>
              <a:t>Mukadasi</a:t>
            </a:r>
            <a:endParaRPr lang="en-GB" sz="2400" dirty="0" smtClean="0">
              <a:solidFill>
                <a:srgbClr val="FF000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Director &amp; Overall Coordinator Mak-Sweden </a:t>
            </a:r>
            <a:r>
              <a:rPr lang="en-GB" sz="2400" dirty="0" smtClean="0">
                <a:solidFill>
                  <a:srgbClr val="0070C0"/>
                </a:solidFill>
              </a:rPr>
              <a:t>program</a:t>
            </a:r>
          </a:p>
          <a:p>
            <a:pPr algn="ctr">
              <a:buFont typeface="Wingdings 2" pitchFamily="18" charset="2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Annual planning meeting 24</a:t>
            </a:r>
            <a:r>
              <a:rPr lang="en-GB" sz="2400" baseline="30000" dirty="0" smtClean="0">
                <a:solidFill>
                  <a:srgbClr val="FF0000"/>
                </a:solidFill>
              </a:rPr>
              <a:t>th</a:t>
            </a:r>
            <a:r>
              <a:rPr lang="en-GB" sz="2400" dirty="0" smtClean="0">
                <a:solidFill>
                  <a:srgbClr val="FF0000"/>
                </a:solidFill>
              </a:rPr>
              <a:t> April, 2017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Logga Kampal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/>
          <a:srcRect l="9309" t="7143" r="8775" b="10715"/>
          <a:stretch>
            <a:fillRect/>
          </a:stretch>
        </p:blipFill>
        <p:spPr bwMode="auto">
          <a:xfrm>
            <a:off x="304800" y="3810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Buyinza :  APM  24</a:t>
            </a:r>
            <a:r>
              <a:rPr lang="en-US" baseline="30000" dirty="0" smtClean="0"/>
              <a:t>th</a:t>
            </a:r>
            <a:r>
              <a:rPr lang="en-US" dirty="0" smtClean="0"/>
              <a:t>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Format/Form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2390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>
                <a:solidFill>
                  <a:srgbClr val="FF0000"/>
                </a:solidFill>
              </a:rPr>
              <a:t>Multidisciplinary Teams </a:t>
            </a:r>
          </a:p>
          <a:p>
            <a:r>
              <a:rPr lang="en-US" sz="3100" dirty="0" smtClean="0"/>
              <a:t>Thematic area/Team approach </a:t>
            </a:r>
          </a:p>
          <a:p>
            <a:pPr lvl="1"/>
            <a:r>
              <a:rPr lang="en-US" sz="3100" dirty="0" smtClean="0"/>
              <a:t>Multi-disciplinary within, across colleges, universities, research institutes </a:t>
            </a:r>
          </a:p>
          <a:p>
            <a:pPr lvl="1"/>
            <a:r>
              <a:rPr lang="en-US" sz="3100" dirty="0" smtClean="0"/>
              <a:t>Mix of senior researchers, </a:t>
            </a:r>
            <a:r>
              <a:rPr lang="en-US" sz="3100" dirty="0" err="1" smtClean="0"/>
              <a:t>postdocs</a:t>
            </a:r>
            <a:r>
              <a:rPr lang="en-US" sz="3100" dirty="0" smtClean="0"/>
              <a:t>, PhD/Masters students </a:t>
            </a:r>
          </a:p>
          <a:p>
            <a:pPr lvl="1"/>
            <a:r>
              <a:rPr lang="en-US" sz="3100" dirty="0" smtClean="0"/>
              <a:t>Team leader to provide academic oversight and coordination </a:t>
            </a:r>
          </a:p>
          <a:p>
            <a:pPr lvl="1"/>
            <a:r>
              <a:rPr lang="en-US" sz="3100" dirty="0" smtClean="0"/>
              <a:t>Some Colleges can have several teams (</a:t>
            </a:r>
            <a:r>
              <a:rPr lang="en-US" sz="3100" dirty="0" smtClean="0">
                <a:solidFill>
                  <a:srgbClr val="7030A0"/>
                </a:solidFill>
              </a:rPr>
              <a:t>CAES, COCIS, CHS</a:t>
            </a:r>
            <a:r>
              <a:rPr lang="en-US" sz="3100" dirty="0" smtClean="0"/>
              <a:t>)</a:t>
            </a:r>
          </a:p>
          <a:p>
            <a:endParaRPr lang="en-US" sz="3100" dirty="0" smtClean="0"/>
          </a:p>
          <a:p>
            <a:r>
              <a:rPr lang="en-US" sz="3100" dirty="0" smtClean="0">
                <a:solidFill>
                  <a:srgbClr val="FF0000"/>
                </a:solidFill>
              </a:rPr>
              <a:t>Sandwich PhD training </a:t>
            </a:r>
          </a:p>
          <a:p>
            <a:pPr lvl="1"/>
            <a:r>
              <a:rPr lang="en-US" sz="3100" dirty="0" smtClean="0"/>
              <a:t>Only in priority areas of need identified by the university where there are capacity gaps (</a:t>
            </a:r>
            <a:r>
              <a:rPr lang="en-US" sz="3100" dirty="0" smtClean="0">
                <a:solidFill>
                  <a:srgbClr val="FF0000"/>
                </a:solidFill>
              </a:rPr>
              <a:t>Math project</a:t>
            </a:r>
            <a:r>
              <a:rPr lang="en-US" sz="3100" dirty="0" smtClean="0"/>
              <a:t>)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Buyinza :  APM 24</a:t>
            </a:r>
            <a:r>
              <a:rPr lang="en-US" baseline="30000" dirty="0" smtClean="0"/>
              <a:t>th</a:t>
            </a:r>
            <a:r>
              <a:rPr lang="en-US" dirty="0" smtClean="0"/>
              <a:t> April 2017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Other support at the center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Support coordinated by the center </a:t>
            </a:r>
          </a:p>
          <a:p>
            <a:pPr lvl="1"/>
            <a:r>
              <a:rPr lang="en-US" sz="2800" dirty="0" smtClean="0"/>
              <a:t>Competitive </a:t>
            </a:r>
            <a:r>
              <a:rPr lang="en-US" sz="2800" dirty="0" err="1" smtClean="0"/>
              <a:t>Postdoc</a:t>
            </a:r>
            <a:r>
              <a:rPr lang="en-US" sz="2800" dirty="0" smtClean="0"/>
              <a:t> Research </a:t>
            </a:r>
          </a:p>
          <a:p>
            <a:pPr lvl="2"/>
            <a:r>
              <a:rPr lang="en-US" sz="2800" dirty="0" smtClean="0"/>
              <a:t>Recent PhD graduates </a:t>
            </a:r>
          </a:p>
          <a:p>
            <a:pPr lvl="1"/>
            <a:r>
              <a:rPr lang="en-US" sz="2800" dirty="0" smtClean="0"/>
              <a:t>Competitive PhD training (PPUs) </a:t>
            </a:r>
          </a:p>
          <a:p>
            <a:pPr lvl="1"/>
            <a:r>
              <a:rPr lang="en-US" sz="2800" dirty="0" smtClean="0"/>
              <a:t>Competitive MA/</a:t>
            </a:r>
            <a:r>
              <a:rPr lang="en-US" sz="2800" dirty="0" err="1" smtClean="0"/>
              <a:t>MSc</a:t>
            </a:r>
            <a:r>
              <a:rPr lang="en-US" sz="2800" dirty="0" smtClean="0"/>
              <a:t> training (PPUs) </a:t>
            </a:r>
          </a:p>
          <a:p>
            <a:pPr lvl="1"/>
            <a:r>
              <a:rPr lang="en-US" sz="2800" dirty="0" smtClean="0"/>
              <a:t>Competitive Research funds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Buyinza :  APM 24</a:t>
            </a:r>
            <a:r>
              <a:rPr lang="en-US" baseline="30000" dirty="0" smtClean="0"/>
              <a:t>th</a:t>
            </a:r>
            <a:r>
              <a:rPr lang="en-US" dirty="0" smtClean="0"/>
              <a:t> April 2017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239000" cy="9296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Special Attention</a:t>
            </a:r>
            <a:r>
              <a:rPr lang="en-US" dirty="0" smtClean="0"/>
              <a:t>!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305800" cy="50841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Research in </a:t>
            </a:r>
            <a:r>
              <a:rPr lang="en-US" sz="2800" dirty="0" smtClean="0">
                <a:solidFill>
                  <a:srgbClr val="FF0000"/>
                </a:solidFill>
              </a:rPr>
              <a:t>Social Sciences and Humanities </a:t>
            </a:r>
          </a:p>
          <a:p>
            <a:r>
              <a:rPr lang="en-US" sz="2800" dirty="0" smtClean="0"/>
              <a:t>Technology, </a:t>
            </a:r>
            <a:r>
              <a:rPr lang="en-US" sz="2800" dirty="0" smtClean="0">
                <a:solidFill>
                  <a:srgbClr val="FF0000"/>
                </a:solidFill>
              </a:rPr>
              <a:t>Innovation</a:t>
            </a:r>
            <a:r>
              <a:rPr lang="en-US" sz="2800" dirty="0" smtClean="0"/>
              <a:t> and Business incubation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Quality assurance </a:t>
            </a:r>
            <a:r>
              <a:rPr lang="en-US" sz="2800" dirty="0" smtClean="0"/>
              <a:t>in Development of Research, Teaching &amp; Supervision </a:t>
            </a:r>
          </a:p>
          <a:p>
            <a:r>
              <a:rPr lang="en-US" sz="2800" dirty="0" smtClean="0"/>
              <a:t>Cooperation with and capacity strengthening of Ugandan </a:t>
            </a:r>
            <a:r>
              <a:rPr lang="en-US" sz="2800" dirty="0" smtClean="0">
                <a:solidFill>
                  <a:srgbClr val="FF0000"/>
                </a:solidFill>
              </a:rPr>
              <a:t>Regional Public Universities </a:t>
            </a:r>
          </a:p>
          <a:p>
            <a:r>
              <a:rPr lang="en-US" sz="2800" dirty="0" smtClean="0"/>
              <a:t>Synergy and coordination between </a:t>
            </a:r>
            <a:r>
              <a:rPr lang="en-US" sz="2800" dirty="0" smtClean="0">
                <a:solidFill>
                  <a:srgbClr val="FF0000"/>
                </a:solidFill>
              </a:rPr>
              <a:t>bilateral and regional research cooperation program</a:t>
            </a:r>
            <a:r>
              <a:rPr lang="en-US" sz="2800" dirty="0" smtClean="0"/>
              <a:t>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Buyinza :  APM 24</a:t>
            </a:r>
            <a:r>
              <a:rPr lang="en-US" baseline="30000" dirty="0" smtClean="0"/>
              <a:t>th</a:t>
            </a:r>
            <a:r>
              <a:rPr lang="en-US" dirty="0" smtClean="0"/>
              <a:t> April 2017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0000"/>
                </a:solidFill>
              </a:rPr>
              <a:t>Funds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Swedish government appropriated </a:t>
            </a:r>
            <a:r>
              <a:rPr lang="en-GB" dirty="0" smtClean="0">
                <a:solidFill>
                  <a:srgbClr val="FF0000"/>
                </a:solidFill>
              </a:rPr>
              <a:t>275m SEK </a:t>
            </a:r>
            <a:r>
              <a:rPr lang="en-GB" dirty="0" smtClean="0"/>
              <a:t>(Nov 2015-June 2020)</a:t>
            </a:r>
          </a:p>
          <a:p>
            <a:pPr eaLnBrk="1" hangingPunct="1"/>
            <a:r>
              <a:rPr lang="en-GB" dirty="0" smtClean="0"/>
              <a:t>Disbursements every six months according to agreed budgets (</a:t>
            </a:r>
            <a:r>
              <a:rPr lang="en-GB" dirty="0" smtClean="0">
                <a:solidFill>
                  <a:srgbClr val="FF0000"/>
                </a:solidFill>
              </a:rPr>
              <a:t>Dec 2015 </a:t>
            </a:r>
            <a:r>
              <a:rPr lang="en-GB" dirty="0" smtClean="0">
                <a:solidFill>
                  <a:srgbClr val="FF0000"/>
                </a:solidFill>
              </a:rPr>
              <a:t>tranche </a:t>
            </a:r>
            <a:r>
              <a:rPr lang="en-GB" dirty="0" smtClean="0">
                <a:solidFill>
                  <a:srgbClr val="FF0000"/>
                </a:solidFill>
              </a:rPr>
              <a:t>&amp;July 2016 Tranche = 46,941,283 SEK: USD 5,481,031</a:t>
            </a:r>
            <a:r>
              <a:rPr lang="en-GB" dirty="0" smtClean="0"/>
              <a:t>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 smtClean="0"/>
              <a:t>Disbursement depends on consumption of 70% overall</a:t>
            </a:r>
          </a:p>
          <a:p>
            <a:pPr eaLnBrk="1" hangingPunct="1">
              <a:buFont typeface="Wingdings" pitchFamily="2" charset="2"/>
              <a:buChar char="§"/>
            </a:pPr>
            <a:endParaRPr lang="en-GB" dirty="0" smtClean="0"/>
          </a:p>
          <a:p>
            <a:pPr eaLnBrk="1" hangingPunct="1">
              <a:buFont typeface="Wingdings" pitchFamily="2" charset="2"/>
              <a:buChar char="§"/>
            </a:pPr>
            <a:endParaRPr lang="en-GB" dirty="0" smtClean="0"/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" y="6400800"/>
            <a:ext cx="2278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Buyinza :  APM 24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April 2017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Buyinza :  PI Induction Training, 8th Feb 2016</a:t>
            </a:r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609600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Gender disaggregated statistics of training scholarships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8768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Out of the 248 scholarships awarded, </a:t>
            </a:r>
            <a:r>
              <a:rPr lang="en-GB" dirty="0" smtClean="0">
                <a:solidFill>
                  <a:srgbClr val="FF0000"/>
                </a:solidFill>
              </a:rPr>
              <a:t>33% </a:t>
            </a:r>
            <a:r>
              <a:rPr lang="en-GB" dirty="0" smtClean="0">
                <a:solidFill>
                  <a:srgbClr val="FF0000"/>
                </a:solidFill>
              </a:rPr>
              <a:t>are female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676399"/>
          <a:ext cx="7772402" cy="2761176"/>
        </p:xfrm>
        <a:graphic>
          <a:graphicData uri="http://schemas.openxmlformats.org/drawingml/2006/table">
            <a:tbl>
              <a:tblPr/>
              <a:tblGrid>
                <a:gridCol w="1885949"/>
                <a:gridCol w="1962151"/>
                <a:gridCol w="1962151"/>
                <a:gridCol w="1962151"/>
              </a:tblGrid>
              <a:tr h="585001"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Level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81" marR="5881" marT="58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Male</a:t>
                      </a:r>
                    </a:p>
                  </a:txBody>
                  <a:tcPr marL="5881" marR="5881" marT="58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Female</a:t>
                      </a:r>
                    </a:p>
                  </a:txBody>
                  <a:tcPr marL="5881" marR="5881" marT="58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5881" marR="5881" marT="58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159"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PhD</a:t>
                      </a:r>
                    </a:p>
                  </a:txBody>
                  <a:tcPr marL="5881" marR="5881" marT="58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 (63%)</a:t>
                      </a:r>
                    </a:p>
                  </a:txBody>
                  <a:tcPr marL="5881" marR="5881" marT="58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 (37%)</a:t>
                      </a:r>
                    </a:p>
                  </a:txBody>
                  <a:tcPr marL="5881" marR="5881" marT="58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118</a:t>
                      </a:r>
                    </a:p>
                  </a:txBody>
                  <a:tcPr marL="5881" marR="5881" marT="58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159"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Master </a:t>
                      </a:r>
                    </a:p>
                  </a:txBody>
                  <a:tcPr marL="5881" marR="5881" marT="58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(71%)</a:t>
                      </a:r>
                    </a:p>
                  </a:txBody>
                  <a:tcPr marL="5881" marR="5881" marT="58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(29%)</a:t>
                      </a:r>
                    </a:p>
                  </a:txBody>
                  <a:tcPr marL="5881" marR="5881" marT="58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85</a:t>
                      </a:r>
                    </a:p>
                  </a:txBody>
                  <a:tcPr marL="5881" marR="5881" marT="58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482"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Post-doctoral</a:t>
                      </a:r>
                    </a:p>
                  </a:txBody>
                  <a:tcPr marL="5881" marR="5881" marT="58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(69%)</a:t>
                      </a:r>
                    </a:p>
                  </a:txBody>
                  <a:tcPr marL="5881" marR="5881" marT="58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(31%)</a:t>
                      </a:r>
                    </a:p>
                  </a:txBody>
                  <a:tcPr marL="5881" marR="5881" marT="58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881" marR="5881" marT="58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375"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Overall</a:t>
                      </a:r>
                    </a:p>
                  </a:txBody>
                  <a:tcPr marL="5881" marR="5881" marT="58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165 (67%)</a:t>
                      </a:r>
                    </a:p>
                  </a:txBody>
                  <a:tcPr marL="5881" marR="5881" marT="58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 (33%)</a:t>
                      </a:r>
                    </a:p>
                  </a:txBody>
                  <a:tcPr marL="5881" marR="5881" marT="58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248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5881" marR="5881" marT="58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Information Communication Technology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GB" sz="2400" dirty="0" smtClean="0"/>
              <a:t>Optical fibre network extended to cover main campus, </a:t>
            </a:r>
            <a:r>
              <a:rPr lang="en-GB" sz="2400" dirty="0" smtClean="0"/>
              <a:t>CHS, </a:t>
            </a:r>
            <a:r>
              <a:rPr lang="en-GB" sz="2400" dirty="0" smtClean="0"/>
              <a:t>MUARIK, MUBS</a:t>
            </a:r>
          </a:p>
          <a:p>
            <a:pPr algn="just">
              <a:lnSpc>
                <a:spcPct val="80000"/>
              </a:lnSpc>
            </a:pPr>
            <a:r>
              <a:rPr lang="en-GB" sz="2400" dirty="0" smtClean="0"/>
              <a:t>Over </a:t>
            </a:r>
            <a:r>
              <a:rPr lang="en-GB" sz="2400" dirty="0" smtClean="0">
                <a:solidFill>
                  <a:srgbClr val="DC2C2C"/>
                </a:solidFill>
              </a:rPr>
              <a:t>90%</a:t>
            </a:r>
            <a:r>
              <a:rPr lang="en-GB" sz="2400" dirty="0" smtClean="0"/>
              <a:t> of the university units have web presence compared to </a:t>
            </a:r>
            <a:r>
              <a:rPr lang="en-GB" sz="2400" dirty="0" smtClean="0">
                <a:solidFill>
                  <a:srgbClr val="DC2C2C"/>
                </a:solidFill>
              </a:rPr>
              <a:t>5%</a:t>
            </a:r>
            <a:r>
              <a:rPr lang="en-GB" sz="2400" dirty="0" smtClean="0"/>
              <a:t> in 2000</a:t>
            </a:r>
          </a:p>
          <a:p>
            <a:pPr algn="just">
              <a:lnSpc>
                <a:spcPct val="80000"/>
              </a:lnSpc>
            </a:pPr>
            <a:r>
              <a:rPr lang="en-GB" sz="2400" dirty="0" smtClean="0"/>
              <a:t>More than </a:t>
            </a:r>
            <a:r>
              <a:rPr lang="en-GB" sz="2400" dirty="0" smtClean="0">
                <a:solidFill>
                  <a:srgbClr val="FF0000"/>
                </a:solidFill>
              </a:rPr>
              <a:t>30,</a:t>
            </a:r>
            <a:r>
              <a:rPr lang="en-GB" sz="2400" dirty="0" smtClean="0">
                <a:solidFill>
                  <a:srgbClr val="DC2C2C"/>
                </a:solidFill>
              </a:rPr>
              <a:t>000</a:t>
            </a:r>
            <a:r>
              <a:rPr lang="en-GB" sz="2400" dirty="0" smtClean="0"/>
              <a:t> e-mail users registered on the local mail system compared to </a:t>
            </a:r>
            <a:r>
              <a:rPr lang="en-GB" sz="2400" dirty="0" smtClean="0">
                <a:solidFill>
                  <a:srgbClr val="DC2C2C"/>
                </a:solidFill>
              </a:rPr>
              <a:t>50</a:t>
            </a:r>
            <a:r>
              <a:rPr lang="en-GB" sz="2400" dirty="0" smtClean="0"/>
              <a:t> in 2000</a:t>
            </a:r>
          </a:p>
          <a:p>
            <a:pPr algn="just">
              <a:lnSpc>
                <a:spcPct val="80000"/>
              </a:lnSpc>
            </a:pPr>
            <a:r>
              <a:rPr lang="en-GB" sz="2400" dirty="0" smtClean="0"/>
              <a:t> Internet connectivity is well maintained to ensure ever increasing demand. </a:t>
            </a:r>
          </a:p>
          <a:p>
            <a:pPr algn="just">
              <a:lnSpc>
                <a:spcPct val="80000"/>
              </a:lnSpc>
            </a:pPr>
            <a:r>
              <a:rPr lang="en-GB" sz="2400" dirty="0" smtClean="0"/>
              <a:t>This provides a very rich global research and learning resource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Buyinza :  APM 24</a:t>
            </a:r>
            <a:r>
              <a:rPr lang="en-US" baseline="30000" dirty="0" smtClean="0"/>
              <a:t>th</a:t>
            </a:r>
            <a:r>
              <a:rPr lang="en-US" dirty="0" smtClean="0"/>
              <a:t> April 2017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Library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417 computers and 208   data points  installed at main library and 28 points at Albert Cook Library (CHS)</a:t>
            </a:r>
          </a:p>
          <a:p>
            <a:r>
              <a:rPr lang="en-GB" sz="2400" dirty="0" smtClean="0"/>
              <a:t>Online Public Access Catalogue now functional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20,000 Full text journal titles </a:t>
            </a:r>
            <a:r>
              <a:rPr lang="en-GB" sz="2400" dirty="0" smtClean="0"/>
              <a:t>on line giving </a:t>
            </a:r>
            <a:r>
              <a:rPr lang="en-GB" sz="2400" dirty="0" smtClean="0">
                <a:solidFill>
                  <a:srgbClr val="FFCC00"/>
                </a:solidFill>
              </a:rPr>
              <a:t>countrywide</a:t>
            </a:r>
            <a:r>
              <a:rPr lang="en-GB" sz="2400" dirty="0" smtClean="0"/>
              <a:t>  access to the most recent literature </a:t>
            </a:r>
          </a:p>
          <a:p>
            <a:r>
              <a:rPr lang="en-GB" sz="2400" dirty="0" smtClean="0"/>
              <a:t>43 databases (22 paid by </a:t>
            </a:r>
            <a:r>
              <a:rPr lang="en-GB" sz="2400" dirty="0" err="1" smtClean="0"/>
              <a:t>Sida</a:t>
            </a:r>
            <a:r>
              <a:rPr lang="en-GB" sz="2400" dirty="0" smtClean="0"/>
              <a:t>) </a:t>
            </a:r>
          </a:p>
          <a:p>
            <a:r>
              <a:rPr lang="en-GB" sz="2400" dirty="0" smtClean="0"/>
              <a:t>Library </a:t>
            </a:r>
            <a:r>
              <a:rPr lang="en-GB" sz="2400" dirty="0" smtClean="0"/>
              <a:t>staff and EASLIS are training University of </a:t>
            </a:r>
            <a:r>
              <a:rPr lang="en-GB" sz="2400" dirty="0" smtClean="0">
                <a:solidFill>
                  <a:srgbClr val="FFCC00"/>
                </a:solidFill>
              </a:rPr>
              <a:t>Juba staff</a:t>
            </a:r>
            <a:r>
              <a:rPr lang="en-GB" sz="2400" dirty="0" smtClean="0"/>
              <a:t> and supporting </a:t>
            </a:r>
            <a:r>
              <a:rPr lang="en-GB" sz="2400" dirty="0" smtClean="0">
                <a:solidFill>
                  <a:srgbClr val="FFCC00"/>
                </a:solidFill>
              </a:rPr>
              <a:t>library automation (spin off)</a:t>
            </a:r>
          </a:p>
          <a:p>
            <a:r>
              <a:rPr lang="en-GB" sz="2400" dirty="0" smtClean="0"/>
              <a:t>Library now has capacity to support large volume of research including other universities in the </a:t>
            </a:r>
            <a:r>
              <a:rPr lang="en-GB" sz="2400" dirty="0" smtClean="0"/>
              <a:t>region (PPU)</a:t>
            </a:r>
            <a:endParaRPr lang="en-GB" sz="2400" dirty="0" smtClean="0"/>
          </a:p>
          <a:p>
            <a:pPr algn="just">
              <a:lnSpc>
                <a:spcPct val="8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Buyinza :  APM 24</a:t>
            </a:r>
            <a:r>
              <a:rPr lang="en-US" baseline="30000" dirty="0" smtClean="0"/>
              <a:t>th</a:t>
            </a:r>
            <a:r>
              <a:rPr lang="en-US" dirty="0" smtClean="0"/>
              <a:t> April 2017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Gender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dirty="0" smtClean="0"/>
              <a:t>Increased visibility, acceptability and upward movement of women into leadership positions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Commitment to </a:t>
            </a:r>
            <a:r>
              <a:rPr lang="en-GB" dirty="0" smtClean="0">
                <a:solidFill>
                  <a:srgbClr val="FF0000"/>
                </a:solidFill>
              </a:rPr>
              <a:t>gender </a:t>
            </a:r>
            <a:r>
              <a:rPr lang="en-GB" dirty="0" smtClean="0">
                <a:solidFill>
                  <a:srgbClr val="FF0000"/>
                </a:solidFill>
              </a:rPr>
              <a:t>equity </a:t>
            </a:r>
            <a:r>
              <a:rPr lang="en-GB" dirty="0" smtClean="0"/>
              <a:t>by the university </a:t>
            </a:r>
            <a:r>
              <a:rPr lang="en-GB" dirty="0" err="1" smtClean="0"/>
              <a:t>e.g</a:t>
            </a:r>
            <a:r>
              <a:rPr lang="en-GB" dirty="0" smtClean="0"/>
              <a:t> increased representation on </a:t>
            </a:r>
            <a:r>
              <a:rPr lang="en-GB" dirty="0" err="1" smtClean="0"/>
              <a:t>univ</a:t>
            </a:r>
            <a:r>
              <a:rPr lang="en-GB" dirty="0" smtClean="0"/>
              <a:t>. </a:t>
            </a:r>
            <a:r>
              <a:rPr lang="en-GB" dirty="0" smtClean="0"/>
              <a:t>committees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Prioritisation of Gender in the new strategic plan (2008-2018)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Policy and regulation on sexual harassment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Makerere University now recognised as a </a:t>
            </a:r>
            <a:r>
              <a:rPr lang="en-GB" dirty="0" smtClean="0"/>
              <a:t>pace-setter </a:t>
            </a:r>
            <a:r>
              <a:rPr lang="en-GB" dirty="0" smtClean="0"/>
              <a:t>in gender mainstreaming in Universities in sub Saharan Africa</a:t>
            </a:r>
          </a:p>
          <a:p>
            <a:pPr algn="just">
              <a:lnSpc>
                <a:spcPct val="8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Buyinza :  APM 24</a:t>
            </a:r>
            <a:r>
              <a:rPr lang="en-US" baseline="30000" dirty="0" smtClean="0"/>
              <a:t>th</a:t>
            </a:r>
            <a:r>
              <a:rPr lang="en-US" dirty="0" smtClean="0"/>
              <a:t> April 2017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Improved Research environment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Modern </a:t>
            </a:r>
            <a:r>
              <a:rPr lang="en-US" sz="2400" dirty="0" smtClean="0"/>
              <a:t>equipment (GIS lab, Biomedical Lab, Technology, Agriculture, Medicine)</a:t>
            </a:r>
          </a:p>
          <a:p>
            <a:r>
              <a:rPr lang="en-US" sz="2400" dirty="0" smtClean="0"/>
              <a:t>More opportunities for researchers to attend international and local meetings to present their findings (Medicine, Technology dissemination conferences)</a:t>
            </a:r>
          </a:p>
          <a:p>
            <a:r>
              <a:rPr lang="en-US" sz="2400" dirty="0" smtClean="0"/>
              <a:t>Demographic surveillance site operational and attractive to many studies </a:t>
            </a:r>
            <a:r>
              <a:rPr lang="en-US" sz="2400" dirty="0" err="1" smtClean="0"/>
              <a:t>e.g</a:t>
            </a:r>
            <a:r>
              <a:rPr lang="en-US" sz="2400" dirty="0" smtClean="0"/>
              <a:t> clinical trails for Malaria, TB and saving new born lives</a:t>
            </a:r>
          </a:p>
          <a:p>
            <a:r>
              <a:rPr lang="en-US" sz="2400" dirty="0" smtClean="0"/>
              <a:t>DSS </a:t>
            </a:r>
            <a:r>
              <a:rPr lang="en-US" sz="2400" dirty="0" smtClean="0"/>
              <a:t>is NOW Centre </a:t>
            </a:r>
            <a:r>
              <a:rPr lang="en-US" sz="2400" dirty="0" smtClean="0"/>
              <a:t>for Health Research (company of Makerere university)</a:t>
            </a:r>
          </a:p>
          <a:p>
            <a:r>
              <a:rPr lang="en-US" sz="2400" dirty="0" smtClean="0"/>
              <a:t>Makerere ranked second in research publications after UCT</a:t>
            </a:r>
          </a:p>
          <a:p>
            <a:pPr algn="just">
              <a:lnSpc>
                <a:spcPct val="8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Buyinza :  APM 24</a:t>
            </a:r>
            <a:r>
              <a:rPr lang="en-US" baseline="30000" dirty="0" smtClean="0"/>
              <a:t>th</a:t>
            </a:r>
            <a:r>
              <a:rPr lang="en-US" dirty="0" smtClean="0"/>
              <a:t> April 2017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Program Administration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>
                <a:ea typeface="ＭＳ Ｐゴシック" charset="0"/>
              </a:rPr>
              <a:t>Effective Coordination from </a:t>
            </a:r>
            <a:r>
              <a:rPr lang="en-US" sz="2800" dirty="0" smtClean="0">
                <a:ea typeface="ＭＳ Ｐゴシック" charset="0"/>
              </a:rPr>
              <a:t>both sides </a:t>
            </a:r>
            <a:r>
              <a:rPr lang="en-US" sz="2800" dirty="0" smtClean="0">
                <a:ea typeface="ＭＳ Ｐゴシック" charset="0"/>
              </a:rPr>
              <a:t>(5 </a:t>
            </a:r>
            <a:r>
              <a:rPr lang="en-US" sz="2800" dirty="0" err="1" smtClean="0">
                <a:ea typeface="ＭＳ Ｐゴシック" charset="0"/>
              </a:rPr>
              <a:t>Uga</a:t>
            </a:r>
            <a:r>
              <a:rPr lang="en-US" sz="2800" dirty="0" smtClean="0">
                <a:ea typeface="ＭＳ Ｐゴシック" charset="0"/>
              </a:rPr>
              <a:t> &amp; 11 </a:t>
            </a:r>
            <a:r>
              <a:rPr lang="en-US" sz="2800" dirty="0" err="1" smtClean="0">
                <a:ea typeface="ＭＳ Ｐゴシック" charset="0"/>
              </a:rPr>
              <a:t>Swed</a:t>
            </a:r>
            <a:r>
              <a:rPr lang="en-US" sz="2800" dirty="0" smtClean="0">
                <a:ea typeface="ＭＳ Ｐゴシック" charset="0"/>
              </a:rPr>
              <a:t> institutions &amp; Embassy in Kampala)</a:t>
            </a:r>
            <a:endParaRPr lang="en-US" sz="2800" dirty="0" smtClean="0">
              <a:ea typeface="ＭＳ Ｐゴシック" charset="0"/>
            </a:endParaRPr>
          </a:p>
          <a:p>
            <a:pPr>
              <a:defRPr/>
            </a:pPr>
            <a:r>
              <a:rPr lang="en-US" sz="2800" dirty="0" smtClean="0">
                <a:ea typeface="ＭＳ Ｐゴシック" charset="0"/>
              </a:rPr>
              <a:t>Coordination teams at Makerere trained in research administration and </a:t>
            </a:r>
            <a:r>
              <a:rPr lang="en-US" sz="2800" dirty="0" smtClean="0">
                <a:ea typeface="ＭＳ Ｐゴシック" charset="0"/>
              </a:rPr>
              <a:t>RBM</a:t>
            </a:r>
            <a:endParaRPr lang="en-US" sz="2800" dirty="0" smtClean="0">
              <a:ea typeface="ＭＳ Ｐゴシック" charset="0"/>
            </a:endParaRPr>
          </a:p>
          <a:p>
            <a:pPr>
              <a:defRPr/>
            </a:pPr>
            <a:r>
              <a:rPr lang="en-US" sz="2800" dirty="0" smtClean="0">
                <a:ea typeface="ＭＳ Ｐゴシック" charset="0"/>
              </a:rPr>
              <a:t>Senior research Advisor stationed at Embassy in </a:t>
            </a:r>
            <a:r>
              <a:rPr lang="en-US" sz="2800" dirty="0" err="1" smtClean="0">
                <a:ea typeface="ＭＳ Ｐゴシック" charset="0"/>
              </a:rPr>
              <a:t>KampalaAnnual</a:t>
            </a:r>
            <a:r>
              <a:rPr lang="en-US" sz="2800" dirty="0" smtClean="0">
                <a:ea typeface="ＭＳ Ｐゴシック" charset="0"/>
              </a:rPr>
              <a:t> </a:t>
            </a:r>
            <a:r>
              <a:rPr lang="en-US" sz="2800" dirty="0" smtClean="0">
                <a:ea typeface="ＭＳ Ｐゴシック" charset="0"/>
              </a:rPr>
              <a:t>Audits by auditors accredited by the Auditor general of Uganda: </a:t>
            </a:r>
            <a:r>
              <a:rPr lang="en-US" sz="2800" dirty="0" smtClean="0">
                <a:solidFill>
                  <a:srgbClr val="FF0000"/>
                </a:solidFill>
                <a:ea typeface="ＭＳ Ｐゴシック" charset="0"/>
              </a:rPr>
              <a:t>Very clean reports</a:t>
            </a:r>
          </a:p>
          <a:p>
            <a:pPr>
              <a:defRPr/>
            </a:pPr>
            <a:r>
              <a:rPr lang="en-US" sz="2800" dirty="0" smtClean="0">
                <a:ea typeface="ＭＳ Ｐゴシック" charset="0"/>
              </a:rPr>
              <a:t>Funds released on time after submission of audit reports with management responses and action plans</a:t>
            </a:r>
          </a:p>
          <a:p>
            <a:pPr algn="just">
              <a:lnSpc>
                <a:spcPct val="8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Buyinza :  APM 24</a:t>
            </a:r>
            <a:r>
              <a:rPr lang="en-US" baseline="30000" dirty="0" smtClean="0"/>
              <a:t>th</a:t>
            </a:r>
            <a:r>
              <a:rPr lang="en-US" dirty="0" smtClean="0"/>
              <a:t> April 2017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Program Title &amp; Goal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algn="ctr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Strengthening public universities to generate knowledge and promote research uptake for national and regional development </a:t>
            </a:r>
          </a:p>
          <a:p>
            <a:pPr algn="ctr">
              <a:buNone/>
            </a:pPr>
            <a:endParaRPr lang="en-US" sz="3200" dirty="0" smtClean="0"/>
          </a:p>
          <a:p>
            <a:r>
              <a:rPr lang="en-US" sz="3200" dirty="0" smtClean="0"/>
              <a:t>To increase </a:t>
            </a:r>
            <a:r>
              <a:rPr lang="en-US" sz="3200" dirty="0" smtClean="0">
                <a:solidFill>
                  <a:srgbClr val="7030A0"/>
                </a:solidFill>
              </a:rPr>
              <a:t>capacity of public universities to generate knowledge </a:t>
            </a:r>
            <a:r>
              <a:rPr lang="en-US" sz="3200" dirty="0" smtClean="0"/>
              <a:t>and promote research uptake for national and regional development </a:t>
            </a:r>
          </a:p>
          <a:p>
            <a:r>
              <a:rPr lang="en-US" sz="3200" dirty="0" smtClean="0"/>
              <a:t>To strengthen </a:t>
            </a:r>
            <a:r>
              <a:rPr lang="en-US" sz="3200" dirty="0" smtClean="0">
                <a:solidFill>
                  <a:srgbClr val="7030A0"/>
                </a:solidFill>
              </a:rPr>
              <a:t>partnerships and optimize synergies </a:t>
            </a:r>
            <a:r>
              <a:rPr lang="en-US" sz="3200" dirty="0" smtClean="0"/>
              <a:t>with </a:t>
            </a:r>
            <a:r>
              <a:rPr lang="en-US" sz="3200" dirty="0" err="1" smtClean="0"/>
              <a:t>Sida</a:t>
            </a:r>
            <a:r>
              <a:rPr lang="en-US" sz="3200" dirty="0" smtClean="0"/>
              <a:t> supported initiatives in the region </a:t>
            </a:r>
          </a:p>
          <a:p>
            <a:pPr algn="ctr">
              <a:buNone/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Buyinza :  APM 24</a:t>
            </a:r>
            <a:r>
              <a:rPr lang="en-US" baseline="30000" dirty="0" smtClean="0"/>
              <a:t>th</a:t>
            </a:r>
            <a:r>
              <a:rPr lang="en-US" dirty="0" smtClean="0"/>
              <a:t> April 2017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Enhanced Research culture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Benchmarking best practices from the collaboration with Swedish institutions</a:t>
            </a:r>
          </a:p>
          <a:p>
            <a:pPr lvl="1"/>
            <a:r>
              <a:rPr lang="en-US" dirty="0" err="1" smtClean="0"/>
              <a:t>Ph.D</a:t>
            </a:r>
            <a:r>
              <a:rPr lang="en-US" dirty="0" smtClean="0"/>
              <a:t> by public </a:t>
            </a:r>
            <a:r>
              <a:rPr lang="en-US" dirty="0" err="1" smtClean="0"/>
              <a:t>defence</a:t>
            </a:r>
            <a:endParaRPr lang="en-US" dirty="0" smtClean="0"/>
          </a:p>
          <a:p>
            <a:pPr lvl="1"/>
            <a:r>
              <a:rPr lang="en-US" dirty="0" smtClean="0"/>
              <a:t>Dual degrees where required</a:t>
            </a:r>
            <a:endParaRPr lang="en-US" dirty="0" smtClean="0"/>
          </a:p>
          <a:p>
            <a:pPr lvl="1"/>
            <a:r>
              <a:rPr lang="en-US" dirty="0" smtClean="0"/>
              <a:t>Joint supervision of </a:t>
            </a:r>
            <a:r>
              <a:rPr lang="en-US" dirty="0" err="1" smtClean="0"/>
              <a:t>Ph.D</a:t>
            </a:r>
            <a:r>
              <a:rPr lang="en-US" dirty="0" smtClean="0"/>
              <a:t>  candidates </a:t>
            </a:r>
          </a:p>
          <a:p>
            <a:pPr lvl="1"/>
            <a:r>
              <a:rPr lang="en-US" dirty="0" smtClean="0"/>
              <a:t>Thesis can be submitted in form of </a:t>
            </a:r>
            <a:r>
              <a:rPr lang="en-US" dirty="0" smtClean="0"/>
              <a:t>published papers</a:t>
            </a:r>
            <a:endParaRPr lang="en-US" dirty="0" smtClean="0"/>
          </a:p>
          <a:p>
            <a:pPr lvl="1"/>
            <a:r>
              <a:rPr lang="en-US" dirty="0" smtClean="0"/>
              <a:t>Mandatory cross </a:t>
            </a:r>
            <a:r>
              <a:rPr lang="en-US" dirty="0" smtClean="0"/>
              <a:t>cutting </a:t>
            </a:r>
            <a:r>
              <a:rPr lang="en-US" dirty="0" smtClean="0"/>
              <a:t>courses</a:t>
            </a:r>
            <a:endParaRPr lang="en-US" dirty="0" smtClean="0"/>
          </a:p>
          <a:p>
            <a:pPr algn="just">
              <a:lnSpc>
                <a:spcPct val="8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Buyinza :  APM 24</a:t>
            </a:r>
            <a:r>
              <a:rPr lang="en-US" baseline="30000" dirty="0" smtClean="0"/>
              <a:t>th</a:t>
            </a:r>
            <a:r>
              <a:rPr lang="en-US" dirty="0" smtClean="0"/>
              <a:t> April 2017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Challenges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 Months </a:t>
            </a:r>
            <a:r>
              <a:rPr lang="en-US" dirty="0" smtClean="0">
                <a:solidFill>
                  <a:srgbClr val="FF0000"/>
                </a:solidFill>
              </a:rPr>
              <a:t>University Closure </a:t>
            </a:r>
            <a:r>
              <a:rPr lang="en-US" dirty="0" smtClean="0"/>
              <a:t>(Oct – Dec 2016)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Bank Accounts frozen </a:t>
            </a:r>
            <a:r>
              <a:rPr lang="en-US" dirty="0" smtClean="0"/>
              <a:t>(Sept – October 2016)</a:t>
            </a:r>
            <a:endParaRPr lang="en-US" dirty="0" smtClean="0"/>
          </a:p>
          <a:p>
            <a:r>
              <a:rPr lang="en-US" dirty="0" smtClean="0"/>
              <a:t>Procurement </a:t>
            </a:r>
            <a:r>
              <a:rPr lang="en-US" dirty="0" smtClean="0"/>
              <a:t>process delays</a:t>
            </a:r>
          </a:p>
          <a:p>
            <a:r>
              <a:rPr lang="en-GB" sz="2400" dirty="0" smtClean="0"/>
              <a:t>Failure </a:t>
            </a:r>
            <a:r>
              <a:rPr lang="en-GB" sz="2400" dirty="0" smtClean="0"/>
              <a:t>of researchers to appreciate the law (sometimes stubbornness)</a:t>
            </a:r>
          </a:p>
          <a:p>
            <a:r>
              <a:rPr lang="en-GB" sz="2400" dirty="0" smtClean="0"/>
              <a:t>Limited appreciation by PPDA and contracts committee that researchers needs are unique</a:t>
            </a:r>
          </a:p>
          <a:p>
            <a:r>
              <a:rPr lang="en-US" dirty="0" smtClean="0">
                <a:solidFill>
                  <a:srgbClr val="CC00CC"/>
                </a:solidFill>
              </a:rPr>
              <a:t>Audit </a:t>
            </a:r>
            <a:r>
              <a:rPr lang="en-US" dirty="0" smtClean="0">
                <a:solidFill>
                  <a:srgbClr val="CC00CC"/>
                </a:solidFill>
              </a:rPr>
              <a:t>delays </a:t>
            </a:r>
            <a:r>
              <a:rPr lang="en-US" dirty="0" smtClean="0"/>
              <a:t>by Auditor General</a:t>
            </a:r>
          </a:p>
          <a:p>
            <a:r>
              <a:rPr lang="en-US" dirty="0" smtClean="0"/>
              <a:t>Low Consumption of funds by some research teams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Delayed submission </a:t>
            </a:r>
            <a:r>
              <a:rPr lang="en-US" dirty="0" smtClean="0"/>
              <a:t>of Annual Activity plans, Budgets &amp; Reports</a:t>
            </a:r>
          </a:p>
          <a:p>
            <a:r>
              <a:rPr lang="en-GB" sz="2800" dirty="0" smtClean="0">
                <a:solidFill>
                  <a:srgbClr val="000000"/>
                </a:solidFill>
              </a:rPr>
              <a:t>Non adherence to instructions during </a:t>
            </a:r>
            <a:r>
              <a:rPr lang="en-GB" sz="2800" dirty="0" smtClean="0">
                <a:solidFill>
                  <a:srgbClr val="7030A0"/>
                </a:solidFill>
              </a:rPr>
              <a:t>budgeting</a:t>
            </a:r>
          </a:p>
          <a:p>
            <a:r>
              <a:rPr lang="en-GB" sz="2800" dirty="0" smtClean="0">
                <a:solidFill>
                  <a:srgbClr val="000000"/>
                </a:solidFill>
              </a:rPr>
              <a:t>Human resource and  </a:t>
            </a:r>
            <a:r>
              <a:rPr lang="en-GB" sz="2800" dirty="0" smtClean="0">
                <a:solidFill>
                  <a:srgbClr val="7030A0"/>
                </a:solidFill>
              </a:rPr>
              <a:t>infrastructure constraints </a:t>
            </a:r>
            <a:r>
              <a:rPr lang="en-GB" sz="2800" dirty="0" err="1" smtClean="0">
                <a:solidFill>
                  <a:srgbClr val="000000"/>
                </a:solidFill>
              </a:rPr>
              <a:t>i.e</a:t>
            </a:r>
            <a:r>
              <a:rPr lang="en-GB" sz="2800" dirty="0" smtClean="0">
                <a:solidFill>
                  <a:srgbClr val="000000"/>
                </a:solidFill>
              </a:rPr>
              <a:t> limited bandwidth</a:t>
            </a:r>
          </a:p>
          <a:p>
            <a:r>
              <a:rPr lang="en-GB" sz="2800" dirty="0" smtClean="0">
                <a:solidFill>
                  <a:srgbClr val="7030A0"/>
                </a:solidFill>
              </a:rPr>
              <a:t>Limited research funds </a:t>
            </a:r>
            <a:r>
              <a:rPr lang="en-GB" sz="2800" dirty="0" smtClean="0">
                <a:solidFill>
                  <a:srgbClr val="000000"/>
                </a:solidFill>
              </a:rPr>
              <a:t>to generate innovations and policies for poverty alleviation</a:t>
            </a:r>
          </a:p>
          <a:p>
            <a:r>
              <a:rPr lang="en-US" sz="2800" dirty="0" smtClean="0"/>
              <a:t>Limited </a:t>
            </a:r>
            <a:r>
              <a:rPr lang="en-US" sz="2800" dirty="0" smtClean="0">
                <a:solidFill>
                  <a:srgbClr val="7030A0"/>
                </a:solidFill>
              </a:rPr>
              <a:t>budget for the critical Cross cutting courses</a:t>
            </a:r>
          </a:p>
          <a:p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54C2B4-4C40-417B-9D78-59E6AACC6F2D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33797" name="Picture 7" descr="Logga Kampa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/>
          <a:srcRect l="9309" t="7143" r="8775" b="10715"/>
          <a:stretch>
            <a:fillRect/>
          </a:stretch>
        </p:blipFill>
        <p:spPr bwMode="auto">
          <a:xfrm>
            <a:off x="7837488" y="0"/>
            <a:ext cx="1306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Progress so far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Buyinza: APM 25</a:t>
            </a:r>
            <a:r>
              <a:rPr lang="en-US" baseline="30000" smtClean="0"/>
              <a:t>th</a:t>
            </a:r>
            <a:r>
              <a:rPr lang="en-US" smtClean="0"/>
              <a:t> April, 2016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2641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External Audit Report for 2015/2016 – </a:t>
            </a:r>
            <a:r>
              <a:rPr lang="en-US" dirty="0" smtClean="0">
                <a:solidFill>
                  <a:srgbClr val="FF0000"/>
                </a:solidFill>
              </a:rPr>
              <a:t>Unqualified opinion </a:t>
            </a:r>
            <a:r>
              <a:rPr lang="en-US" dirty="0" smtClean="0"/>
              <a:t>by </a:t>
            </a:r>
            <a:r>
              <a:rPr lang="en-US" dirty="0" err="1" smtClean="0"/>
              <a:t>AoG</a:t>
            </a:r>
            <a:endParaRPr lang="en-US" dirty="0" smtClean="0"/>
          </a:p>
          <a:p>
            <a:r>
              <a:rPr lang="en-US" dirty="0" smtClean="0"/>
              <a:t>External Audit for FY 2016/2017 has commenced </a:t>
            </a:r>
          </a:p>
          <a:p>
            <a:r>
              <a:rPr lang="en-US" dirty="0" smtClean="0"/>
              <a:t>Disbursement of funds received</a:t>
            </a:r>
          </a:p>
          <a:p>
            <a:r>
              <a:rPr lang="en-US" dirty="0" err="1" smtClean="0"/>
              <a:t>Operationalized</a:t>
            </a:r>
            <a:r>
              <a:rPr lang="en-US" dirty="0" smtClean="0"/>
              <a:t> the MOUs and Guidelines governing Mak and PPU</a:t>
            </a:r>
          </a:p>
          <a:p>
            <a:r>
              <a:rPr lang="en-US" dirty="0" smtClean="0"/>
              <a:t>Awarded Research fellowships and </a:t>
            </a:r>
            <a:r>
              <a:rPr lang="en-US" dirty="0" smtClean="0"/>
              <a:t>Scholarships (PhD </a:t>
            </a:r>
            <a:r>
              <a:rPr lang="en-US" dirty="0" smtClean="0"/>
              <a:t>&amp; </a:t>
            </a:r>
            <a:r>
              <a:rPr lang="en-US" dirty="0" smtClean="0"/>
              <a:t>Master; </a:t>
            </a:r>
            <a:r>
              <a:rPr lang="en-US" dirty="0" err="1" smtClean="0"/>
              <a:t>postdoc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Annual Activity plans, procurement plans and project budgets submitted</a:t>
            </a:r>
          </a:p>
          <a:p>
            <a:r>
              <a:rPr lang="en-US" dirty="0" smtClean="0"/>
              <a:t>Research projects have commenced</a:t>
            </a:r>
          </a:p>
          <a:p>
            <a:r>
              <a:rPr lang="en-US" dirty="0" smtClean="0"/>
              <a:t>Timely meetings of Sc, PIC, CMC held </a:t>
            </a:r>
          </a:p>
          <a:p>
            <a:r>
              <a:rPr lang="en-US" dirty="0" smtClean="0"/>
              <a:t>APM and ARM 2016 convened</a:t>
            </a:r>
          </a:p>
          <a:p>
            <a:r>
              <a:rPr lang="en-US" dirty="0" smtClean="0"/>
              <a:t>Transferred tuition payments to PPUs</a:t>
            </a:r>
          </a:p>
          <a:p>
            <a:r>
              <a:rPr lang="en-US" dirty="0" smtClean="0"/>
              <a:t>Sandwich students travelled to Sweden (First Cohort)</a:t>
            </a:r>
          </a:p>
          <a:p>
            <a:r>
              <a:rPr lang="en-US" dirty="0" smtClean="0"/>
              <a:t>PIs/Researchers participated in Regional conference and research meeting</a:t>
            </a:r>
          </a:p>
          <a:p>
            <a:r>
              <a:rPr lang="en-US" dirty="0" smtClean="0"/>
              <a:t>Cross-curricula </a:t>
            </a:r>
            <a:r>
              <a:rPr lang="en-US" dirty="0" smtClean="0"/>
              <a:t>approved by senate, Council and NCHE</a:t>
            </a:r>
          </a:p>
          <a:p>
            <a:r>
              <a:rPr lang="en-US" dirty="0" smtClean="0"/>
              <a:t>Students and researchers orientation and trained in RBM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87425"/>
          </a:xfrm>
          <a:solidFill>
            <a:schemeClr val="bg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  <a:ea typeface="+mj-ea"/>
                <a:cs typeface="+mj-cs"/>
              </a:rPr>
              <a:t>Impact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40B9F7-C444-4EF8-B98F-38326758E8D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229600" cy="4419600"/>
          </a:xfrm>
        </p:spPr>
        <p:txBody>
          <a:bodyPr/>
          <a:lstStyle/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GB" sz="3000" dirty="0" smtClean="0">
                <a:solidFill>
                  <a:schemeClr val="tx1"/>
                </a:solidFill>
              </a:rPr>
              <a:t>Strengthened </a:t>
            </a:r>
            <a:r>
              <a:rPr lang="en-GB" sz="3000" dirty="0" smtClean="0">
                <a:solidFill>
                  <a:schemeClr val="tx1"/>
                </a:solidFill>
              </a:rPr>
              <a:t>the position of </a:t>
            </a:r>
            <a:r>
              <a:rPr lang="en-GB" sz="3000" dirty="0" smtClean="0">
                <a:solidFill>
                  <a:srgbClr val="FF0000"/>
                </a:solidFill>
              </a:rPr>
              <a:t>Mak as </a:t>
            </a:r>
            <a:r>
              <a:rPr lang="en-GB" sz="3000" dirty="0" smtClean="0">
                <a:solidFill>
                  <a:srgbClr val="FF0000"/>
                </a:solidFill>
              </a:rPr>
              <a:t>a leading provider of </a:t>
            </a:r>
            <a:r>
              <a:rPr lang="en-GB" sz="3000" dirty="0" smtClean="0">
                <a:solidFill>
                  <a:srgbClr val="FF0000"/>
                </a:solidFill>
              </a:rPr>
              <a:t>higher </a:t>
            </a:r>
            <a:r>
              <a:rPr lang="en-GB" sz="3000" dirty="0" smtClean="0">
                <a:solidFill>
                  <a:srgbClr val="FF0000"/>
                </a:solidFill>
              </a:rPr>
              <a:t>education and research </a:t>
            </a:r>
            <a:r>
              <a:rPr lang="en-GB" sz="3000" dirty="0" smtClean="0">
                <a:solidFill>
                  <a:schemeClr val="tx1"/>
                </a:solidFill>
              </a:rPr>
              <a:t>(Change agent for all institutions of higher learning in </a:t>
            </a:r>
            <a:r>
              <a:rPr lang="en-GB" sz="3000" dirty="0" smtClean="0">
                <a:solidFill>
                  <a:schemeClr val="tx1"/>
                </a:solidFill>
              </a:rPr>
              <a:t>the region)</a:t>
            </a:r>
            <a:endParaRPr lang="en-GB" sz="30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endParaRPr lang="en-GB" sz="30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GB" sz="3000" dirty="0" smtClean="0">
                <a:solidFill>
                  <a:schemeClr val="tx1"/>
                </a:solidFill>
              </a:rPr>
              <a:t>Enabled the development of </a:t>
            </a:r>
            <a:r>
              <a:rPr lang="en-GB" sz="3000" dirty="0" smtClean="0">
                <a:solidFill>
                  <a:srgbClr val="FF0000"/>
                </a:solidFill>
              </a:rPr>
              <a:t>centres of excellence in health, agriculture, technology and social sciences and influenced </a:t>
            </a:r>
            <a:r>
              <a:rPr lang="en-GB" sz="3000" dirty="0" err="1" smtClean="0">
                <a:solidFill>
                  <a:srgbClr val="FF0000"/>
                </a:solidFill>
              </a:rPr>
              <a:t>Gov</a:t>
            </a:r>
            <a:r>
              <a:rPr lang="en-GB" altLang="en-US" sz="3000" dirty="0" err="1" smtClean="0">
                <a:solidFill>
                  <a:srgbClr val="FF0000"/>
                </a:solidFill>
              </a:rPr>
              <a:t>’</a:t>
            </a:r>
            <a:r>
              <a:rPr lang="en-GB" sz="3000" dirty="0" err="1" smtClean="0">
                <a:solidFill>
                  <a:srgbClr val="FF0000"/>
                </a:solidFill>
              </a:rPr>
              <a:t>t</a:t>
            </a:r>
            <a:r>
              <a:rPr lang="en-GB" sz="3000" dirty="0" smtClean="0">
                <a:solidFill>
                  <a:srgbClr val="FF0000"/>
                </a:solidFill>
              </a:rPr>
              <a:t> policies (malaria, energy, waste, land</a:t>
            </a:r>
            <a:r>
              <a:rPr lang="en-GB" sz="3000" dirty="0" smtClean="0">
                <a:solidFill>
                  <a:schemeClr val="tx1"/>
                </a:solidFill>
              </a:rPr>
              <a:t>).</a:t>
            </a: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endParaRPr lang="en-GB" sz="30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70000"/>
              </a:lnSpc>
              <a:buFont typeface="Wingdings" pitchFamily="2" charset="2"/>
              <a:buNone/>
            </a:pPr>
            <a:endParaRPr lang="en-GB" sz="3000" dirty="0" smtClean="0"/>
          </a:p>
        </p:txBody>
      </p:sp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3"/>
          <a:srcRect l="9309" t="7143" r="8775" b="10715"/>
          <a:stretch>
            <a:fillRect/>
          </a:stretch>
        </p:blipFill>
        <p:spPr bwMode="auto">
          <a:xfrm>
            <a:off x="7924800" y="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7" descr="Logga Kampal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1"/>
            <a:ext cx="8229600" cy="685800"/>
          </a:xfrm>
          <a:solidFill>
            <a:schemeClr val="bg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0000"/>
                </a:solidFill>
              </a:rPr>
              <a:t>Impact </a:t>
            </a:r>
            <a:r>
              <a:rPr lang="en-GB" b="1" dirty="0" smtClean="0">
                <a:solidFill>
                  <a:srgbClr val="03070D"/>
                </a:solidFill>
              </a:rPr>
              <a:t>&gt;&gt;</a:t>
            </a:r>
            <a:endParaRPr lang="en-GB" b="1" dirty="0" smtClean="0">
              <a:solidFill>
                <a:srgbClr val="03070D"/>
              </a:solidFill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8229600" cy="4343400"/>
          </a:xfrm>
        </p:spPr>
        <p:txBody>
          <a:bodyPr>
            <a:normAutofit fontScale="92500" lnSpcReduction="10000"/>
          </a:bodyPr>
          <a:lstStyle/>
          <a:p>
            <a:pPr lvl="1" algn="just" eaLnBrk="1" hangingPunct="1">
              <a:buClr>
                <a:schemeClr val="tx1"/>
              </a:buClr>
              <a:buFontTx/>
              <a:buChar char="•"/>
            </a:pPr>
            <a:r>
              <a:rPr lang="en-GB" sz="3200" dirty="0" smtClean="0"/>
              <a:t>Contributed to the modernisation of Mak through ICT and library facilities hence transparency in governance and efficiency in university operations </a:t>
            </a:r>
            <a:r>
              <a:rPr lang="en-GB" sz="3200" dirty="0" smtClean="0">
                <a:solidFill>
                  <a:srgbClr val="DC2C2C"/>
                </a:solidFill>
              </a:rPr>
              <a:t>(national benefit)</a:t>
            </a:r>
          </a:p>
          <a:p>
            <a:pPr lvl="1" algn="just" eaLnBrk="1" hangingPunct="1">
              <a:buClr>
                <a:schemeClr val="tx1"/>
              </a:buClr>
              <a:buFontTx/>
              <a:buChar char="•"/>
            </a:pPr>
            <a:endParaRPr lang="en-GB" sz="3200" dirty="0" smtClean="0">
              <a:solidFill>
                <a:srgbClr val="DC2C2C"/>
              </a:solidFill>
            </a:endParaRPr>
          </a:p>
          <a:p>
            <a:pPr lvl="1" algn="just" eaLnBrk="1" hangingPunct="1">
              <a:buFontTx/>
              <a:buChar char="•"/>
            </a:pPr>
            <a:r>
              <a:rPr lang="en-GB" sz="3200" dirty="0" smtClean="0"/>
              <a:t>Improved the quality of academic staff and graduates through support for PhD training, enhanced capacity to supervise, to conduct research and to publish </a:t>
            </a:r>
            <a:r>
              <a:rPr lang="en-GB" sz="3200" dirty="0" smtClean="0">
                <a:solidFill>
                  <a:srgbClr val="DC2C2C"/>
                </a:solidFill>
              </a:rPr>
              <a:t>(national benefit)</a:t>
            </a:r>
          </a:p>
          <a:p>
            <a:pPr algn="just" eaLnBrk="1" hangingPunct="1"/>
            <a:endParaRPr lang="en-GB" sz="2800" dirty="0" smtClean="0">
              <a:solidFill>
                <a:srgbClr val="DC2C2C"/>
              </a:solidFill>
            </a:endParaRPr>
          </a:p>
        </p:txBody>
      </p:sp>
      <p:pic>
        <p:nvPicPr>
          <p:cNvPr id="51205" name="Picture 6"/>
          <p:cNvPicPr>
            <a:picLocks noChangeAspect="1" noChangeArrowheads="1"/>
          </p:cNvPicPr>
          <p:nvPr/>
        </p:nvPicPr>
        <p:blipFill>
          <a:blip r:embed="rId3"/>
          <a:srcRect l="9309" t="7143" r="8775" b="10715"/>
          <a:stretch>
            <a:fillRect/>
          </a:stretch>
        </p:blipFill>
        <p:spPr bwMode="auto">
          <a:xfrm>
            <a:off x="7924800" y="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7" descr="Logga Kampal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User\AppData\Local\Temp\Thank_You__Edited_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04800"/>
            <a:ext cx="9144000" cy="7086600"/>
          </a:xfrm>
        </p:spPr>
      </p:pic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D5B954-762B-4DF6-862C-30A389769C5D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/>
        </p:nvGraphicFramePr>
        <p:xfrm>
          <a:off x="0" y="228600"/>
          <a:ext cx="9144000" cy="624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50"/>
                <a:gridCol w="2852257"/>
                <a:gridCol w="2097247"/>
                <a:gridCol w="3775046"/>
              </a:tblGrid>
              <a:tr h="3303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Research Project Team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Principal Investigator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Swedish Collaborator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67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Strengthening Social Science Research for National Development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Andrew Elias State ,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Dean, School of Social Sciences, Makerere University, </a:t>
                      </a:r>
                      <a:r>
                        <a:rPr lang="en-US" sz="1100" u="sng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  <a:hlinkClick r:id="rId2"/>
                        </a:rPr>
                        <a:t>deanfss@chuss.mak.ac.ug</a:t>
                      </a:r>
                      <a:r>
                        <a:rPr lang="en-US" sz="1100" u="sng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  <a:hlinkClick r:id="rId3"/>
                        </a:rPr>
                        <a:t>adyeeristate@gmail.com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Staffan Höjer, 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Faculty of Social Sciences and School of Business, Economics and Law, </a:t>
                      </a: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University of Gothenburg</a:t>
                      </a: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, (Sweden)</a:t>
                      </a: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u="sng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  <a:hlinkClick r:id="rId4"/>
                        </a:rPr>
                        <a:t>staffan.hojer@socwork.gu.se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795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Capacity Building in Mathematics and Its Applications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John Mango Magero</a:t>
                      </a: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, Department of Mathematics, CONAS, </a:t>
                      </a:r>
                      <a:r>
                        <a:rPr lang="en-US" sz="1100" u="sng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  <a:hlinkClick r:id="rId5"/>
                        </a:rPr>
                        <a:t>mango@cns.mak.ac.ug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Bengt-Ove Turesson, 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Calibri"/>
                          <a:cs typeface="Times New Roman"/>
                        </a:rPr>
                        <a:t>E-mail:</a:t>
                      </a:r>
                      <a:r>
                        <a:rPr lang="en-US" sz="1100" u="sng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  <a:hlinkClick r:id="rId6"/>
                        </a:rPr>
                        <a:t>bengt-ove.turesson@liu.se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Dept. of mathematics, </a:t>
                      </a: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Linköping University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Dept. of Mathematics, </a:t>
                      </a: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Stockholm University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Dept. of Mathematics, </a:t>
                      </a: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Uppsala University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Dept. Mathematics, </a:t>
                      </a: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Royal Institute of Technology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School of Educ., Culture &amp; Comm., </a:t>
                      </a: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Mälardalen Univ.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67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b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</a:b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Building Research Capacity in Innovative Information and Communication Technologies for Development (ICT4D) for Sustainable Socio-economic Growth in Uganda 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Engineer Bainomugisha,</a:t>
                      </a: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Computing and Information Sciences 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  <a:hlinkClick r:id="rId7"/>
                        </a:rPr>
                        <a:t>baino@cis.mak.ac.ug</a:t>
                      </a:r>
                      <a:r>
                        <a:rPr lang="en-US" sz="1100" u="sng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100" u="sng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</a:br>
                      <a:r>
                        <a:rPr lang="en-US" sz="1100" u="sng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bainomugisha@gmail.com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Michel R. V. Chaudron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u="sng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  <a:hlinkClick r:id="rId8"/>
                        </a:rPr>
                        <a:t>michel.chaudron@gu.se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University of Gothenburg (GU), </a:t>
                      </a: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IT Faculty, 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Chalmers University of Technology,</a:t>
                      </a: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 Department of Computer Science and Engineering (Sweden)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Training for sustainable spatially enabled e-services delivery in Uganda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Arial Narrow"/>
                          <a:ea typeface="Times New Roman"/>
                          <a:cs typeface="Times New Roman"/>
                        </a:rPr>
                        <a:t>Gilbert </a:t>
                      </a:r>
                      <a:r>
                        <a:rPr lang="fr-FR" sz="1100" b="1" dirty="0" err="1">
                          <a:latin typeface="Arial Narrow"/>
                          <a:ea typeface="Times New Roman"/>
                          <a:cs typeface="Times New Roman"/>
                        </a:rPr>
                        <a:t>Maiga</a:t>
                      </a:r>
                      <a:r>
                        <a:rPr lang="fr-FR" sz="1100" b="1" dirty="0">
                          <a:latin typeface="Arial Narrow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fr-FR" sz="1100" dirty="0">
                          <a:latin typeface="Arial Narrow"/>
                          <a:ea typeface="Times New Roman"/>
                          <a:cs typeface="Times New Roman"/>
                        </a:rPr>
                        <a:t>Computer Science, </a:t>
                      </a:r>
                      <a:r>
                        <a:rPr lang="fr-FR" sz="1100" dirty="0" err="1" smtClean="0">
                          <a:latin typeface="Arial Narrow"/>
                          <a:ea typeface="Times New Roman"/>
                          <a:cs typeface="Times New Roman"/>
                        </a:rPr>
                        <a:t>COCiS</a:t>
                      </a: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100" u="sng" dirty="0" smtClean="0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  <a:hlinkClick r:id="rId9"/>
                        </a:rPr>
                        <a:t>gilmaiga@</a:t>
                      </a:r>
                      <a:r>
                        <a:rPr lang="fr-FR" sz="1100" u="sng" dirty="0" smtClean="0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gmail.com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Arial Narrow"/>
                          <a:ea typeface="Times New Roman"/>
                          <a:cs typeface="Times New Roman"/>
                        </a:rPr>
                        <a:t>Ali Mansourian</a:t>
                      </a:r>
                      <a:r>
                        <a:rPr lang="fr-FR" sz="1100">
                          <a:latin typeface="Arial Narrow"/>
                          <a:ea typeface="Times New Roman"/>
                          <a:cs typeface="Times New Roman"/>
                        </a:rPr>
                        <a:t>, 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Lund University </a:t>
                      </a:r>
                      <a:r>
                        <a:rPr lang="it-IT" sz="1100" u="sng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  <a:hlinkClick r:id="rId10"/>
                        </a:rPr>
                        <a:t>Ali.Mansourian@nateko.lu.se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5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Partnership for </a:t>
                      </a:r>
                      <a:r>
                        <a:rPr lang="en-US" sz="1100" u="sng">
                          <a:latin typeface="Arial Narrow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uilding </a:t>
                      </a:r>
                      <a:r>
                        <a:rPr lang="en-US" sz="1100" u="sng">
                          <a:latin typeface="Arial Narrow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esilient </a:t>
                      </a:r>
                      <a:r>
                        <a:rPr lang="en-US" sz="1100" u="sng">
                          <a:latin typeface="Arial Narrow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cosystems and Livelihoods to Climate Change </a:t>
                      </a:r>
                      <a:r>
                        <a:rPr lang="en-US" sz="1100" u="sng">
                          <a:latin typeface="Arial Narrow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nd </a:t>
                      </a:r>
                      <a:r>
                        <a:rPr lang="en-US" sz="1100" u="sng">
                          <a:latin typeface="Arial Narrow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isaster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Yazidhi Bamutaze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Department of Geography, Geo-Informatics and Climatic Sciences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  <a:hlinkClick r:id="rId11"/>
                        </a:rPr>
                        <a:t>yazidhibamutaze@gmail.com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Pilesjö, Petter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Director, Lund University GIS Centre  Deputy Head, Dept. of Physical    Geography and Ecosystem Science  Lund University, Sweden  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  <a:hlinkClick r:id="rId12"/>
                        </a:rPr>
                        <a:t>Petter.Pilesjo@gis.lu.se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67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b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Narrow"/>
                          <a:ea typeface="Calibri"/>
                          <a:cs typeface="Times New Roman"/>
                        </a:rPr>
                        <a:t>Innovating health systems and healthcare delivery in rural Uganda: towards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Narrow"/>
                          <a:ea typeface="Calibri"/>
                          <a:cs typeface="Times New Roman"/>
                        </a:rPr>
                        <a:t>building critical capacity to tackle the rising Type 2 Diabetes challenge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 Narrow"/>
                          <a:ea typeface="Times New Roman"/>
                          <a:cs typeface="Times New Roman"/>
                        </a:rPr>
                        <a:t>David </a:t>
                      </a:r>
                      <a:r>
                        <a:rPr lang="en-US" sz="1100" b="1" dirty="0" err="1">
                          <a:latin typeface="Arial Narrow"/>
                          <a:ea typeface="Times New Roman"/>
                          <a:cs typeface="Times New Roman"/>
                        </a:rPr>
                        <a:t>Guwatudde</a:t>
                      </a: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School of Public Health, College of Health Sciences,</a:t>
                      </a:r>
                      <a:b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</a:b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Makerere University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 Narrow"/>
                          <a:ea typeface="Times New Roman"/>
                          <a:cs typeface="Times New Roman"/>
                        </a:rPr>
                        <a:t>Email: </a:t>
                      </a: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  <a:hlinkClick r:id="rId13"/>
                        </a:rPr>
                        <a:t>dguwatudde@musph.ac.ug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Arial Narrow"/>
                          <a:ea typeface="Calibri"/>
                          <a:cs typeface="Times New Roman"/>
                        </a:rPr>
                        <a:t>Meena</a:t>
                      </a:r>
                      <a:r>
                        <a:rPr lang="en-US" sz="1100" b="1" dirty="0"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Arial Narrow"/>
                          <a:ea typeface="Calibri"/>
                          <a:cs typeface="Times New Roman"/>
                        </a:rPr>
                        <a:t>Daivadanam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Arial Narrow"/>
                          <a:ea typeface="Times New Roman"/>
                          <a:cs typeface="Times New Roman"/>
                        </a:rPr>
                        <a:t>Karolinska</a:t>
                      </a: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Arial Narrow"/>
                          <a:ea typeface="Times New Roman"/>
                          <a:cs typeface="Times New Roman"/>
                        </a:rPr>
                        <a:t>Institutet</a:t>
                      </a: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 (KI)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Arial Narrow"/>
                          <a:ea typeface="Calibri"/>
                          <a:cs typeface="Times New Roman"/>
                          <a:hlinkClick r:id="rId14"/>
                        </a:rPr>
                        <a:t>meena.daivadanam@ki.se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Buyinza :  PI Induction Training, 8th Feb 2016</a:t>
            </a:r>
            <a:endParaRPr lang="en-US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/>
        </p:nvGraphicFramePr>
        <p:xfrm>
          <a:off x="0" y="228600"/>
          <a:ext cx="9144000" cy="6708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50"/>
                <a:gridCol w="2857150"/>
                <a:gridCol w="2438400"/>
                <a:gridCol w="3429000"/>
              </a:tblGrid>
              <a:tr h="3303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 Narrow"/>
                          <a:ea typeface="Times New Roman"/>
                          <a:cs typeface="Times New Roman"/>
                        </a:rPr>
                        <a:t>Research Project Team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Principal Investigator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Swedish Collaborator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6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Towards better treatment of infectious diseases in children in rural Uganda. Better diagnostics and algorithms for increased quality of care, rational use of medicines and minimized antimicrobial resistance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Celestino Obua</a:t>
                      </a: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College of Health Sciences, Makerere University; 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  <a:hlinkClick r:id="rId2"/>
                        </a:rPr>
                        <a:t>cobua@chs.mak.ac.ug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Calibri"/>
                          <a:cs typeface="Times New Roman"/>
                        </a:rPr>
                        <a:t>Cecilia Stålsby Lundborg 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Calibri"/>
                          <a:cs typeface="Times New Roman"/>
                        </a:rPr>
                        <a:t>Email:</a:t>
                      </a:r>
                      <a:r>
                        <a:rPr lang="en-US" sz="1100" u="sng">
                          <a:solidFill>
                            <a:srgbClr val="0000FF"/>
                          </a:solidFill>
                          <a:latin typeface="Arial Narrow"/>
                          <a:ea typeface="Calibri"/>
                          <a:cs typeface="Times New Roman"/>
                          <a:hlinkClick r:id="rId3"/>
                        </a:rPr>
                        <a:t>cecilia.stalsby.lundborg@ki.se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Karolinska Institutet (KI) </a:t>
                      </a: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(Sweden)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8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Quality improvement of Makerere University’s population-based health and demographic surveillance site: maximizing the potential of the research platform for capacity development and generation of valid population data to inform policy formulation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Times New Roman"/>
                        </a:rPr>
                        <a:t>Fred Wabwire-Mangen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</a:rPr>
                        <a:t>(Team Leader), School of Public Health, College of Health Sciences, Makerere University, 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hlinkClick r:id="rId4"/>
                        </a:rPr>
                        <a:t>fwabwire@musph.ac.ug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82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Claudia Hanson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82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Department of Public Health Sciences, Division of Global Health (IHCAR), Karolinska Institute 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82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Email: claudia.hanson@ki.se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0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100">
                          <a:latin typeface="Arial Narrow"/>
                          <a:ea typeface="Times New Roman"/>
                          <a:cs typeface="Times New Roman"/>
                        </a:rPr>
                        <a:t>Information Support for Quality Higher Education and Research in Uganda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Dr. Hellen Byamugisha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  <a:hlinkClick r:id="rId5"/>
                        </a:rPr>
                        <a:t>byamugisha.helen86@gmail.com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hbyamugisha@mulib.mak.ac.ug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Ann Tobin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Royal Institute Of Technology, KTH </a:t>
                      </a:r>
                      <a:r>
                        <a:rPr lang="en-US" sz="1100" u="sng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  <a:hlinkClick r:id="rId6"/>
                        </a:rPr>
                        <a:t>atobin@kth.se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89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Building  Capacity for Knowledge and Information Production and Sharing for Socio-Economic Development in Uganda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Times New Roman"/>
                          <a:cs typeface="Times New Roman"/>
                        </a:rPr>
                        <a:t>George William Kiyingi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East African School of Library and Information Sciences,Email: wkiyingi@cis.mak.ac.ug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Jan Nolin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Swedish School of Library and Information Science, </a:t>
                      </a: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University of Borås, </a:t>
                      </a: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 Sweden</a:t>
                      </a:r>
                      <a:r>
                        <a:rPr lang="en-US" sz="1100" u="sng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J</a:t>
                      </a:r>
                      <a:r>
                        <a:rPr lang="en-US" sz="1100" u="sng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an.Nolin@hb.se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05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Building Research and Training capacities to develop innovations in sustainable intensification of maize–based cropping systems for improving productivity, food security and resilience to climate change in Uganda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 Narrow"/>
                          <a:ea typeface="Times New Roman"/>
                          <a:cs typeface="Times New Roman"/>
                        </a:rPr>
                        <a:t>Herbert Talwana</a:t>
                      </a: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Dept. Crop Science, College of Agriculture and Environmental Sciences (CAES)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  <a:hlinkClick r:id="rId7"/>
                        </a:rPr>
                        <a:t>haltalwana@caes.mak.ac.ug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Sigrun Dahlin 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Swedish University of Agricultural Sciences (SLU) (Sweden)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  <a:hlinkClick r:id="rId8"/>
                        </a:rPr>
                        <a:t>Sigrun.Dahlin@slu.se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717">
                <a:tc>
                  <a:txBody>
                    <a:bodyPr/>
                    <a:lstStyle/>
                    <a:p>
                      <a:pPr marL="0" marR="0" indent="63055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112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Innovations for accelerating reduction in maternal, newborn and child mortality in post conflict Uganda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 Narrow"/>
                          <a:ea typeface="Times New Roman"/>
                          <a:cs typeface="Times New Roman"/>
                        </a:rPr>
                        <a:t>James Tumwine 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Arial Narrow"/>
                          <a:ea typeface="Times New Roman"/>
                          <a:cs typeface="Times New Roman"/>
                        </a:rPr>
                        <a:t>Paediatrics</a:t>
                      </a: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 and Child Health, School of Medicine, College of Health Sciences, Makerere </a:t>
                      </a:r>
                      <a:r>
                        <a:rPr lang="en-US" sz="1100" dirty="0" smtClean="0">
                          <a:latin typeface="Arial Narrow"/>
                          <a:ea typeface="Times New Roman"/>
                          <a:cs typeface="Times New Roman"/>
                        </a:rPr>
                        <a:t>University</a:t>
                      </a: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u="sng" dirty="0" smtClean="0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  <a:hlinkClick r:id="rId9"/>
                        </a:rPr>
                        <a:t>kabaleimc@gmail.com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0" algn="l"/>
                        </a:tabLst>
                      </a:pPr>
                      <a:r>
                        <a:rPr lang="fr-FR" sz="1100" b="1">
                          <a:latin typeface="Arial Narrow"/>
                          <a:ea typeface="Times New Roman"/>
                          <a:cs typeface="Times New Roman"/>
                        </a:rPr>
                        <a:t>Claudia Hanson 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Karolinska Institutet (KI)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0" algn="l"/>
                        </a:tabLst>
                      </a:pPr>
                      <a:r>
                        <a:rPr lang="fr-FR" sz="1100">
                          <a:latin typeface="Arial Narrow"/>
                          <a:ea typeface="Times New Roman"/>
                          <a:cs typeface="Times New Roman"/>
                        </a:rPr>
                        <a:t>Claudia.Hanson@ki.se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5433">
                <a:tc>
                  <a:txBody>
                    <a:bodyPr/>
                    <a:lstStyle/>
                    <a:p>
                      <a:pPr marL="0" marR="0" indent="63055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113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Upgrading and Strengthening the University Wide GIS centre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John Richard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Otukei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 (Lydia </a:t>
                      </a:r>
                      <a:r>
                        <a:rPr lang="en-US" sz="1100" b="1" dirty="0" err="1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Mazzi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Kayondo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 )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hlinkClick r:id="rId10"/>
                        </a:rPr>
                        <a:t>jrotukei@cedat.mak.ac.ug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100" b="1" dirty="0">
                          <a:latin typeface="Arial Narrow"/>
                          <a:ea typeface="Times New Roman"/>
                        </a:rPr>
                        <a:t>Ban, </a:t>
                      </a:r>
                      <a:r>
                        <a:rPr lang="en-IE" sz="1100" b="1" dirty="0" err="1">
                          <a:latin typeface="Arial Narrow"/>
                          <a:ea typeface="Times New Roman"/>
                        </a:rPr>
                        <a:t>Yifang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100" dirty="0">
                          <a:latin typeface="Arial Narrow"/>
                          <a:ea typeface="Times New Roman"/>
                        </a:rPr>
                        <a:t>Department of Urban Planning &amp; Environment,   KTH Royal Institute of Technology, Stockholm, Sweden. yifang@kth.se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 Narrow"/>
                          <a:ea typeface="Times New Roman"/>
                          <a:cs typeface="Times New Roman"/>
                        </a:rPr>
                        <a:t>Pilesjö, Petter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Director, Lund University GIS Centre  Deputy Head, Dept. of Physical    Geography and Ecosystem Science  Lund University, </a:t>
                      </a:r>
                      <a:r>
                        <a:rPr lang="en-US" sz="1100" dirty="0" smtClean="0">
                          <a:latin typeface="Arial Narrow"/>
                          <a:ea typeface="Times New Roman"/>
                          <a:cs typeface="Times New Roman"/>
                        </a:rPr>
                        <a:t>Sweden,</a:t>
                      </a:r>
                      <a:r>
                        <a:rPr lang="en-US" sz="1100" baseline="0" dirty="0" smtClean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u="sng" dirty="0" smtClean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  <a:hlinkClick r:id="rId11"/>
                        </a:rPr>
                        <a:t>Petter.Pilesjo@gis.lu.se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Buyinza :  APM 24</a:t>
            </a:r>
            <a:r>
              <a:rPr lang="en-US" baseline="30000" dirty="0" smtClean="0"/>
              <a:t>th</a:t>
            </a:r>
            <a:r>
              <a:rPr lang="en-US" dirty="0" smtClean="0"/>
              <a:t> April 2017</a:t>
            </a:r>
            <a:endParaRPr lang="en-US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/>
        </p:nvGraphicFramePr>
        <p:xfrm>
          <a:off x="0" y="228600"/>
          <a:ext cx="9144000" cy="5172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50"/>
                <a:gridCol w="2857150"/>
                <a:gridCol w="2438400"/>
                <a:gridCol w="3429000"/>
              </a:tblGrid>
              <a:tr h="3303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 Narrow"/>
                          <a:ea typeface="Times New Roman"/>
                          <a:cs typeface="Times New Roman"/>
                        </a:rPr>
                        <a:t>Research Project Team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Principal Investigator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Swedish Collaborator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634">
                <a:tc>
                  <a:txBody>
                    <a:bodyPr/>
                    <a:lstStyle/>
                    <a:p>
                      <a:pPr marL="0" marR="0" indent="63055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114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Enhancement of Gender Focused Research Capacity Building of Women in Leadership and Gender Mainstreaming in Higher Education in Uganda, Nr. 2391-Uganda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Consolata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Kabonesa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Lead Researcher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School of Women and Gender Studies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Makerere University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Email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:</a:t>
                      </a:r>
                      <a:r>
                        <a:rPr lang="en-US" sz="1100" u="sng" dirty="0" err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hlinkClick r:id="rId2"/>
                        </a:rPr>
                        <a:t>ckabonesa@chuss.mak.ac.ug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hlinkClick r:id="rId3"/>
                        </a:rPr>
                        <a:t>consolata.kabonesa@gmail.com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 Narrow"/>
                          <a:ea typeface="Times New Roman"/>
                          <a:cs typeface="Times New Roman"/>
                        </a:rPr>
                        <a:t>Margareta </a:t>
                      </a:r>
                      <a:r>
                        <a:rPr lang="en-US" sz="1100" b="1" dirty="0" err="1">
                          <a:latin typeface="Arial Narrow"/>
                          <a:ea typeface="Times New Roman"/>
                          <a:cs typeface="Times New Roman"/>
                        </a:rPr>
                        <a:t>Espling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Coordinator, Northern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Unit of Human Geography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Department of Economy and Society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University of Gothenburg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</a:rPr>
                        <a:t>Email:  margareta.espling@geography.gu.se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838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Strengthening Quality Assurance initiatives for relevance and optimal productivity at Makerere University and partnering public universities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Ssembatya Vincent, 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Directo</a:t>
                      </a: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r, </a:t>
                      </a: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Quality Assurance Directorate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Email:</a:t>
                      </a:r>
                      <a:r>
                        <a:rPr lang="en-US" sz="1100" u="sng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  <a:hlinkClick r:id="rId4"/>
                        </a:rPr>
                        <a:t>vas@qad.mak.ac.ug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ÅsaKettis</a:t>
                      </a:r>
                      <a:endParaRPr kumimoji="0"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University of Uppsala, Sweden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asa.kettis@uadm.uu.se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0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Enhancement of Research Environment, Coordination, Leadership and Management for sustainability at Makerere University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Buyinza Mukadasi</a:t>
                      </a: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, 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Director, Directorate of Research and Graduate Training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Narrow"/>
                          <a:ea typeface="Times New Roman"/>
                          <a:cs typeface="Times New Roman"/>
                        </a:rPr>
                        <a:t>Email:</a:t>
                      </a:r>
                      <a:r>
                        <a:rPr lang="en-US" sz="1100" u="sng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100" u="sng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  <a:hlinkClick r:id="rId5"/>
                        </a:rPr>
                        <a:t>uyinza@caes.mak.ac.ug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Buyinza@rgt.mak.ac.ug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 Narrow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89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Narrow"/>
                          <a:ea typeface="Times New Roman"/>
                          <a:cs typeface="Times New Roman"/>
                        </a:rPr>
                        <a:t>ICT based support to Research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Arial Narrow"/>
                          <a:ea typeface="Times New Roman"/>
                          <a:cs typeface="Times New Roman"/>
                        </a:rPr>
                        <a:t>Kitumba</a:t>
                      </a:r>
                      <a:r>
                        <a:rPr lang="en-US" sz="1100" b="1" dirty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smtClean="0">
                          <a:latin typeface="Arial Narrow"/>
                          <a:ea typeface="Times New Roman"/>
                          <a:cs typeface="Times New Roman"/>
                        </a:rPr>
                        <a:t>Frank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Arial Narrow"/>
                          <a:ea typeface="Times New Roman"/>
                          <a:cs typeface="Times New Roman"/>
                        </a:rPr>
                        <a:t>Directorate </a:t>
                      </a: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of Information Communication Technology Services (DICTS),Makerere University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 Narrow"/>
                          <a:ea typeface="Times New Roman"/>
                          <a:cs typeface="Times New Roman"/>
                        </a:rPr>
                        <a:t>Email</a:t>
                      </a:r>
                      <a:r>
                        <a:rPr lang="en-US" sz="1100" dirty="0">
                          <a:latin typeface="Arial Narrow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Arial Narrow"/>
                          <a:ea typeface="Times New Roman"/>
                          <a:cs typeface="Times New Roman"/>
                          <a:hlinkClick r:id="rId6"/>
                        </a:rPr>
                        <a:t>fkitumba@dicts.mak.ac.ug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Eng. Nils Jensen,  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Project Coordinator for this project  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Advisor at The Swedish Program for ICT in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Developing Regions (Spider)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Department of Computer and System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Sciences (DSV),  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Stockholm University, Sweden</a:t>
                      </a:r>
                      <a:br>
                        <a:rPr lang="en-US" sz="1200" kern="15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</a:br>
                      <a:r>
                        <a:rPr lang="en-US" sz="1200" b="1" kern="15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Email:-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kern="15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nils@dsv.su.se</a:t>
                      </a:r>
                      <a:br>
                        <a:rPr lang="en-US" sz="1200" b="1" kern="15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</a:br>
                      <a:r>
                        <a:rPr lang="en-US" sz="1200" b="1" u="sng" kern="150" dirty="0">
                          <a:solidFill>
                            <a:srgbClr val="21586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Tel:-</a:t>
                      </a:r>
                      <a:r>
                        <a:rPr lang="en-US" sz="1100" u="sng" dirty="0">
                          <a:solidFill>
                            <a:srgbClr val="215868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u="sng" kern="150" dirty="0">
                          <a:solidFill>
                            <a:srgbClr val="21586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+46 706989222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Deliverables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382000" cy="5257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 smtClean="0">
                <a:solidFill>
                  <a:srgbClr val="FF0000"/>
                </a:solidFill>
              </a:rPr>
              <a:t>147 master  </a:t>
            </a:r>
            <a:r>
              <a:rPr lang="en-GB" dirty="0" smtClean="0"/>
              <a:t>degree students complete their studies by 2020 </a:t>
            </a:r>
            <a:endParaRPr lang="en-US" dirty="0" smtClean="0"/>
          </a:p>
          <a:p>
            <a:pPr lvl="0"/>
            <a:r>
              <a:rPr lang="en-GB" dirty="0" smtClean="0">
                <a:solidFill>
                  <a:srgbClr val="FF0000"/>
                </a:solidFill>
              </a:rPr>
              <a:t>125 PhD </a:t>
            </a:r>
            <a:r>
              <a:rPr lang="en-GB" dirty="0" smtClean="0"/>
              <a:t>students complete their studies by 2020</a:t>
            </a:r>
            <a:endParaRPr lang="en-US" dirty="0" smtClean="0"/>
          </a:p>
          <a:p>
            <a:pPr lvl="0"/>
            <a:r>
              <a:rPr lang="en-GB" dirty="0" smtClean="0">
                <a:solidFill>
                  <a:srgbClr val="FF0000"/>
                </a:solidFill>
              </a:rPr>
              <a:t>65 </a:t>
            </a:r>
            <a:r>
              <a:rPr lang="en-GB" dirty="0" err="1" smtClean="0">
                <a:solidFill>
                  <a:srgbClr val="FF0000"/>
                </a:solidFill>
              </a:rPr>
              <a:t>postdoc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researchers complete their research and reports submitted by 2020</a:t>
            </a:r>
            <a:endParaRPr lang="en-US" dirty="0" smtClean="0"/>
          </a:p>
          <a:p>
            <a:pPr lvl="0"/>
            <a:r>
              <a:rPr lang="en-GB" dirty="0" smtClean="0"/>
              <a:t>Five college libraries automated </a:t>
            </a:r>
            <a:endParaRPr lang="en-US" dirty="0" smtClean="0"/>
          </a:p>
          <a:p>
            <a:pPr lvl="0"/>
            <a:r>
              <a:rPr lang="en-GB" dirty="0" smtClean="0">
                <a:solidFill>
                  <a:srgbClr val="FF0000"/>
                </a:solidFill>
              </a:rPr>
              <a:t>Quality assurance </a:t>
            </a:r>
            <a:r>
              <a:rPr lang="en-GB" dirty="0" smtClean="0"/>
              <a:t>mechanisms in the public university system developed </a:t>
            </a:r>
            <a:endParaRPr lang="en-US" dirty="0" smtClean="0"/>
          </a:p>
          <a:p>
            <a:pPr lvl="0"/>
            <a:r>
              <a:rPr lang="en-GB" dirty="0" smtClean="0"/>
              <a:t>All Curricula and research engendered</a:t>
            </a:r>
            <a:endParaRPr lang="en-US" dirty="0" smtClean="0"/>
          </a:p>
          <a:p>
            <a:pPr lvl="0"/>
            <a:r>
              <a:rPr lang="en-GB" dirty="0" smtClean="0"/>
              <a:t>PhD  programs reviewed and harmonized  (6 programs)</a:t>
            </a:r>
            <a:endParaRPr lang="en-US" dirty="0" smtClean="0"/>
          </a:p>
          <a:p>
            <a:pPr lvl="0"/>
            <a:r>
              <a:rPr lang="en-GB" dirty="0" smtClean="0">
                <a:solidFill>
                  <a:srgbClr val="FF0000"/>
                </a:solidFill>
              </a:rPr>
              <a:t>New PhD curricula </a:t>
            </a:r>
            <a:r>
              <a:rPr lang="en-GB" dirty="0" smtClean="0"/>
              <a:t>developed</a:t>
            </a:r>
            <a:endParaRPr lang="en-US" dirty="0" smtClean="0"/>
          </a:p>
          <a:p>
            <a:pPr lvl="0"/>
            <a:r>
              <a:rPr lang="en-GB" dirty="0" smtClean="0">
                <a:solidFill>
                  <a:srgbClr val="FF0000"/>
                </a:solidFill>
              </a:rPr>
              <a:t>500 PhD Students and staff </a:t>
            </a:r>
            <a:r>
              <a:rPr lang="en-GB" dirty="0" smtClean="0"/>
              <a:t>trained in scholarly writing; and supervision.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Buyinza :  APM 24</a:t>
            </a:r>
            <a:r>
              <a:rPr lang="en-US" baseline="30000" dirty="0" smtClean="0"/>
              <a:t>th</a:t>
            </a:r>
            <a:r>
              <a:rPr lang="en-US" dirty="0" smtClean="0"/>
              <a:t> April 2017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0654C2-D8A8-4C45-A22D-572307D4F2C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229600" cy="4114800"/>
          </a:xfrm>
          <a:solidFill>
            <a:srgbClr val="00B0F0"/>
          </a:solidFill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GB" sz="4400" dirty="0" smtClean="0"/>
              <a:t>	</a:t>
            </a:r>
            <a:r>
              <a:rPr lang="en-GB" sz="4800" dirty="0" smtClean="0"/>
              <a:t>What has been achieved?</a:t>
            </a:r>
          </a:p>
          <a:p>
            <a:pPr eaLnBrk="1" hangingPunct="1">
              <a:buFont typeface="Wingdings" pitchFamily="2" charset="2"/>
              <a:buNone/>
            </a:pPr>
            <a:endParaRPr lang="en-GB" sz="4800" dirty="0" smtClean="0"/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/>
          <a:srcRect l="9309" t="7143" r="8775" b="10715"/>
          <a:stretch>
            <a:fillRect/>
          </a:stretch>
        </p:blipFill>
        <p:spPr bwMode="auto">
          <a:xfrm>
            <a:off x="7924800" y="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Logga Kampal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Paradigm shift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Shift of emphasis from mainly ‘</a:t>
            </a:r>
            <a:r>
              <a:rPr lang="en-US" dirty="0" smtClean="0">
                <a:solidFill>
                  <a:srgbClr val="FF0000"/>
                </a:solidFill>
              </a:rPr>
              <a:t>Split/Sandwich mode</a:t>
            </a:r>
            <a:r>
              <a:rPr lang="en-US" dirty="0" smtClean="0"/>
              <a:t>’ staff PhD training to support for “</a:t>
            </a:r>
            <a:r>
              <a:rPr lang="en-US" dirty="0" smtClean="0">
                <a:solidFill>
                  <a:srgbClr val="FF0000"/>
                </a:solidFill>
              </a:rPr>
              <a:t>local/Single institution</a:t>
            </a:r>
            <a:r>
              <a:rPr lang="en-US" dirty="0" smtClean="0"/>
              <a:t>” research training </a:t>
            </a:r>
          </a:p>
          <a:p>
            <a:r>
              <a:rPr lang="en-US" dirty="0" smtClean="0"/>
              <a:t>This is in line with: </a:t>
            </a:r>
          </a:p>
          <a:p>
            <a:pPr lvl="1"/>
            <a:r>
              <a:rPr lang="en-US" dirty="0" smtClean="0"/>
              <a:t>Swedish strategy for Research Development 2010-2014 </a:t>
            </a:r>
          </a:p>
          <a:p>
            <a:pPr lvl="1"/>
            <a:r>
              <a:rPr lang="en-US" dirty="0" smtClean="0"/>
              <a:t>Increase in critical mass of PhD graduates at </a:t>
            </a:r>
            <a:r>
              <a:rPr lang="en-US" dirty="0" err="1" smtClean="0"/>
              <a:t>Makerere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Increased capacity for research training with N-S and S-S partners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Buyinza :  APM 24</a:t>
            </a:r>
            <a:r>
              <a:rPr lang="en-US" baseline="30000" dirty="0" smtClean="0"/>
              <a:t>th</a:t>
            </a:r>
            <a:r>
              <a:rPr lang="en-US" dirty="0" smtClean="0"/>
              <a:t> April 2017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Forms/Format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Local PhD Programs </a:t>
            </a:r>
          </a:p>
          <a:p>
            <a:pPr lvl="1"/>
            <a:r>
              <a:rPr lang="en-US" dirty="0" smtClean="0"/>
              <a:t>Strengthening existing or development of new</a:t>
            </a:r>
          </a:p>
          <a:p>
            <a:pPr lvl="2"/>
            <a:r>
              <a:rPr lang="en-US" dirty="0" smtClean="0"/>
              <a:t>Must show evidence of critical mass of PhD graduates to implement program </a:t>
            </a:r>
          </a:p>
          <a:p>
            <a:pPr lvl="1"/>
            <a:r>
              <a:rPr lang="en-US" dirty="0" smtClean="0"/>
              <a:t>Curriculum development </a:t>
            </a:r>
          </a:p>
          <a:p>
            <a:pPr lvl="1"/>
            <a:r>
              <a:rPr lang="en-US" dirty="0" smtClean="0"/>
              <a:t>Lab equipment </a:t>
            </a:r>
          </a:p>
          <a:p>
            <a:pPr lvl="1"/>
            <a:r>
              <a:rPr lang="en-US" dirty="0" smtClean="0"/>
              <a:t>Skills enhancement courses </a:t>
            </a:r>
          </a:p>
          <a:p>
            <a:pPr lvl="1"/>
            <a:r>
              <a:rPr lang="en-US" dirty="0" smtClean="0"/>
              <a:t>Supervision </a:t>
            </a:r>
          </a:p>
          <a:p>
            <a:pPr lvl="1"/>
            <a:r>
              <a:rPr lang="en-US" dirty="0" smtClean="0"/>
              <a:t>Research Management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Buyinza :  APM 24</a:t>
            </a:r>
            <a:r>
              <a:rPr lang="en-US" baseline="30000" dirty="0" smtClean="0"/>
              <a:t>th</a:t>
            </a:r>
            <a:r>
              <a:rPr lang="en-US" dirty="0" smtClean="0"/>
              <a:t> April 2017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321</TotalTime>
  <Words>2169</Words>
  <Application>Microsoft Office PowerPoint</Application>
  <PresentationFormat>On-screen Show (4:3)</PresentationFormat>
  <Paragraphs>348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Civic</vt:lpstr>
      <vt:lpstr>Slide 1</vt:lpstr>
      <vt:lpstr>Program Title &amp; Goal</vt:lpstr>
      <vt:lpstr>Slide 3</vt:lpstr>
      <vt:lpstr>Slide 4</vt:lpstr>
      <vt:lpstr>Slide 5</vt:lpstr>
      <vt:lpstr>Deliverables  </vt:lpstr>
      <vt:lpstr>Slide 7</vt:lpstr>
      <vt:lpstr>Paradigm shift  </vt:lpstr>
      <vt:lpstr>Forms/Format</vt:lpstr>
      <vt:lpstr>Format/Form  </vt:lpstr>
      <vt:lpstr>Other support at the center  </vt:lpstr>
      <vt:lpstr>Special Attention!  </vt:lpstr>
      <vt:lpstr>Funds</vt:lpstr>
      <vt:lpstr>Slide 14</vt:lpstr>
      <vt:lpstr>Information Communication Technology</vt:lpstr>
      <vt:lpstr>Library</vt:lpstr>
      <vt:lpstr>Gender</vt:lpstr>
      <vt:lpstr>Improved Research environment</vt:lpstr>
      <vt:lpstr>Program Administration</vt:lpstr>
      <vt:lpstr>Enhanced Research culture</vt:lpstr>
      <vt:lpstr>Challenges</vt:lpstr>
      <vt:lpstr>Progress so far</vt:lpstr>
      <vt:lpstr>Impact</vt:lpstr>
      <vt:lpstr>Impact &gt;&gt;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Buyinza</dc:creator>
  <cp:lastModifiedBy>Buyinza</cp:lastModifiedBy>
  <cp:revision>56</cp:revision>
  <dcterms:created xsi:type="dcterms:W3CDTF">2016-02-07T07:07:59Z</dcterms:created>
  <dcterms:modified xsi:type="dcterms:W3CDTF">2017-04-24T01:10:36Z</dcterms:modified>
</cp:coreProperties>
</file>