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8" r:id="rId1"/>
  </p:sldMasterIdLst>
  <p:notesMasterIdLst>
    <p:notesMasterId r:id="rId28"/>
  </p:notesMasterIdLst>
  <p:handoutMasterIdLst>
    <p:handoutMasterId r:id="rId29"/>
  </p:handoutMasterIdLst>
  <p:sldIdLst>
    <p:sldId id="256" r:id="rId2"/>
    <p:sldId id="257" r:id="rId3"/>
    <p:sldId id="281" r:id="rId4"/>
    <p:sldId id="259" r:id="rId5"/>
    <p:sldId id="260" r:id="rId6"/>
    <p:sldId id="261" r:id="rId7"/>
    <p:sldId id="262" r:id="rId8"/>
    <p:sldId id="282" r:id="rId9"/>
    <p:sldId id="263" r:id="rId10"/>
    <p:sldId id="264" r:id="rId11"/>
    <p:sldId id="265" r:id="rId12"/>
    <p:sldId id="266" r:id="rId13"/>
    <p:sldId id="274" r:id="rId14"/>
    <p:sldId id="283" r:id="rId15"/>
    <p:sldId id="275" r:id="rId16"/>
    <p:sldId id="277" r:id="rId17"/>
    <p:sldId id="267" r:id="rId18"/>
    <p:sldId id="272" r:id="rId19"/>
    <p:sldId id="284" r:id="rId20"/>
    <p:sldId id="268" r:id="rId21"/>
    <p:sldId id="273" r:id="rId22"/>
    <p:sldId id="285" r:id="rId23"/>
    <p:sldId id="286" r:id="rId24"/>
    <p:sldId id="269" r:id="rId25"/>
    <p:sldId id="278" r:id="rId26"/>
    <p:sldId id="27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AA60A"/>
    <a:srgbClr val="0EA2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624" autoAdjust="0"/>
  </p:normalViewPr>
  <p:slideViewPr>
    <p:cSldViewPr snapToGrid="0" snapToObjects="1">
      <p:cViewPr varScale="1">
        <p:scale>
          <a:sx n="103" d="100"/>
          <a:sy n="103" d="100"/>
        </p:scale>
        <p:origin x="234" y="102"/>
      </p:cViewPr>
      <p:guideLst>
        <p:guide orient="horz" pos="2160"/>
        <p:guide pos="2880"/>
      </p:guideLst>
    </p:cSldViewPr>
  </p:slideViewPr>
  <p:outlineViewPr>
    <p:cViewPr>
      <p:scale>
        <a:sx n="33" d="100"/>
        <a:sy n="33" d="100"/>
      </p:scale>
      <p:origin x="3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C2D3B6-0093-D841-AE31-437A2513857A}" type="datetimeFigureOut">
              <a:rPr lang="en-US" smtClean="0"/>
              <a:t>9/28/2016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494D5D-C18A-8248-A954-BE9BECB23488}" type="slidenum">
              <a:rPr lang="en-US" smtClean="0"/>
              <a:t>‹#›</a:t>
            </a:fld>
            <a:endParaRPr lang="en-US"/>
          </a:p>
        </p:txBody>
      </p:sp>
    </p:spTree>
    <p:extLst>
      <p:ext uri="{BB962C8B-B14F-4D97-AF65-F5344CB8AC3E}">
        <p14:creationId xmlns:p14="http://schemas.microsoft.com/office/powerpoint/2010/main" val="3530740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20BB7B-E7A8-BE46-8180-0DB8D43B1833}" type="datetimeFigureOut">
              <a:rPr lang="en-US" smtClean="0"/>
              <a:t>9/28/2016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E9E974-FD83-2A46-926C-670A2B1D8A67}" type="slidenum">
              <a:rPr lang="en-US" smtClean="0"/>
              <a:t>‹#›</a:t>
            </a:fld>
            <a:endParaRPr lang="en-US"/>
          </a:p>
        </p:txBody>
      </p:sp>
    </p:spTree>
    <p:extLst>
      <p:ext uri="{BB962C8B-B14F-4D97-AF65-F5344CB8AC3E}">
        <p14:creationId xmlns:p14="http://schemas.microsoft.com/office/powerpoint/2010/main" val="182400645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E9E974-FD83-2A46-926C-670A2B1D8A67}" type="slidenum">
              <a:rPr lang="en-US" smtClean="0"/>
              <a:t>1</a:t>
            </a:fld>
            <a:endParaRPr lang="en-US"/>
          </a:p>
        </p:txBody>
      </p:sp>
    </p:spTree>
    <p:extLst>
      <p:ext uri="{BB962C8B-B14F-4D97-AF65-F5344CB8AC3E}">
        <p14:creationId xmlns:p14="http://schemas.microsoft.com/office/powerpoint/2010/main" val="106821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1CD70BB-2897-2C42-9A59-56A58C846EC2}" type="datetime1">
              <a:rPr lang="en-US" smtClean="0"/>
              <a:t>9/28/2016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744759D-0EFF-4FB2-9CCE-04E00944F0FE}"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D17B8B-F282-1D43-99C5-0631D02E94AB}" type="datetime1">
              <a:rPr lang="en-US" smtClean="0"/>
              <a:t>9/28/2016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0284D4-6C9C-7D44-B065-C37EB1EC1460}" type="datetime1">
              <a:rPr lang="en-US" smtClean="0"/>
              <a:t>9/28/2016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56A557-9526-CE47-8DFB-717993FE6A99}" type="datetime1">
              <a:rPr lang="en-US" smtClean="0"/>
              <a:t>9/28/2016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31B5727-04B4-8A4C-83D6-9952D817E830}" type="datetime1">
              <a:rPr lang="en-US" smtClean="0"/>
              <a:t>9/28/2016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A18AA9-5EB6-E24E-8092-A23A6BBC1D5B}"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146BF6-A960-E842-8CC3-4BAA68E3495E}" type="datetime1">
              <a:rPr lang="en-US" smtClean="0"/>
              <a:t>9/28/2016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BD0837-D91E-8F40-8BC7-668C81904EDB}" type="datetime1">
              <a:rPr lang="en-US" smtClean="0"/>
              <a:t>9/28/2016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A89CECF-2F47-0E4C-8679-7C440531EA46}" type="datetime1">
              <a:rPr lang="en-US" smtClean="0"/>
              <a:t>9/28/2016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A3A52BA-9354-0244-98E0-2FF161569D78}" type="datetime1">
              <a:rPr lang="en-US" smtClean="0"/>
              <a:t>9/28/2016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4A18AA9-5EB6-E24E-8092-A23A6BBC1D5B}"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AC32EB-B42D-2749-923A-68D4C196A626}" type="datetime1">
              <a:rPr lang="en-US" smtClean="0"/>
              <a:t>9/28/2016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4A18AA9-5EB6-E24E-8092-A23A6BBC1D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A3862D3-9D3A-3C42-9EB0-AF4817EF7EF0}" type="datetime1">
              <a:rPr lang="en-US" smtClean="0"/>
              <a:t>9/28/2016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4A18AA9-5EB6-E24E-8092-A23A6BBC1D5B}"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3B3BA40-335F-5245-832B-5272C5CC076A}" type="datetime1">
              <a:rPr lang="en-US" smtClean="0"/>
              <a:t>9/28/2016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4A18AA9-5EB6-E24E-8092-A23A6BBC1D5B}"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5497" y="139959"/>
            <a:ext cx="7179924" cy="4767943"/>
          </a:xfrm>
        </p:spPr>
        <p:txBody>
          <a:bodyPr>
            <a:normAutofit fontScale="90000"/>
          </a:bodyPr>
          <a:lstStyle/>
          <a:p>
            <a:pPr algn="ctr"/>
            <a:r>
              <a:rPr lang="en-US" b="1" dirty="0"/>
              <a:t/>
            </a:r>
            <a:br>
              <a:rPr lang="en-US" b="1" dirty="0"/>
            </a:br>
            <a:r>
              <a:rPr lang="en-US" sz="5600" b="1" dirty="0" smtClean="0"/>
              <a:t>OVERALL </a:t>
            </a:r>
            <a:r>
              <a:rPr lang="en-US" sz="5600" b="1" dirty="0"/>
              <a:t>STATE OF UNIVERSITY IN TERMS OF MANAGEMENT STANDARDS</a:t>
            </a:r>
            <a:r>
              <a:rPr lang="en-US" dirty="0"/>
              <a:t/>
            </a:r>
            <a:br>
              <a:rPr lang="en-US" dirty="0"/>
            </a:br>
            <a:r>
              <a:rPr lang="en-US" sz="1600" dirty="0" smtClean="0"/>
              <a:t>Prof. John </a:t>
            </a:r>
            <a:r>
              <a:rPr lang="en-US" sz="1600" dirty="0" err="1" smtClean="0"/>
              <a:t>Ddumba</a:t>
            </a:r>
            <a:r>
              <a:rPr lang="en-US" sz="1600" dirty="0" smtClean="0"/>
              <a:t> </a:t>
            </a:r>
            <a:r>
              <a:rPr lang="en-US" sz="1600" dirty="0" err="1" smtClean="0"/>
              <a:t>Ssentamu</a:t>
            </a:r>
            <a:r>
              <a:rPr lang="en-US" sz="1600" dirty="0" smtClean="0"/>
              <a:t/>
            </a:r>
            <a:br>
              <a:rPr lang="en-US" sz="1600" dirty="0" smtClean="0"/>
            </a:br>
            <a:r>
              <a:rPr lang="en-US" sz="1600" dirty="0" smtClean="0"/>
              <a:t>Vice Chancellor</a:t>
            </a:r>
            <a:endParaRPr lang="en-US" sz="1600" dirty="0"/>
          </a:p>
        </p:txBody>
      </p:sp>
      <p:sp>
        <p:nvSpPr>
          <p:cNvPr id="3" name="Slide Number Placeholder 2"/>
          <p:cNvSpPr>
            <a:spLocks noGrp="1"/>
          </p:cNvSpPr>
          <p:nvPr>
            <p:ph type="sldNum" sz="quarter" idx="12"/>
          </p:nvPr>
        </p:nvSpPr>
        <p:spPr/>
        <p:txBody>
          <a:bodyPr/>
          <a:lstStyle/>
          <a:p>
            <a:fld id="{5744759D-0EFF-4FB2-9CCE-04E00944F0FE}" type="slidenum">
              <a:rPr lang="en-US" smtClean="0"/>
              <a:pPr/>
              <a:t>1</a:t>
            </a:fld>
            <a:endParaRPr lang="en-US" dirty="0"/>
          </a:p>
        </p:txBody>
      </p:sp>
      <p:grpSp>
        <p:nvGrpSpPr>
          <p:cNvPr id="9" name="Group 8"/>
          <p:cNvGrpSpPr/>
          <p:nvPr/>
        </p:nvGrpSpPr>
        <p:grpSpPr>
          <a:xfrm>
            <a:off x="1250066" y="5324411"/>
            <a:ext cx="7893934" cy="1658256"/>
            <a:chOff x="1250066" y="5324411"/>
            <a:chExt cx="7893934" cy="1658256"/>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6" name="Straight Connector 5"/>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94153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Staffing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Total staff of </a:t>
            </a:r>
            <a:r>
              <a:rPr lang="en-US" dirty="0"/>
              <a:t>3,362 [</a:t>
            </a:r>
            <a:r>
              <a:rPr lang="en-US" b="1" dirty="0"/>
              <a:t>Academic Staff are 1461; Administrative staff are 347 while Support staff stands at 1554]. </a:t>
            </a:r>
          </a:p>
          <a:p>
            <a:pPr lvl="0"/>
            <a:r>
              <a:rPr lang="en-US" dirty="0"/>
              <a:t>Makerere University is operating at 45% of the staff establishment and hence it is heavily understaffed. </a:t>
            </a:r>
          </a:p>
          <a:p>
            <a:pPr lvl="0"/>
            <a:r>
              <a:rPr lang="en-US" dirty="0"/>
              <a:t>There is a </a:t>
            </a:r>
            <a:r>
              <a:rPr lang="en-US" i="1" dirty="0"/>
              <a:t>Human Resources Manual</a:t>
            </a:r>
            <a:r>
              <a:rPr lang="en-US" dirty="0"/>
              <a:t> in place and due to the ever changing dynamics of the university, is currently undergoing review. The Employment Act </a:t>
            </a:r>
            <a:r>
              <a:rPr lang="en-US" dirty="0" smtClean="0"/>
              <a:t>(2006) as </a:t>
            </a:r>
            <a:r>
              <a:rPr lang="en-US" dirty="0" err="1" smtClean="0"/>
              <a:t>ammended</a:t>
            </a:r>
            <a:r>
              <a:rPr lang="en-US" dirty="0" smtClean="0"/>
              <a:t> </a:t>
            </a:r>
            <a:r>
              <a:rPr lang="en-US" dirty="0"/>
              <a:t>also guides the university in execution of its Human Resources mandate</a:t>
            </a:r>
            <a:r>
              <a:rPr lang="en-US" dirty="0" smtClean="0"/>
              <a:t>.</a:t>
            </a:r>
          </a:p>
          <a:p>
            <a:pPr marL="82296" lvl="0" indent="0">
              <a:buNone/>
            </a:pPr>
            <a:r>
              <a:rPr lang="en-US" sz="1800" b="1" i="1" dirty="0" smtClean="0"/>
              <a:t>Further elaboration by Director, Human Resources as programmed</a:t>
            </a:r>
            <a:endParaRPr lang="en-US" sz="1800" b="1" i="1"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10</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192958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Student body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smtClean="0"/>
              <a:t>Makerere </a:t>
            </a:r>
            <a:r>
              <a:rPr lang="en-US" b="1" dirty="0"/>
              <a:t>University Students Rules and Regulations</a:t>
            </a:r>
            <a:r>
              <a:rPr lang="en-US" dirty="0"/>
              <a:t> were </a:t>
            </a:r>
            <a:r>
              <a:rPr lang="en-US" dirty="0" err="1"/>
              <a:t>gazetted</a:t>
            </a:r>
            <a:r>
              <a:rPr lang="en-US" dirty="0"/>
              <a:t> in September 2015. </a:t>
            </a:r>
            <a:endParaRPr lang="en-US" dirty="0" smtClean="0"/>
          </a:p>
          <a:p>
            <a:pPr lvl="0"/>
            <a:r>
              <a:rPr lang="en-US" dirty="0" smtClean="0"/>
              <a:t>Inadequate </a:t>
            </a:r>
            <a:r>
              <a:rPr lang="en-US" dirty="0"/>
              <a:t>and poor feeding of students. The University receives only UGX 4,000 per student per day for feeding as opposed to the realistic fee of UGX 10,000. </a:t>
            </a:r>
          </a:p>
          <a:p>
            <a:pPr lvl="0"/>
            <a:r>
              <a:rPr lang="en-US" dirty="0"/>
              <a:t>Poor sanitary services in the Halls of Residence that have recently attracted the attention of Kampala City Council Authority. </a:t>
            </a:r>
          </a:p>
          <a:p>
            <a:pPr lvl="0"/>
            <a:r>
              <a:rPr lang="en-US" dirty="0"/>
              <a:t>Poor state of Halls of </a:t>
            </a:r>
            <a:r>
              <a:rPr lang="en-US" dirty="0" smtClean="0"/>
              <a:t>Residence- Makerere University receives only UGX 160M for capital development and maintenance</a:t>
            </a:r>
          </a:p>
          <a:p>
            <a:pPr marL="82296" lvl="0" indent="0">
              <a:buNone/>
            </a:pPr>
            <a:endParaRPr lang="en-US" dirty="0" smtClean="0"/>
          </a:p>
          <a:p>
            <a:pPr marL="82296" lvl="0" indent="0">
              <a:buNone/>
            </a:pPr>
            <a:r>
              <a:rPr lang="en-US" b="1" i="1" dirty="0" smtClean="0"/>
              <a:t>Further guidance on student matters to be provided by the Dean of Students</a:t>
            </a:r>
            <a:endParaRPr lang="en-US" b="1" i="1"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11</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068074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Academic Programs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a:p>
          <a:p>
            <a:pPr lvl="0"/>
            <a:r>
              <a:rPr lang="en-US" dirty="0"/>
              <a:t>Programs offered by Makerere University are in line with the National Development Agenda. </a:t>
            </a:r>
          </a:p>
          <a:p>
            <a:pPr lvl="0"/>
            <a:r>
              <a:rPr lang="en-US" dirty="0" smtClean="0"/>
              <a:t>Senate has recently reviewed academic </a:t>
            </a:r>
            <a:r>
              <a:rPr lang="en-US" dirty="0"/>
              <a:t>programs </a:t>
            </a:r>
            <a:r>
              <a:rPr lang="en-US" dirty="0" smtClean="0"/>
              <a:t>have </a:t>
            </a:r>
            <a:r>
              <a:rPr lang="en-US" dirty="0"/>
              <a:t>been reduced from 450 to 253. Out of these, 130 are graduate </a:t>
            </a:r>
            <a:r>
              <a:rPr lang="en-US" dirty="0" smtClean="0"/>
              <a:t>programs.</a:t>
            </a:r>
          </a:p>
          <a:p>
            <a:pPr marL="82296" lvl="0" indent="0">
              <a:buNone/>
            </a:pPr>
            <a:r>
              <a:rPr lang="en-US" sz="1700" b="1" i="1" dirty="0" smtClean="0"/>
              <a:t>Academic Registrar, here present will provide details</a:t>
            </a:r>
            <a:endParaRPr lang="en-US" sz="1700" b="1" i="1"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12</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54262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03933"/>
            <a:ext cx="7498080" cy="1143000"/>
          </a:xfrm>
        </p:spPr>
        <p:txBody>
          <a:bodyPr/>
          <a:lstStyle/>
          <a:p>
            <a:pPr algn="ctr"/>
            <a:r>
              <a:rPr lang="en-US" dirty="0" smtClean="0"/>
              <a:t>Source of funding</a:t>
            </a:r>
            <a:endParaRPr lang="en-US" dirty="0"/>
          </a:p>
        </p:txBody>
      </p:sp>
      <p:sp>
        <p:nvSpPr>
          <p:cNvPr id="3" name="Content Placeholder 2"/>
          <p:cNvSpPr>
            <a:spLocks noGrp="1"/>
          </p:cNvSpPr>
          <p:nvPr>
            <p:ph idx="1"/>
          </p:nvPr>
        </p:nvSpPr>
        <p:spPr>
          <a:xfrm>
            <a:off x="1435608" y="1014381"/>
            <a:ext cx="7498080" cy="4800600"/>
          </a:xfrm>
        </p:spPr>
        <p:txBody>
          <a:bodyPr>
            <a:normAutofit fontScale="70000" lnSpcReduction="20000"/>
          </a:bodyPr>
          <a:lstStyle/>
          <a:p>
            <a:pPr marL="82296" indent="0">
              <a:buNone/>
            </a:pPr>
            <a:endParaRPr lang="en-GB" b="1" i="1" dirty="0" smtClean="0"/>
          </a:p>
          <a:p>
            <a:pPr marL="82296" indent="0">
              <a:buNone/>
            </a:pPr>
            <a:r>
              <a:rPr lang="en-GB" b="1" i="1" dirty="0" smtClean="0"/>
              <a:t>Annual </a:t>
            </a:r>
            <a:r>
              <a:rPr lang="en-GB" b="1" i="1" dirty="0"/>
              <a:t>Subvention allocated by the Ministry of Finance Planning and Economic Development</a:t>
            </a:r>
            <a:r>
              <a:rPr lang="en-GB" dirty="0"/>
              <a:t> </a:t>
            </a:r>
            <a:endParaRPr lang="en-US" dirty="0"/>
          </a:p>
          <a:p>
            <a:pPr marL="82296" indent="0">
              <a:buNone/>
            </a:pPr>
            <a:r>
              <a:rPr lang="en-GB" dirty="0"/>
              <a:t>This subvention captures Wage, Non-wage that caters for the operational costs of the university and Development of UGX 160 million per </a:t>
            </a:r>
            <a:r>
              <a:rPr lang="en-GB" dirty="0" smtClean="0"/>
              <a:t>annum.</a:t>
            </a:r>
            <a:endParaRPr lang="en-US" dirty="0"/>
          </a:p>
          <a:p>
            <a:pPr marL="82296" indent="0">
              <a:buNone/>
            </a:pPr>
            <a:endParaRPr lang="en-GB" b="1" i="1" dirty="0" smtClean="0"/>
          </a:p>
          <a:p>
            <a:pPr marL="82296" indent="0">
              <a:buNone/>
            </a:pPr>
            <a:r>
              <a:rPr lang="en-GB" b="1" i="1" dirty="0" smtClean="0"/>
              <a:t>Non </a:t>
            </a:r>
            <a:r>
              <a:rPr lang="en-GB" b="1" i="1" dirty="0"/>
              <a:t>Tax Revenue (NTR)</a:t>
            </a:r>
            <a:endParaRPr lang="en-US" dirty="0"/>
          </a:p>
          <a:p>
            <a:pPr marL="82296" indent="0">
              <a:buNone/>
            </a:pPr>
            <a:r>
              <a:rPr lang="en-GB" dirty="0" smtClean="0"/>
              <a:t>Tuition </a:t>
            </a:r>
            <a:r>
              <a:rPr lang="en-GB" dirty="0"/>
              <a:t>and other fees paid by the students categorized as fee paying. This resource contributes to the wage bill and other operational costs of the University. The non-tax revenue is part of the overall university budget as approved by Parliament and is treated as Appropriation In Aid (AIA) by the consolidated account. </a:t>
            </a:r>
            <a:endParaRPr lang="en-US" dirty="0"/>
          </a:p>
          <a:p>
            <a:pPr marL="82296" indent="0">
              <a:buNone/>
            </a:pPr>
            <a:r>
              <a:rPr lang="en-GB" b="1" i="1" dirty="0" smtClean="0"/>
              <a:t> </a:t>
            </a:r>
            <a:endParaRPr lang="en-GB" dirty="0"/>
          </a:p>
        </p:txBody>
      </p:sp>
      <p:sp>
        <p:nvSpPr>
          <p:cNvPr id="4" name="Slide Number Placeholder 3"/>
          <p:cNvSpPr>
            <a:spLocks noGrp="1"/>
          </p:cNvSpPr>
          <p:nvPr>
            <p:ph type="sldNum" sz="quarter" idx="12"/>
          </p:nvPr>
        </p:nvSpPr>
        <p:spPr/>
        <p:txBody>
          <a:bodyPr/>
          <a:lstStyle/>
          <a:p>
            <a:fld id="{74A18AA9-5EB6-E24E-8092-A23A6BBC1D5B}" type="slidenum">
              <a:rPr lang="en-US" smtClean="0"/>
              <a:t>13</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049663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03933"/>
            <a:ext cx="7498080" cy="1143000"/>
          </a:xfrm>
        </p:spPr>
        <p:txBody>
          <a:bodyPr/>
          <a:lstStyle/>
          <a:p>
            <a:pPr algn="ctr"/>
            <a:r>
              <a:rPr lang="en-US" dirty="0"/>
              <a:t>Source of </a:t>
            </a:r>
            <a:r>
              <a:rPr lang="en-US" dirty="0" smtClean="0"/>
              <a:t>funding (cont’d)</a:t>
            </a:r>
            <a:endParaRPr lang="en-US" dirty="0"/>
          </a:p>
        </p:txBody>
      </p:sp>
      <p:sp>
        <p:nvSpPr>
          <p:cNvPr id="3" name="Content Placeholder 2"/>
          <p:cNvSpPr>
            <a:spLocks noGrp="1"/>
          </p:cNvSpPr>
          <p:nvPr>
            <p:ph idx="1"/>
          </p:nvPr>
        </p:nvSpPr>
        <p:spPr>
          <a:xfrm>
            <a:off x="1435608" y="1014381"/>
            <a:ext cx="7498080" cy="4800600"/>
          </a:xfrm>
        </p:spPr>
        <p:txBody>
          <a:bodyPr>
            <a:normAutofit fontScale="77500" lnSpcReduction="20000"/>
          </a:bodyPr>
          <a:lstStyle/>
          <a:p>
            <a:pPr marL="82296" indent="0">
              <a:buNone/>
            </a:pPr>
            <a:r>
              <a:rPr lang="en-GB" b="1" i="1" dirty="0"/>
              <a:t>Support from Development Partners</a:t>
            </a:r>
            <a:endParaRPr lang="en-US" dirty="0"/>
          </a:p>
          <a:p>
            <a:r>
              <a:rPr lang="en-GB" dirty="0" smtClean="0"/>
              <a:t>Predominantly </a:t>
            </a:r>
            <a:r>
              <a:rPr lang="en-GB" dirty="0"/>
              <a:t>caters for research and development across the various disciplines. </a:t>
            </a:r>
            <a:r>
              <a:rPr lang="en-GB" dirty="0" smtClean="0"/>
              <a:t>It includes bilateral </a:t>
            </a:r>
            <a:r>
              <a:rPr lang="en-GB" dirty="0"/>
              <a:t>support from </a:t>
            </a:r>
            <a:r>
              <a:rPr lang="en-GB" dirty="0" smtClean="0"/>
              <a:t>governments; institutional </a:t>
            </a:r>
            <a:r>
              <a:rPr lang="en-GB" dirty="0"/>
              <a:t>support mainly from Foundations and project-based support that have specific areas of focus</a:t>
            </a:r>
            <a:r>
              <a:rPr lang="en-GB" dirty="0" smtClean="0"/>
              <a:t>.</a:t>
            </a:r>
          </a:p>
          <a:p>
            <a:pPr marL="82296" indent="0">
              <a:buNone/>
            </a:pPr>
            <a:r>
              <a:rPr lang="en-GB" dirty="0" smtClean="0"/>
              <a:t>  </a:t>
            </a:r>
            <a:endParaRPr lang="en-GB" dirty="0"/>
          </a:p>
          <a:p>
            <a:r>
              <a:rPr lang="en-GB" dirty="0"/>
              <a:t>Notable development partners over the past 10 years are the Government of Sweden under </a:t>
            </a:r>
            <a:r>
              <a:rPr lang="en-GB" dirty="0" err="1"/>
              <a:t>Sida</a:t>
            </a:r>
            <a:r>
              <a:rPr lang="en-GB" dirty="0"/>
              <a:t>, Government of Norway under NORAD, USAID, the National Institutes for Health, Carnegie Corporation of New York, the MasterCard Foundation. This is largely treated as off budget support to the University. </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14</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6535889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3381"/>
            <a:ext cx="7498080" cy="1143000"/>
          </a:xfrm>
        </p:spPr>
        <p:txBody>
          <a:bodyPr>
            <a:normAutofit fontScale="90000"/>
          </a:bodyPr>
          <a:lstStyle/>
          <a:p>
            <a:pPr algn="ctr"/>
            <a:r>
              <a:rPr lang="en-GB" b="1" dirty="0" smtClean="0"/>
              <a:t>Makerere </a:t>
            </a:r>
            <a:r>
              <a:rPr lang="en-GB" b="1" dirty="0"/>
              <a:t>University </a:t>
            </a:r>
            <a:r>
              <a:rPr lang="en-US" dirty="0"/>
              <a:t/>
            </a:r>
            <a:br>
              <a:rPr lang="en-US" dirty="0"/>
            </a:br>
            <a:r>
              <a:rPr lang="en-GB" b="1" dirty="0"/>
              <a:t>Budget </a:t>
            </a:r>
            <a:endParaRPr lang="en-US" dirty="0"/>
          </a:p>
        </p:txBody>
      </p:sp>
      <p:sp>
        <p:nvSpPr>
          <p:cNvPr id="3" name="Content Placeholder 2"/>
          <p:cNvSpPr>
            <a:spLocks noGrp="1"/>
          </p:cNvSpPr>
          <p:nvPr>
            <p:ph idx="1"/>
          </p:nvPr>
        </p:nvSpPr>
        <p:spPr>
          <a:xfrm>
            <a:off x="1435608" y="1156381"/>
            <a:ext cx="7498080" cy="4800600"/>
          </a:xfrm>
        </p:spPr>
        <p:txBody>
          <a:bodyPr>
            <a:normAutofit/>
          </a:bodyPr>
          <a:lstStyle/>
          <a:p>
            <a:r>
              <a:rPr lang="en-GB" dirty="0" smtClean="0"/>
              <a:t>The </a:t>
            </a:r>
            <a:r>
              <a:rPr lang="en-GB" dirty="0"/>
              <a:t>total budget of Makerere University is UGX 226.38 billion, of which UGX 112.27 billion is Non Tax Revenue (NTR). </a:t>
            </a:r>
            <a:endParaRPr lang="en-US" dirty="0"/>
          </a:p>
          <a:p>
            <a:endParaRPr lang="en-US" dirty="0"/>
          </a:p>
          <a:p>
            <a:r>
              <a:rPr lang="en-GB" dirty="0"/>
              <a:t>Priority areas which are inadequately and/or not covered by the FY2016/17 allocations include: Staff recruitment; pension and other arrears; ICT related costs; research and </a:t>
            </a:r>
            <a:r>
              <a:rPr lang="en-GB" dirty="0" smtClean="0"/>
              <a:t>renovations. </a:t>
            </a:r>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15</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64447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24474"/>
            <a:ext cx="7498080" cy="1143000"/>
          </a:xfrm>
        </p:spPr>
        <p:txBody>
          <a:bodyPr/>
          <a:lstStyle/>
          <a:p>
            <a:pPr algn="ctr"/>
            <a:r>
              <a:rPr lang="en-US" dirty="0" smtClean="0"/>
              <a:t>Unit cost </a:t>
            </a:r>
            <a:endParaRPr lang="en-US" dirty="0"/>
          </a:p>
        </p:txBody>
      </p:sp>
      <p:sp>
        <p:nvSpPr>
          <p:cNvPr id="3" name="Content Placeholder 2"/>
          <p:cNvSpPr>
            <a:spLocks noGrp="1"/>
          </p:cNvSpPr>
          <p:nvPr>
            <p:ph idx="1"/>
          </p:nvPr>
        </p:nvSpPr>
        <p:spPr>
          <a:xfrm>
            <a:off x="1435608" y="1186543"/>
            <a:ext cx="7498080" cy="4800600"/>
          </a:xfrm>
        </p:spPr>
        <p:txBody>
          <a:bodyPr/>
          <a:lstStyle/>
          <a:p>
            <a:pPr marL="82296" lvl="0" indent="0">
              <a:buNone/>
            </a:pPr>
            <a:endParaRPr lang="en-US" dirty="0" smtClean="0"/>
          </a:p>
          <a:p>
            <a:pPr marL="82296" lvl="0" indent="0">
              <a:buNone/>
            </a:pPr>
            <a:endParaRPr lang="en-US" dirty="0"/>
          </a:p>
          <a:p>
            <a:pPr marL="82296" lvl="0" indent="0">
              <a:buNone/>
            </a:pPr>
            <a:r>
              <a:rPr lang="en-US" dirty="0" smtClean="0"/>
              <a:t>The </a:t>
            </a:r>
            <a:r>
              <a:rPr lang="en-US" dirty="0"/>
              <a:t>unit cost for humanities is UGX 6M per year while that of Sciences is UGX 12M per year. </a:t>
            </a:r>
            <a:endParaRPr lang="en-US" dirty="0" smtClean="0"/>
          </a:p>
          <a:p>
            <a:pPr marL="82296" lvl="0" indent="0">
              <a:buNone/>
            </a:pPr>
            <a:r>
              <a:rPr lang="en-US" b="1" dirty="0" smtClean="0"/>
              <a:t>All </a:t>
            </a:r>
            <a:r>
              <a:rPr lang="en-US" b="1" dirty="0"/>
              <a:t>Makerere University programs are far below unit cost.</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16</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702850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050"/>
            <a:ext cx="7498080" cy="1143000"/>
          </a:xfrm>
        </p:spPr>
        <p:txBody>
          <a:bodyPr>
            <a:normAutofit fontScale="90000"/>
          </a:bodyPr>
          <a:lstStyle/>
          <a:p>
            <a:pPr algn="ctr"/>
            <a:r>
              <a:rPr lang="en-US" dirty="0" smtClean="0"/>
              <a:t/>
            </a:r>
            <a:br>
              <a:rPr lang="en-US" dirty="0" smtClean="0"/>
            </a:br>
            <a:r>
              <a:rPr lang="en-US" b="1" dirty="0" smtClean="0"/>
              <a:t>Financial Sustainability Strategies </a:t>
            </a:r>
            <a:r>
              <a:rPr lang="en-US" dirty="0" smtClean="0"/>
              <a:t/>
            </a:r>
            <a:br>
              <a:rPr lang="en-US" dirty="0" smtClean="0"/>
            </a:br>
            <a:endParaRPr lang="en-US" dirty="0"/>
          </a:p>
        </p:txBody>
      </p:sp>
      <p:sp>
        <p:nvSpPr>
          <p:cNvPr id="3" name="Content Placeholder 2"/>
          <p:cNvSpPr>
            <a:spLocks noGrp="1"/>
          </p:cNvSpPr>
          <p:nvPr>
            <p:ph idx="1"/>
          </p:nvPr>
        </p:nvSpPr>
        <p:spPr>
          <a:xfrm>
            <a:off x="1435608" y="1176597"/>
            <a:ext cx="7498080" cy="4800600"/>
          </a:xfrm>
        </p:spPr>
        <p:txBody>
          <a:bodyPr>
            <a:normAutofit/>
          </a:bodyPr>
          <a:lstStyle/>
          <a:p>
            <a:r>
              <a:rPr lang="en-US" b="1" dirty="0"/>
              <a:t> </a:t>
            </a:r>
            <a:r>
              <a:rPr lang="en-US" dirty="0" smtClean="0"/>
              <a:t>Endowment </a:t>
            </a:r>
            <a:r>
              <a:rPr lang="en-US" dirty="0"/>
              <a:t>Fund chaired by Dr. Martin J. </a:t>
            </a:r>
            <a:r>
              <a:rPr lang="en-US" dirty="0" err="1"/>
              <a:t>Okec</a:t>
            </a:r>
            <a:r>
              <a:rPr lang="en-US" dirty="0"/>
              <a:t> </a:t>
            </a:r>
            <a:r>
              <a:rPr lang="en-US" dirty="0" err="1"/>
              <a:t>Aliker</a:t>
            </a:r>
            <a:r>
              <a:rPr lang="en-US" dirty="0"/>
              <a:t>. The overall aim is to mobilize funds from friends and alumni</a:t>
            </a:r>
            <a:r>
              <a:rPr lang="en-US" dirty="0" smtClean="0"/>
              <a:t>.</a:t>
            </a:r>
          </a:p>
          <a:p>
            <a:endParaRPr lang="en-US" dirty="0"/>
          </a:p>
          <a:p>
            <a:pPr lvl="0"/>
            <a:r>
              <a:rPr lang="en-US" dirty="0"/>
              <a:t>Makerere University Holding Company chaired by Mr. Charles </a:t>
            </a:r>
            <a:r>
              <a:rPr lang="en-US" dirty="0" err="1"/>
              <a:t>Mbire</a:t>
            </a:r>
            <a:r>
              <a:rPr lang="en-US" dirty="0"/>
              <a:t>; </a:t>
            </a:r>
            <a:r>
              <a:rPr lang="en-US" dirty="0" smtClean="0"/>
              <a:t> Its the </a:t>
            </a:r>
            <a:r>
              <a:rPr lang="en-US" dirty="0"/>
              <a:t>productive arm for commercial investments in Makerere University. </a:t>
            </a:r>
          </a:p>
        </p:txBody>
      </p:sp>
      <p:sp>
        <p:nvSpPr>
          <p:cNvPr id="4" name="Slide Number Placeholder 3"/>
          <p:cNvSpPr>
            <a:spLocks noGrp="1"/>
          </p:cNvSpPr>
          <p:nvPr>
            <p:ph type="sldNum" sz="quarter" idx="12"/>
          </p:nvPr>
        </p:nvSpPr>
        <p:spPr/>
        <p:txBody>
          <a:bodyPr/>
          <a:lstStyle/>
          <a:p>
            <a:fld id="{74A18AA9-5EB6-E24E-8092-A23A6BBC1D5B}" type="slidenum">
              <a:rPr lang="en-US" smtClean="0"/>
              <a:t>17</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217040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2319"/>
            <a:ext cx="7498080" cy="1143000"/>
          </a:xfrm>
        </p:spPr>
        <p:txBody>
          <a:bodyPr>
            <a:normAutofit fontScale="90000"/>
          </a:bodyPr>
          <a:lstStyle/>
          <a:p>
            <a:pPr algn="ctr"/>
            <a:r>
              <a:rPr lang="en-US" b="1" dirty="0"/>
              <a:t>Financial Sustainability </a:t>
            </a:r>
            <a:r>
              <a:rPr lang="en-US" b="1" dirty="0" smtClean="0"/>
              <a:t>Strategies (cont’d)</a:t>
            </a:r>
            <a:endParaRPr lang="en-US" dirty="0"/>
          </a:p>
        </p:txBody>
      </p:sp>
      <p:sp>
        <p:nvSpPr>
          <p:cNvPr id="3" name="Content Placeholder 2"/>
          <p:cNvSpPr>
            <a:spLocks noGrp="1"/>
          </p:cNvSpPr>
          <p:nvPr>
            <p:ph idx="1"/>
          </p:nvPr>
        </p:nvSpPr>
        <p:spPr>
          <a:xfrm>
            <a:off x="1435608" y="1221030"/>
            <a:ext cx="7498080" cy="5038808"/>
          </a:xfrm>
        </p:spPr>
        <p:txBody>
          <a:bodyPr>
            <a:normAutofit/>
          </a:bodyPr>
          <a:lstStyle/>
          <a:p>
            <a:pPr lvl="0"/>
            <a:r>
              <a:rPr lang="en-US" dirty="0" smtClean="0"/>
              <a:t>Health Insurance Scheme </a:t>
            </a:r>
            <a:r>
              <a:rPr lang="en-US" dirty="0"/>
              <a:t>to reduce on the costs of </a:t>
            </a:r>
            <a:r>
              <a:rPr lang="en-US" dirty="0" smtClean="0"/>
              <a:t>treatment.</a:t>
            </a:r>
            <a:endParaRPr lang="en-US" dirty="0"/>
          </a:p>
          <a:p>
            <a:pPr lvl="0"/>
            <a:r>
              <a:rPr lang="en-US" dirty="0"/>
              <a:t>Engagement of </a:t>
            </a:r>
            <a:r>
              <a:rPr lang="en-US" dirty="0" smtClean="0"/>
              <a:t>students to </a:t>
            </a:r>
            <a:r>
              <a:rPr lang="en-US" dirty="0"/>
              <a:t>undertake minor renovations, painting and road works as part of their industrial training</a:t>
            </a:r>
            <a:r>
              <a:rPr lang="en-US" dirty="0" smtClean="0"/>
              <a:t>.</a:t>
            </a:r>
          </a:p>
          <a:p>
            <a:pPr lvl="0"/>
            <a:endParaRPr lang="en-US" dirty="0"/>
          </a:p>
          <a:p>
            <a:pPr lvl="0"/>
            <a:r>
              <a:rPr lang="en-US" dirty="0"/>
              <a:t>Divest from catering in halls of residence to all Government supported students. </a:t>
            </a:r>
            <a:endParaRPr lang="en-US" dirty="0" smtClean="0"/>
          </a:p>
          <a:p>
            <a:pPr lvl="0"/>
            <a:endParaRPr lang="en-US" dirty="0" smtClean="0"/>
          </a:p>
          <a:p>
            <a:pPr lvl="0"/>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18</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22860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Financial Sustainability Strategies (cont’d)</a:t>
            </a:r>
            <a:endParaRPr lang="en-US" dirty="0"/>
          </a:p>
        </p:txBody>
      </p:sp>
      <p:sp>
        <p:nvSpPr>
          <p:cNvPr id="3" name="Content Placeholder 2"/>
          <p:cNvSpPr>
            <a:spLocks noGrp="1"/>
          </p:cNvSpPr>
          <p:nvPr>
            <p:ph idx="1"/>
          </p:nvPr>
        </p:nvSpPr>
        <p:spPr/>
        <p:txBody>
          <a:bodyPr/>
          <a:lstStyle/>
          <a:p>
            <a:pPr lvl="0"/>
            <a:endParaRPr lang="en-US" dirty="0" smtClean="0"/>
          </a:p>
          <a:p>
            <a:pPr lvl="0"/>
            <a:r>
              <a:rPr lang="en-US" dirty="0" smtClean="0"/>
              <a:t>In </a:t>
            </a:r>
            <a:r>
              <a:rPr lang="en-US" dirty="0"/>
              <a:t>process of divesting in Management of Halls of Residence</a:t>
            </a:r>
          </a:p>
          <a:p>
            <a:pPr lvl="0"/>
            <a:r>
              <a:rPr lang="en-US" dirty="0"/>
              <a:t>Install a pre-paid water and electricity metering system for the main campus based residences to cut utility costs.</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19</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614876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Background information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Established in 1922 as a technical college;</a:t>
            </a:r>
          </a:p>
          <a:p>
            <a:pPr lvl="0"/>
            <a:r>
              <a:rPr lang="en-US" dirty="0"/>
              <a:t>In 1949 became a University College affiliated to the University College of London;</a:t>
            </a:r>
          </a:p>
          <a:p>
            <a:pPr lvl="0"/>
            <a:r>
              <a:rPr lang="en-US" dirty="0"/>
              <a:t>In 1963 became one of the Constituent Colleges of the newly established University of East Africa;</a:t>
            </a:r>
          </a:p>
          <a:p>
            <a:pPr lvl="0"/>
            <a:r>
              <a:rPr lang="en-US" dirty="0"/>
              <a:t>In 1970 became an independent </a:t>
            </a:r>
            <a:r>
              <a:rPr lang="en-US" dirty="0" smtClean="0"/>
              <a:t>University by an </a:t>
            </a:r>
            <a:r>
              <a:rPr lang="en-US" dirty="0"/>
              <a:t>Act of Parliament;</a:t>
            </a:r>
          </a:p>
          <a:p>
            <a:pPr lvl="0"/>
            <a:r>
              <a:rPr lang="en-US" dirty="0"/>
              <a:t>In 2011 restructured into a </a:t>
            </a:r>
            <a:r>
              <a:rPr lang="en-US" dirty="0" smtClean="0"/>
              <a:t>Collegiate </a:t>
            </a:r>
            <a:r>
              <a:rPr lang="en-US" dirty="0"/>
              <a:t>system – with 10 colleges;</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2</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6722323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95909"/>
            <a:ext cx="7498080" cy="1143000"/>
          </a:xfrm>
        </p:spPr>
        <p:txBody>
          <a:bodyPr>
            <a:normAutofit fontScale="90000"/>
          </a:bodyPr>
          <a:lstStyle/>
          <a:p>
            <a:pPr algn="ctr"/>
            <a:r>
              <a:rPr lang="en-US" b="1" dirty="0" smtClean="0"/>
              <a:t>Challenges</a:t>
            </a:r>
            <a:r>
              <a:rPr lang="en-US" dirty="0" smtClean="0"/>
              <a:t/>
            </a:r>
            <a:br>
              <a:rPr lang="en-US" dirty="0" smtClean="0"/>
            </a:br>
            <a:endParaRPr lang="en-US" dirty="0"/>
          </a:p>
        </p:txBody>
      </p:sp>
      <p:sp>
        <p:nvSpPr>
          <p:cNvPr id="3" name="Content Placeholder 2"/>
          <p:cNvSpPr>
            <a:spLocks noGrp="1"/>
          </p:cNvSpPr>
          <p:nvPr>
            <p:ph idx="1"/>
          </p:nvPr>
        </p:nvSpPr>
        <p:spPr>
          <a:xfrm>
            <a:off x="1435608" y="1065245"/>
            <a:ext cx="7498080" cy="4948086"/>
          </a:xfrm>
        </p:spPr>
        <p:txBody>
          <a:bodyPr>
            <a:normAutofit/>
          </a:bodyPr>
          <a:lstStyle/>
          <a:p>
            <a:pPr marL="596646" lvl="0" indent="-514350">
              <a:buFont typeface="+mj-lt"/>
              <a:buAutoNum type="arabicPeriod"/>
            </a:pPr>
            <a:r>
              <a:rPr lang="en-US" b="1" i="1" dirty="0" smtClean="0"/>
              <a:t>Wage </a:t>
            </a:r>
            <a:r>
              <a:rPr lang="en-US" b="1" i="1" dirty="0"/>
              <a:t>bill:</a:t>
            </a:r>
            <a:r>
              <a:rPr lang="en-US" dirty="0"/>
              <a:t> The University contributes UGX 2.6 billion monthly towards the wage bill. </a:t>
            </a:r>
            <a:endParaRPr lang="en-US" dirty="0" smtClean="0"/>
          </a:p>
          <a:p>
            <a:pPr marL="82296" lvl="0" indent="0">
              <a:buNone/>
            </a:pPr>
            <a:r>
              <a:rPr lang="en-US" dirty="0" smtClean="0"/>
              <a:t>Implications </a:t>
            </a:r>
            <a:r>
              <a:rPr lang="en-US" dirty="0"/>
              <a:t>for this are; </a:t>
            </a:r>
            <a:endParaRPr lang="en-US" dirty="0" smtClean="0"/>
          </a:p>
          <a:p>
            <a:pPr marL="596646" lvl="0" indent="-514350">
              <a:buAutoNum type="alphaLcParenR"/>
            </a:pPr>
            <a:r>
              <a:rPr lang="en-US" dirty="0" smtClean="0"/>
              <a:t>that </a:t>
            </a:r>
            <a:r>
              <a:rPr lang="en-US" dirty="0"/>
              <a:t>it draws resources from other university activities</a:t>
            </a:r>
            <a:r>
              <a:rPr lang="en-US" dirty="0" smtClean="0"/>
              <a:t>;</a:t>
            </a:r>
          </a:p>
          <a:p>
            <a:pPr marL="596646" lvl="0" indent="-514350">
              <a:buAutoNum type="alphaLcParenR"/>
            </a:pPr>
            <a:r>
              <a:rPr lang="en-US" dirty="0" smtClean="0"/>
              <a:t>affects </a:t>
            </a:r>
            <a:r>
              <a:rPr lang="en-US" dirty="0"/>
              <a:t>the social security contribution drawn from Non Tax Revenue (NTR); </a:t>
            </a:r>
            <a:endParaRPr lang="en-US" dirty="0" smtClean="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20</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783419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1373"/>
            <a:ext cx="7498080" cy="1143000"/>
          </a:xfrm>
        </p:spPr>
        <p:txBody>
          <a:bodyPr/>
          <a:lstStyle/>
          <a:p>
            <a:pPr algn="ctr"/>
            <a:r>
              <a:rPr lang="en-US" b="1" dirty="0" smtClean="0"/>
              <a:t>Challenges (cont’d)</a:t>
            </a:r>
            <a:endParaRPr lang="en-US" dirty="0"/>
          </a:p>
        </p:txBody>
      </p:sp>
      <p:sp>
        <p:nvSpPr>
          <p:cNvPr id="3" name="Content Placeholder 2"/>
          <p:cNvSpPr>
            <a:spLocks noGrp="1"/>
          </p:cNvSpPr>
          <p:nvPr>
            <p:ph idx="1"/>
          </p:nvPr>
        </p:nvSpPr>
        <p:spPr>
          <a:xfrm>
            <a:off x="1435608" y="1184373"/>
            <a:ext cx="7498080" cy="4800600"/>
          </a:xfrm>
        </p:spPr>
        <p:txBody>
          <a:bodyPr>
            <a:normAutofit fontScale="85000" lnSpcReduction="10000"/>
          </a:bodyPr>
          <a:lstStyle/>
          <a:p>
            <a:pPr marL="82296" lvl="0" indent="0">
              <a:buNone/>
            </a:pPr>
            <a:r>
              <a:rPr lang="en-US" dirty="0" smtClean="0"/>
              <a:t>2. 	Inadequate </a:t>
            </a:r>
            <a:r>
              <a:rPr lang="en-US" dirty="0"/>
              <a:t>funding for capital development, </a:t>
            </a:r>
            <a:r>
              <a:rPr lang="en-US" dirty="0" smtClean="0"/>
              <a:t>	infrastructure </a:t>
            </a:r>
            <a:r>
              <a:rPr lang="en-US" dirty="0"/>
              <a:t>development and maintenance. </a:t>
            </a:r>
            <a:endParaRPr lang="en-US" dirty="0" smtClean="0"/>
          </a:p>
          <a:p>
            <a:pPr marL="82296" lvl="0" indent="0">
              <a:buNone/>
            </a:pPr>
            <a:r>
              <a:rPr lang="en-US" u="sng" dirty="0" smtClean="0"/>
              <a:t>Evidence:</a:t>
            </a:r>
          </a:p>
          <a:p>
            <a:pPr lvl="0"/>
            <a:r>
              <a:rPr lang="en-US" dirty="0" smtClean="0"/>
              <a:t>Dilapidated </a:t>
            </a:r>
            <a:r>
              <a:rPr lang="en-US" dirty="0"/>
              <a:t>halls of residence; the University receives only UGX 160M for capital development, which is not enough to support renovation of halls of residence. Part of Lumumba Hall, the biggest male hall of residence, has remained closed for over 6 years. This continues to cause student unrest. Housing facilities. These are in a poor state and some have been condemned.</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21</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7091311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Challenges (cont’d)</a:t>
            </a:r>
            <a:endParaRPr lang="en-US" dirty="0"/>
          </a:p>
        </p:txBody>
      </p:sp>
      <p:sp>
        <p:nvSpPr>
          <p:cNvPr id="3" name="Content Placeholder 2"/>
          <p:cNvSpPr>
            <a:spLocks noGrp="1"/>
          </p:cNvSpPr>
          <p:nvPr>
            <p:ph idx="1"/>
          </p:nvPr>
        </p:nvSpPr>
        <p:spPr/>
        <p:txBody>
          <a:bodyPr>
            <a:normAutofit/>
          </a:bodyPr>
          <a:lstStyle/>
          <a:p>
            <a:pPr marL="596646" lvl="0" indent="-514350">
              <a:buAutoNum type="arabicPeriod" startAt="3"/>
            </a:pPr>
            <a:endParaRPr lang="en-GB" b="1" i="1" dirty="0" smtClean="0"/>
          </a:p>
          <a:p>
            <a:pPr marL="596646" lvl="0" indent="-514350">
              <a:buAutoNum type="arabicPeriod" startAt="3"/>
            </a:pPr>
            <a:endParaRPr lang="en-GB" b="1" i="1" dirty="0"/>
          </a:p>
          <a:p>
            <a:pPr marL="596646" lvl="0" indent="-514350">
              <a:buAutoNum type="arabicPeriod" startAt="3"/>
            </a:pPr>
            <a:r>
              <a:rPr lang="en-GB" b="1" i="1" dirty="0" smtClean="0"/>
              <a:t>Loss of University </a:t>
            </a:r>
            <a:r>
              <a:rPr lang="en-GB" b="1" i="1" dirty="0"/>
              <a:t>land: </a:t>
            </a:r>
            <a:endParaRPr lang="en-GB" b="1" i="1" dirty="0" smtClean="0"/>
          </a:p>
          <a:p>
            <a:pPr marL="82296" lvl="0" indent="0">
              <a:buNone/>
            </a:pPr>
            <a:r>
              <a:rPr lang="en-US" dirty="0" smtClean="0"/>
              <a:t> for example Katanga area</a:t>
            </a:r>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22</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08864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Challenges (cont’d)</a:t>
            </a:r>
            <a:endParaRPr lang="en-US" dirty="0"/>
          </a:p>
        </p:txBody>
      </p:sp>
      <p:sp>
        <p:nvSpPr>
          <p:cNvPr id="3" name="Content Placeholder 2"/>
          <p:cNvSpPr>
            <a:spLocks noGrp="1"/>
          </p:cNvSpPr>
          <p:nvPr>
            <p:ph idx="1"/>
          </p:nvPr>
        </p:nvSpPr>
        <p:spPr/>
        <p:txBody>
          <a:bodyPr/>
          <a:lstStyle/>
          <a:p>
            <a:pPr marL="82296" indent="0">
              <a:buNone/>
            </a:pPr>
            <a:r>
              <a:rPr lang="en-US" dirty="0" smtClean="0"/>
              <a:t>4. Staff unrest </a:t>
            </a:r>
          </a:p>
          <a:p>
            <a:pPr marL="82296" indent="0">
              <a:buNone/>
            </a:pPr>
            <a:r>
              <a:rPr lang="en-US" dirty="0" smtClean="0"/>
              <a:t>Due to reasons beyond the control of Management.  </a:t>
            </a:r>
          </a:p>
          <a:p>
            <a:pPr marL="82296" indent="0">
              <a:buNone/>
            </a:pPr>
            <a:endParaRPr lang="en-US" dirty="0"/>
          </a:p>
        </p:txBody>
      </p:sp>
      <p:sp>
        <p:nvSpPr>
          <p:cNvPr id="5" name="Slide Number Placeholder 4"/>
          <p:cNvSpPr>
            <a:spLocks noGrp="1"/>
          </p:cNvSpPr>
          <p:nvPr>
            <p:ph type="sldNum" sz="quarter" idx="12"/>
          </p:nvPr>
        </p:nvSpPr>
        <p:spPr/>
        <p:txBody>
          <a:bodyPr/>
          <a:lstStyle/>
          <a:p>
            <a:fld id="{74A18AA9-5EB6-E24E-8092-A23A6BBC1D5B}" type="slidenum">
              <a:rPr lang="en-US" smtClean="0"/>
              <a:t>23</a:t>
            </a:fld>
            <a:endParaRPr lang="en-US"/>
          </a:p>
        </p:txBody>
      </p:sp>
      <p:grpSp>
        <p:nvGrpSpPr>
          <p:cNvPr id="7" name="Group 6"/>
          <p:cNvGrpSpPr/>
          <p:nvPr/>
        </p:nvGrpSpPr>
        <p:grpSpPr>
          <a:xfrm>
            <a:off x="1250066" y="5324411"/>
            <a:ext cx="7893934" cy="1658256"/>
            <a:chOff x="1250066" y="5324411"/>
            <a:chExt cx="7893934" cy="1658256"/>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9" name="Straight Connector 8"/>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965592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3381"/>
            <a:ext cx="7498080" cy="1143000"/>
          </a:xfrm>
        </p:spPr>
        <p:txBody>
          <a:bodyPr>
            <a:normAutofit fontScale="90000"/>
          </a:bodyPr>
          <a:lstStyle/>
          <a:p>
            <a:pPr algn="ctr"/>
            <a:r>
              <a:rPr lang="en-US" b="1" dirty="0" smtClean="0"/>
              <a:t>Challenges (cont’d)</a:t>
            </a:r>
            <a:r>
              <a:rPr lang="en-US" dirty="0"/>
              <a:t/>
            </a:r>
            <a:br>
              <a:rPr lang="en-US" dirty="0"/>
            </a:br>
            <a:endParaRPr lang="en-US" dirty="0"/>
          </a:p>
        </p:txBody>
      </p:sp>
      <p:sp>
        <p:nvSpPr>
          <p:cNvPr id="3" name="Content Placeholder 2"/>
          <p:cNvSpPr>
            <a:spLocks noGrp="1"/>
          </p:cNvSpPr>
          <p:nvPr>
            <p:ph idx="1"/>
          </p:nvPr>
        </p:nvSpPr>
        <p:spPr>
          <a:xfrm>
            <a:off x="1435608" y="1014381"/>
            <a:ext cx="7498080" cy="4800600"/>
          </a:xfrm>
        </p:spPr>
        <p:txBody>
          <a:bodyPr>
            <a:normAutofit lnSpcReduction="10000"/>
          </a:bodyPr>
          <a:lstStyle/>
          <a:p>
            <a:pPr marL="82296" lvl="0" indent="0">
              <a:buNone/>
            </a:pPr>
            <a:r>
              <a:rPr lang="en-US" b="1" i="1" dirty="0" smtClean="0"/>
              <a:t>5. Staff attraction and retention</a:t>
            </a:r>
            <a:r>
              <a:rPr lang="en-US" b="1" dirty="0" smtClean="0"/>
              <a:t>:</a:t>
            </a:r>
            <a:r>
              <a:rPr lang="en-US" dirty="0" smtClean="0"/>
              <a:t> </a:t>
            </a:r>
          </a:p>
          <a:p>
            <a:pPr marL="82296" lvl="0" indent="0">
              <a:buNone/>
            </a:pPr>
            <a:r>
              <a:rPr lang="en-US" dirty="0" smtClean="0"/>
              <a:t>The </a:t>
            </a:r>
            <a:r>
              <a:rPr lang="en-US" dirty="0"/>
              <a:t>University is operating at 45% of the total staff establishment of Makerere University. The University continues to lose highly qualified staff due to the uncompetitive salary structure especially at the ranks of Senior Lecturer, Associate Professor and Professor. </a:t>
            </a:r>
            <a:endParaRPr lang="en-US" dirty="0" smtClean="0"/>
          </a:p>
          <a:p>
            <a:pPr marL="82296" lvl="0" indent="0">
              <a:buNone/>
            </a:pPr>
            <a:r>
              <a:rPr lang="en-US" dirty="0" smtClean="0"/>
              <a:t>The staff student ratio is high affecting teaching and learning</a:t>
            </a:r>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24</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003944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9364"/>
            <a:ext cx="7498080" cy="1143000"/>
          </a:xfrm>
        </p:spPr>
        <p:txBody>
          <a:bodyPr/>
          <a:lstStyle/>
          <a:p>
            <a:pPr algn="ctr"/>
            <a:r>
              <a:rPr lang="en-US" b="1" dirty="0"/>
              <a:t>Challenges (cont’d)</a:t>
            </a:r>
            <a:endParaRPr lang="en-US" dirty="0"/>
          </a:p>
        </p:txBody>
      </p:sp>
      <p:sp>
        <p:nvSpPr>
          <p:cNvPr id="3" name="Content Placeholder 2"/>
          <p:cNvSpPr>
            <a:spLocks noGrp="1"/>
          </p:cNvSpPr>
          <p:nvPr>
            <p:ph idx="1"/>
          </p:nvPr>
        </p:nvSpPr>
        <p:spPr>
          <a:xfrm>
            <a:off x="1435608" y="1223250"/>
            <a:ext cx="7498080" cy="4800600"/>
          </a:xfrm>
        </p:spPr>
        <p:txBody>
          <a:bodyPr/>
          <a:lstStyle/>
          <a:p>
            <a:pPr marL="82296" lvl="0" indent="0">
              <a:buNone/>
            </a:pPr>
            <a:r>
              <a:rPr lang="en-GB" b="1" dirty="0" smtClean="0"/>
              <a:t>6. Security </a:t>
            </a:r>
            <a:r>
              <a:rPr lang="en-GB" b="1" dirty="0"/>
              <a:t>of property and human resource</a:t>
            </a:r>
            <a:r>
              <a:rPr lang="en-GB" dirty="0"/>
              <a:t>:  Properties including buildings, equipment and furnishing have been exposed to thefts and vandalism.  The University would like to establish an electronic security system that will include CCTV cameras, electronic data cards for staff, students and visitors and a perimeter wall. </a:t>
            </a:r>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25</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1631448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2768" y="1014381"/>
            <a:ext cx="7498080" cy="4800600"/>
          </a:xfrm>
        </p:spPr>
        <p:txBody>
          <a:bodyPr>
            <a:normAutofit fontScale="70000" lnSpcReduction="20000"/>
          </a:bodyPr>
          <a:lstStyle/>
          <a:p>
            <a:pPr marL="82296" indent="0">
              <a:buNone/>
            </a:pPr>
            <a:r>
              <a:rPr lang="en-US" sz="4800" dirty="0" smtClean="0"/>
              <a:t>In conclusion, I extend appreciation to the Government of Uganda for </a:t>
            </a:r>
          </a:p>
          <a:p>
            <a:pPr marL="996696" indent="-914400">
              <a:buFont typeface="+mj-lt"/>
              <a:buAutoNum type="arabicPeriod"/>
            </a:pPr>
            <a:r>
              <a:rPr lang="en-US" sz="4800" dirty="0" smtClean="0"/>
              <a:t>Salary enhancement for all staff </a:t>
            </a:r>
          </a:p>
          <a:p>
            <a:pPr marL="996696" indent="-914400">
              <a:buFont typeface="+mj-lt"/>
              <a:buAutoNum type="arabicPeriod"/>
            </a:pPr>
            <a:r>
              <a:rPr lang="en-US" sz="4800" dirty="0" smtClean="0"/>
              <a:t>Funds for Infrastructural Development [ADB Project]</a:t>
            </a:r>
          </a:p>
          <a:p>
            <a:pPr marL="996696" indent="-914400">
              <a:buFont typeface="+mj-lt"/>
              <a:buAutoNum type="arabicPeriod"/>
            </a:pPr>
            <a:r>
              <a:rPr lang="en-GB" sz="4800" dirty="0" smtClean="0"/>
              <a:t>Funding </a:t>
            </a:r>
            <a:r>
              <a:rPr lang="en-GB" sz="4800" dirty="0"/>
              <a:t>received under the Presidential Initiative for Science and Technology. </a:t>
            </a:r>
            <a:endParaRPr lang="en-US" sz="4800" dirty="0"/>
          </a:p>
          <a:p>
            <a:pPr marL="82296" indent="0">
              <a:buNone/>
            </a:pPr>
            <a:endParaRPr lang="en-US" sz="4800" dirty="0" smtClean="0"/>
          </a:p>
          <a:p>
            <a:pPr marL="82296" indent="0" algn="r">
              <a:buNone/>
            </a:pPr>
            <a:r>
              <a:rPr lang="en-US" sz="4800" dirty="0" smtClean="0"/>
              <a:t>THANK YOU</a:t>
            </a:r>
          </a:p>
          <a:p>
            <a:pPr marL="82296" indent="0">
              <a:buNone/>
            </a:pPr>
            <a:endParaRPr lang="en-US" sz="4800" dirty="0"/>
          </a:p>
        </p:txBody>
      </p:sp>
      <p:sp>
        <p:nvSpPr>
          <p:cNvPr id="2" name="Slide Number Placeholder 1"/>
          <p:cNvSpPr>
            <a:spLocks noGrp="1"/>
          </p:cNvSpPr>
          <p:nvPr>
            <p:ph type="sldNum" sz="quarter" idx="12"/>
          </p:nvPr>
        </p:nvSpPr>
        <p:spPr/>
        <p:txBody>
          <a:bodyPr/>
          <a:lstStyle/>
          <a:p>
            <a:fld id="{74A18AA9-5EB6-E24E-8092-A23A6BBC1D5B}" type="slidenum">
              <a:rPr lang="en-US" smtClean="0"/>
              <a:t>26</a:t>
            </a:fld>
            <a:endParaRPr lang="en-US"/>
          </a:p>
        </p:txBody>
      </p:sp>
      <p:sp>
        <p:nvSpPr>
          <p:cNvPr id="5" name="Title 1"/>
          <p:cNvSpPr>
            <a:spLocks noGrp="1"/>
          </p:cNvSpPr>
          <p:nvPr>
            <p:ph type="title"/>
          </p:nvPr>
        </p:nvSpPr>
        <p:spPr>
          <a:xfrm>
            <a:off x="1435608" y="69364"/>
            <a:ext cx="7498080" cy="1143000"/>
          </a:xfrm>
        </p:spPr>
        <p:txBody>
          <a:bodyPr/>
          <a:lstStyle/>
          <a:p>
            <a:pPr algn="ctr"/>
            <a:r>
              <a:rPr lang="en-US" b="1" dirty="0" smtClean="0"/>
              <a:t>Conclusion</a:t>
            </a:r>
            <a:endParaRPr lang="en-US" dirty="0"/>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90156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Background </a:t>
            </a:r>
            <a:r>
              <a:rPr lang="en-US" b="1" dirty="0" smtClean="0"/>
              <a:t>information (cont’d)</a:t>
            </a:r>
            <a:endParaRPr lang="en-US" dirty="0"/>
          </a:p>
        </p:txBody>
      </p:sp>
      <p:sp>
        <p:nvSpPr>
          <p:cNvPr id="3" name="Content Placeholder 2"/>
          <p:cNvSpPr>
            <a:spLocks noGrp="1"/>
          </p:cNvSpPr>
          <p:nvPr>
            <p:ph idx="1"/>
          </p:nvPr>
        </p:nvSpPr>
        <p:spPr/>
        <p:txBody>
          <a:bodyPr/>
          <a:lstStyle/>
          <a:p>
            <a:pPr lvl="0"/>
            <a:r>
              <a:rPr lang="en-US" dirty="0"/>
              <a:t>18 Affiliated institutions;</a:t>
            </a:r>
          </a:p>
          <a:p>
            <a:pPr lvl="0"/>
            <a:r>
              <a:rPr lang="en-US" dirty="0"/>
              <a:t>Excellent Research Management Track Record;</a:t>
            </a:r>
          </a:p>
          <a:p>
            <a:pPr lvl="0"/>
            <a:r>
              <a:rPr lang="en-US" dirty="0"/>
              <a:t>High Productivity and Efficiency in research;</a:t>
            </a:r>
          </a:p>
          <a:p>
            <a:pPr lvl="0"/>
            <a:r>
              <a:rPr lang="en-US" dirty="0"/>
              <a:t>Strong Collaboration </a:t>
            </a:r>
            <a:r>
              <a:rPr lang="en-US" dirty="0" smtClean="0"/>
              <a:t>Networks</a:t>
            </a:r>
          </a:p>
          <a:p>
            <a:pPr lvl="0"/>
            <a:r>
              <a:rPr lang="en-US" dirty="0" smtClean="0"/>
              <a:t>Currently </a:t>
            </a:r>
            <a:r>
              <a:rPr lang="en-US" dirty="0"/>
              <a:t>Makerere University ranked No. </a:t>
            </a:r>
            <a:r>
              <a:rPr lang="en-US" dirty="0" smtClean="0"/>
              <a:t>3 on the continent</a:t>
            </a:r>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3</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02556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Vision and Mission statements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i="1" dirty="0" smtClean="0"/>
              <a:t>Vision</a:t>
            </a:r>
          </a:p>
          <a:p>
            <a:pPr marL="0" indent="0">
              <a:buNone/>
            </a:pPr>
            <a:r>
              <a:rPr lang="en-US" dirty="0" smtClean="0"/>
              <a:t>To be the leading institution for academic excellence and innovations in Africa</a:t>
            </a:r>
          </a:p>
          <a:p>
            <a:pPr marL="0" indent="0">
              <a:buNone/>
            </a:pPr>
            <a:endParaRPr lang="en-US" dirty="0" smtClean="0"/>
          </a:p>
          <a:p>
            <a:pPr marL="0" indent="0">
              <a:buNone/>
            </a:pPr>
            <a:r>
              <a:rPr lang="en-US" i="1" dirty="0" smtClean="0"/>
              <a:t>Mission</a:t>
            </a:r>
          </a:p>
          <a:p>
            <a:pPr marL="0" indent="0">
              <a:buNone/>
            </a:pPr>
            <a:r>
              <a:rPr lang="en-US" dirty="0" smtClean="0"/>
              <a:t>To provide innovative teaching, learning, research and services responsive to national and global needs</a:t>
            </a:r>
          </a:p>
          <a:p>
            <a:pPr marL="0" indent="0">
              <a:buNone/>
            </a:pPr>
            <a:endParaRPr lang="en-US" dirty="0" smtClean="0"/>
          </a:p>
        </p:txBody>
      </p:sp>
      <p:sp>
        <p:nvSpPr>
          <p:cNvPr id="4" name="Slide Number Placeholder 3"/>
          <p:cNvSpPr>
            <a:spLocks noGrp="1"/>
          </p:cNvSpPr>
          <p:nvPr>
            <p:ph type="sldNum" sz="quarter" idx="12"/>
          </p:nvPr>
        </p:nvSpPr>
        <p:spPr/>
        <p:txBody>
          <a:bodyPr/>
          <a:lstStyle/>
          <a:p>
            <a:fld id="{74A18AA9-5EB6-E24E-8092-A23A6BBC1D5B}" type="slidenum">
              <a:rPr lang="en-US" smtClean="0"/>
              <a:t>4</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8072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Core Functions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Teaching </a:t>
            </a:r>
            <a:r>
              <a:rPr lang="en-US" dirty="0"/>
              <a:t>and Learning;</a:t>
            </a:r>
          </a:p>
          <a:p>
            <a:pPr lvl="0"/>
            <a:r>
              <a:rPr lang="en-US" dirty="0"/>
              <a:t>Research and Innovations;</a:t>
            </a:r>
          </a:p>
          <a:p>
            <a:pPr lvl="0"/>
            <a:r>
              <a:rPr lang="en-US" dirty="0"/>
              <a:t>Knowledge Transfer Partnerships and Networking.</a:t>
            </a:r>
          </a:p>
        </p:txBody>
      </p:sp>
      <p:sp>
        <p:nvSpPr>
          <p:cNvPr id="4" name="Slide Number Placeholder 3"/>
          <p:cNvSpPr>
            <a:spLocks noGrp="1"/>
          </p:cNvSpPr>
          <p:nvPr>
            <p:ph type="sldNum" sz="quarter" idx="12"/>
          </p:nvPr>
        </p:nvSpPr>
        <p:spPr/>
        <p:txBody>
          <a:bodyPr/>
          <a:lstStyle/>
          <a:p>
            <a:fld id="{74A18AA9-5EB6-E24E-8092-A23A6BBC1D5B}" type="slidenum">
              <a:rPr lang="en-US" smtClean="0"/>
              <a:t>5</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60424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University Governance</a:t>
            </a:r>
            <a:r>
              <a:rPr lang="en-US" dirty="0" smtClean="0"/>
              <a:t/>
            </a:r>
            <a:br>
              <a:rPr lang="en-US" dirty="0" smtClean="0"/>
            </a:br>
            <a:endParaRPr lang="en-US" dirty="0"/>
          </a:p>
        </p:txBody>
      </p:sp>
      <p:sp>
        <p:nvSpPr>
          <p:cNvPr id="3" name="Content Placeholder 2"/>
          <p:cNvSpPr>
            <a:spLocks noGrp="1"/>
          </p:cNvSpPr>
          <p:nvPr>
            <p:ph idx="1"/>
          </p:nvPr>
        </p:nvSpPr>
        <p:spPr>
          <a:xfrm>
            <a:off x="1500922" y="1083906"/>
            <a:ext cx="7498080" cy="4800600"/>
          </a:xfrm>
        </p:spPr>
        <p:txBody>
          <a:bodyPr/>
          <a:lstStyle/>
          <a:p>
            <a:pPr lvl="0"/>
            <a:r>
              <a:rPr lang="en-US" dirty="0" smtClean="0"/>
              <a:t>Guided </a:t>
            </a:r>
            <a:r>
              <a:rPr lang="en-US" dirty="0"/>
              <a:t>by the Universities and other Tertiary Institutions Act 2001 as amended;</a:t>
            </a:r>
          </a:p>
          <a:p>
            <a:pPr lvl="0"/>
            <a:r>
              <a:rPr lang="en-US" dirty="0"/>
              <a:t>Regulated by the National Council for Higher Education;</a:t>
            </a:r>
          </a:p>
          <a:p>
            <a:pPr lvl="0"/>
            <a:r>
              <a:rPr lang="en-US" dirty="0"/>
              <a:t>University </a:t>
            </a:r>
            <a:r>
              <a:rPr lang="en-US" dirty="0" smtClean="0"/>
              <a:t>Council; the Supreme </a:t>
            </a:r>
            <a:r>
              <a:rPr lang="en-US" dirty="0"/>
              <a:t>governing body; with various committees;</a:t>
            </a:r>
          </a:p>
          <a:p>
            <a:pPr lvl="0"/>
            <a:r>
              <a:rPr lang="en-US" dirty="0"/>
              <a:t>Senate </a:t>
            </a:r>
            <a:r>
              <a:rPr lang="en-US" dirty="0" smtClean="0"/>
              <a:t>in charge of academic </a:t>
            </a:r>
            <a:r>
              <a:rPr lang="en-US" dirty="0"/>
              <a:t>matters;</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6</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092182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Management Structure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Vice </a:t>
            </a:r>
            <a:r>
              <a:rPr lang="en-US" dirty="0"/>
              <a:t>Chancellor – Executive Head;</a:t>
            </a:r>
          </a:p>
          <a:p>
            <a:pPr lvl="0"/>
            <a:r>
              <a:rPr lang="en-US" dirty="0"/>
              <a:t>Two Deputy VCs [F&amp;A and AA]</a:t>
            </a:r>
          </a:p>
          <a:p>
            <a:pPr lvl="0"/>
            <a:r>
              <a:rPr lang="en-US" dirty="0"/>
              <a:t>Central Management committee of 11 members  </a:t>
            </a:r>
          </a:p>
          <a:p>
            <a:pPr lvl="0"/>
            <a:r>
              <a:rPr lang="en-US" dirty="0"/>
              <a:t>College Principals [10]; Deputy Principals [10], School Deans </a:t>
            </a:r>
            <a:r>
              <a:rPr lang="en-US" dirty="0" smtClean="0"/>
              <a:t>[29]</a:t>
            </a:r>
            <a:r>
              <a:rPr lang="en-US" dirty="0"/>
              <a:t>, Departmental Chairs [92</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7</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625379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Management </a:t>
            </a:r>
            <a:r>
              <a:rPr lang="en-US" b="1" dirty="0" smtClean="0"/>
              <a:t>Structure (cont’d)</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Administrative and Support Units headed by Directors </a:t>
            </a:r>
            <a:endParaRPr lang="en-US" dirty="0" smtClean="0"/>
          </a:p>
          <a:p>
            <a:pPr marL="596646" lvl="0" indent="-514350">
              <a:buFont typeface="+mj-lt"/>
              <a:buAutoNum type="alphaLcParenR"/>
            </a:pPr>
            <a:r>
              <a:rPr lang="en-US" dirty="0" smtClean="0"/>
              <a:t>Directorate of Research and Graduate Training</a:t>
            </a:r>
          </a:p>
          <a:p>
            <a:pPr marL="596646" lvl="0" indent="-514350">
              <a:buFont typeface="+mj-lt"/>
              <a:buAutoNum type="alphaLcParenR"/>
            </a:pPr>
            <a:r>
              <a:rPr lang="en-US" dirty="0" smtClean="0"/>
              <a:t>Planning and Development Unit,</a:t>
            </a:r>
          </a:p>
          <a:p>
            <a:pPr marL="596646" lvl="0" indent="-514350">
              <a:buFont typeface="+mj-lt"/>
              <a:buAutoNum type="alphaLcParenR"/>
            </a:pPr>
            <a:r>
              <a:rPr lang="en-US" dirty="0" smtClean="0"/>
              <a:t>Quality Assurance Directorate, </a:t>
            </a:r>
          </a:p>
          <a:p>
            <a:pPr marL="596646" lvl="0" indent="-514350">
              <a:buFont typeface="+mj-lt"/>
              <a:buAutoNum type="alphaLcParenR"/>
            </a:pPr>
            <a:r>
              <a:rPr lang="en-US" dirty="0" smtClean="0"/>
              <a:t>Directorate of Information, Communication and Technology, </a:t>
            </a:r>
          </a:p>
          <a:p>
            <a:pPr marL="596646" lvl="0" indent="-514350">
              <a:buFont typeface="+mj-lt"/>
              <a:buAutoNum type="alphaLcParenR"/>
            </a:pPr>
            <a:r>
              <a:rPr lang="en-US" dirty="0" smtClean="0"/>
              <a:t>Estates and Works Department </a:t>
            </a:r>
          </a:p>
          <a:p>
            <a:pPr marL="596646" lvl="0" indent="-514350">
              <a:buFont typeface="+mj-lt"/>
              <a:buAutoNum type="alphaLcParenR"/>
            </a:pPr>
            <a:r>
              <a:rPr lang="en-US" dirty="0" smtClean="0"/>
              <a:t>Internal Audit</a:t>
            </a:r>
          </a:p>
          <a:p>
            <a:pPr marL="596646" lvl="0" indent="-514350">
              <a:buFont typeface="+mj-lt"/>
              <a:buAutoNum type="alphaLcParenR"/>
            </a:pPr>
            <a:r>
              <a:rPr lang="en-US" dirty="0" smtClean="0"/>
              <a:t>Directorate of Human Resources, </a:t>
            </a:r>
          </a:p>
          <a:p>
            <a:pPr marL="596646" lvl="0" indent="-514350">
              <a:buFont typeface="+mj-lt"/>
              <a:buAutoNum type="alphaLcParenR"/>
            </a:pPr>
            <a:r>
              <a:rPr lang="en-US" dirty="0" smtClean="0"/>
              <a:t>Directorate of Legal Affairs, </a:t>
            </a:r>
          </a:p>
          <a:p>
            <a:pPr marL="596646" lvl="0" indent="-514350">
              <a:buFont typeface="+mj-lt"/>
              <a:buAutoNum type="alphaLcParenR"/>
            </a:pPr>
            <a:r>
              <a:rPr lang="en-US" dirty="0" smtClean="0"/>
              <a:t>Gender Mainstreaming Directorate</a:t>
            </a:r>
          </a:p>
          <a:p>
            <a:pPr marL="596646" lvl="0" indent="-514350">
              <a:buFont typeface="+mj-lt"/>
              <a:buAutoNum type="alphaLcParenR"/>
            </a:pPr>
            <a:r>
              <a:rPr lang="en-US" dirty="0" smtClean="0"/>
              <a:t>Makerere Institute for Social Research</a:t>
            </a:r>
          </a:p>
          <a:p>
            <a:pPr marL="596646" lvl="0" indent="-514350">
              <a:buFont typeface="+mj-lt"/>
              <a:buAutoNum type="alphaLcParenR"/>
            </a:pPr>
            <a:r>
              <a:rPr lang="en-US" dirty="0" smtClean="0"/>
              <a:t>Human Rights and Peace Center</a:t>
            </a:r>
          </a:p>
          <a:p>
            <a:pPr marL="596646" lvl="0" indent="-514350">
              <a:buFont typeface="+mj-lt"/>
              <a:buAutoNum type="alphaLcParenR"/>
            </a:pPr>
            <a:r>
              <a:rPr lang="en-US" dirty="0" smtClean="0"/>
              <a:t>Makerere University Hospital</a:t>
            </a:r>
          </a:p>
          <a:p>
            <a:pPr marL="596646" lvl="0" indent="-514350">
              <a:buFont typeface="+mj-lt"/>
              <a:buAutoNum type="alphaLcParenR"/>
            </a:pPr>
            <a:r>
              <a:rPr lang="en-US" dirty="0"/>
              <a:t>Infectious Diseases </a:t>
            </a:r>
            <a:r>
              <a:rPr lang="en-US" dirty="0" smtClean="0"/>
              <a:t>Institute</a:t>
            </a:r>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8</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33269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922" y="-9946"/>
            <a:ext cx="7498080" cy="1143000"/>
          </a:xfrm>
        </p:spPr>
        <p:txBody>
          <a:bodyPr/>
          <a:lstStyle/>
          <a:p>
            <a:r>
              <a:rPr lang="en-US" b="1" dirty="0" smtClean="0"/>
              <a:t>The Collegiate System</a:t>
            </a:r>
            <a:r>
              <a:rPr lang="en-US" dirty="0" smtClean="0"/>
              <a:t> </a:t>
            </a:r>
            <a:endParaRPr lang="en-US" dirty="0"/>
          </a:p>
        </p:txBody>
      </p:sp>
      <p:sp>
        <p:nvSpPr>
          <p:cNvPr id="3" name="Content Placeholder 2"/>
          <p:cNvSpPr>
            <a:spLocks noGrp="1"/>
          </p:cNvSpPr>
          <p:nvPr>
            <p:ph idx="1"/>
          </p:nvPr>
        </p:nvSpPr>
        <p:spPr>
          <a:xfrm>
            <a:off x="1500922" y="1014381"/>
            <a:ext cx="7498080" cy="4800600"/>
          </a:xfrm>
        </p:spPr>
        <p:txBody>
          <a:bodyPr>
            <a:normAutofit fontScale="70000" lnSpcReduction="20000"/>
          </a:bodyPr>
          <a:lstStyle/>
          <a:p>
            <a:pPr marL="0" indent="0">
              <a:buNone/>
            </a:pPr>
            <a:r>
              <a:rPr lang="en-US" dirty="0"/>
              <a:t>H</a:t>
            </a:r>
            <a:r>
              <a:rPr lang="en-US" dirty="0" smtClean="0"/>
              <a:t>as </a:t>
            </a:r>
            <a:r>
              <a:rPr lang="en-US" dirty="0"/>
              <a:t>been operational since 2011 with 10 Colleges in place</a:t>
            </a:r>
            <a:r>
              <a:rPr lang="en-US" b="1" dirty="0"/>
              <a:t>. </a:t>
            </a:r>
            <a:r>
              <a:rPr lang="en-US" dirty="0"/>
              <a:t>These include: </a:t>
            </a:r>
          </a:p>
          <a:p>
            <a:pPr marL="514350" lvl="0" indent="-514350">
              <a:buFont typeface="+mj-lt"/>
              <a:buAutoNum type="arabicPeriod"/>
            </a:pPr>
            <a:r>
              <a:rPr lang="en-US" dirty="0"/>
              <a:t>College of Health Sciences (CHS); </a:t>
            </a:r>
          </a:p>
          <a:p>
            <a:pPr marL="514350" lvl="0" indent="-514350">
              <a:buFont typeface="+mj-lt"/>
              <a:buAutoNum type="arabicPeriod"/>
            </a:pPr>
            <a:r>
              <a:rPr lang="en-US" dirty="0"/>
              <a:t>College of Veterinary Medicine, Animal Resources and Bio-Security (</a:t>
            </a:r>
            <a:r>
              <a:rPr lang="en-US" dirty="0" err="1"/>
              <a:t>CoVAB</a:t>
            </a:r>
            <a:r>
              <a:rPr lang="en-US" dirty="0"/>
              <a:t>); </a:t>
            </a:r>
          </a:p>
          <a:p>
            <a:pPr marL="514350" lvl="0" indent="-514350">
              <a:buFont typeface="+mj-lt"/>
              <a:buAutoNum type="arabicPeriod"/>
            </a:pPr>
            <a:r>
              <a:rPr lang="en-US" dirty="0"/>
              <a:t>College of Agricultural and Environmental Sciences (CAES);</a:t>
            </a:r>
          </a:p>
          <a:p>
            <a:pPr marL="514350" lvl="0" indent="-514350">
              <a:buFont typeface="+mj-lt"/>
              <a:buAutoNum type="arabicPeriod"/>
            </a:pPr>
            <a:r>
              <a:rPr lang="en-US" dirty="0"/>
              <a:t>College of Computing and Information Sciences (</a:t>
            </a:r>
            <a:r>
              <a:rPr lang="en-US" dirty="0" err="1"/>
              <a:t>CoCIS</a:t>
            </a:r>
            <a:r>
              <a:rPr lang="en-US" dirty="0"/>
              <a:t>);</a:t>
            </a:r>
          </a:p>
          <a:p>
            <a:pPr marL="514350" lvl="0" indent="-514350">
              <a:buFont typeface="+mj-lt"/>
              <a:buAutoNum type="arabicPeriod"/>
            </a:pPr>
            <a:r>
              <a:rPr lang="en-US" dirty="0"/>
              <a:t>College of Engineering, Design, Art and Technology (CEDAT);</a:t>
            </a:r>
          </a:p>
          <a:p>
            <a:pPr marL="514350" lvl="0" indent="-514350">
              <a:buFont typeface="+mj-lt"/>
              <a:buAutoNum type="arabicPeriod"/>
            </a:pPr>
            <a:r>
              <a:rPr lang="en-US" dirty="0"/>
              <a:t>College of Natural Sciences (</a:t>
            </a:r>
            <a:r>
              <a:rPr lang="en-US" dirty="0" err="1"/>
              <a:t>CoNAS</a:t>
            </a:r>
            <a:r>
              <a:rPr lang="en-US" dirty="0"/>
              <a:t>);</a:t>
            </a:r>
          </a:p>
          <a:p>
            <a:pPr marL="514350" lvl="0" indent="-514350">
              <a:buFont typeface="+mj-lt"/>
              <a:buAutoNum type="arabicPeriod"/>
            </a:pPr>
            <a:r>
              <a:rPr lang="en-US" dirty="0"/>
              <a:t>College of Business and Management Sciences (</a:t>
            </a:r>
            <a:r>
              <a:rPr lang="en-US" dirty="0" err="1"/>
              <a:t>CoBAMS</a:t>
            </a:r>
            <a:r>
              <a:rPr lang="en-US" dirty="0"/>
              <a:t>);</a:t>
            </a:r>
          </a:p>
          <a:p>
            <a:pPr marL="514350" lvl="0" indent="-514350">
              <a:buFont typeface="+mj-lt"/>
              <a:buAutoNum type="arabicPeriod"/>
            </a:pPr>
            <a:r>
              <a:rPr lang="en-US" dirty="0"/>
              <a:t>College of Humanities and Social Sciences (CHUSS);</a:t>
            </a:r>
          </a:p>
          <a:p>
            <a:pPr marL="514350" lvl="0" indent="-514350">
              <a:buFont typeface="+mj-lt"/>
              <a:buAutoNum type="arabicPeriod"/>
            </a:pPr>
            <a:r>
              <a:rPr lang="en-US" dirty="0"/>
              <a:t>College of Education and External Studies (CEES); and</a:t>
            </a:r>
          </a:p>
          <a:p>
            <a:pPr marL="514350" lvl="0" indent="-514350">
              <a:buFont typeface="+mj-lt"/>
              <a:buAutoNum type="arabicPeriod"/>
            </a:pPr>
            <a:r>
              <a:rPr lang="en-US" dirty="0"/>
              <a:t>The School of Law.</a:t>
            </a:r>
          </a:p>
          <a:p>
            <a:endParaRPr lang="en-US" dirty="0"/>
          </a:p>
        </p:txBody>
      </p:sp>
      <p:sp>
        <p:nvSpPr>
          <p:cNvPr id="4" name="Slide Number Placeholder 3"/>
          <p:cNvSpPr>
            <a:spLocks noGrp="1"/>
          </p:cNvSpPr>
          <p:nvPr>
            <p:ph type="sldNum" sz="quarter" idx="12"/>
          </p:nvPr>
        </p:nvSpPr>
        <p:spPr/>
        <p:txBody>
          <a:bodyPr/>
          <a:lstStyle/>
          <a:p>
            <a:fld id="{74A18AA9-5EB6-E24E-8092-A23A6BBC1D5B}" type="slidenum">
              <a:rPr lang="en-US" smtClean="0"/>
              <a:t>9</a:t>
            </a:fld>
            <a:endParaRPr lang="en-US"/>
          </a:p>
        </p:txBody>
      </p:sp>
      <p:grpSp>
        <p:nvGrpSpPr>
          <p:cNvPr id="6" name="Group 5"/>
          <p:cNvGrpSpPr/>
          <p:nvPr/>
        </p:nvGrpSpPr>
        <p:grpSpPr>
          <a:xfrm>
            <a:off x="1250066" y="5324411"/>
            <a:ext cx="7893934" cy="1658256"/>
            <a:chOff x="1250066" y="5324411"/>
            <a:chExt cx="7893934" cy="1658256"/>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5744" y="5324411"/>
              <a:ext cx="1658256" cy="1658256"/>
            </a:xfrm>
            <a:prstGeom prst="rect">
              <a:avLst/>
            </a:prstGeom>
          </p:spPr>
        </p:pic>
        <p:cxnSp>
          <p:nvCxnSpPr>
            <p:cNvPr id="8" name="Straight Connector 7"/>
            <p:cNvCxnSpPr/>
            <p:nvPr/>
          </p:nvCxnSpPr>
          <p:spPr>
            <a:xfrm>
              <a:off x="1250066" y="6305550"/>
              <a:ext cx="6235678" cy="0"/>
            </a:xfrm>
            <a:prstGeom prst="line">
              <a:avLst/>
            </a:prstGeom>
            <a:ln w="314325" cmpd="thickThin">
              <a:solidFill>
                <a:srgbClr val="0AA60A"/>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732935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157</TotalTime>
  <Words>1282</Words>
  <Application>Microsoft Office PowerPoint</Application>
  <PresentationFormat>On-screen Show (4:3)</PresentationFormat>
  <Paragraphs>170</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Calibri</vt:lpstr>
      <vt:lpstr>Gill Sans MT</vt:lpstr>
      <vt:lpstr>Verdana</vt:lpstr>
      <vt:lpstr>Wingdings 2</vt:lpstr>
      <vt:lpstr>Solstice</vt:lpstr>
      <vt:lpstr> OVERALL STATE OF UNIVERSITY IN TERMS OF MANAGEMENT STANDARDS Prof. John Ddumba Ssentamu Vice Chancellor</vt:lpstr>
      <vt:lpstr>Background information </vt:lpstr>
      <vt:lpstr>Background information (cont’d)</vt:lpstr>
      <vt:lpstr>Vision and Mission statements </vt:lpstr>
      <vt:lpstr>Core Functions </vt:lpstr>
      <vt:lpstr>University Governance </vt:lpstr>
      <vt:lpstr>Management Structure </vt:lpstr>
      <vt:lpstr>Management Structure (cont’d)</vt:lpstr>
      <vt:lpstr>The Collegiate System </vt:lpstr>
      <vt:lpstr>Staffing  </vt:lpstr>
      <vt:lpstr>Student body </vt:lpstr>
      <vt:lpstr>Academic Programs </vt:lpstr>
      <vt:lpstr>Source of funding</vt:lpstr>
      <vt:lpstr>Source of funding (cont’d)</vt:lpstr>
      <vt:lpstr>Makerere University  Budget </vt:lpstr>
      <vt:lpstr>Unit cost </vt:lpstr>
      <vt:lpstr> Financial Sustainability Strategies  </vt:lpstr>
      <vt:lpstr>Financial Sustainability Strategies (cont’d)</vt:lpstr>
      <vt:lpstr>Financial Sustainability Strategies (cont’d)</vt:lpstr>
      <vt:lpstr>Challenges </vt:lpstr>
      <vt:lpstr>Challenges (cont’d)</vt:lpstr>
      <vt:lpstr>Challenges (cont’d)</vt:lpstr>
      <vt:lpstr>Challenges (cont’d)</vt:lpstr>
      <vt:lpstr>Challenges (cont’d) </vt:lpstr>
      <vt:lpstr>Challenges (cont’d)</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OVERALL STATE OF UNIVERSITY IN TERMS OF MANAGEMENT STANDARDS </dc:title>
  <dc:creator>NANONO</dc:creator>
  <cp:lastModifiedBy>SERVER ROOM</cp:lastModifiedBy>
  <cp:revision>18</cp:revision>
  <cp:lastPrinted>2016-09-28T07:30:08Z</cp:lastPrinted>
  <dcterms:created xsi:type="dcterms:W3CDTF">2016-09-27T14:09:15Z</dcterms:created>
  <dcterms:modified xsi:type="dcterms:W3CDTF">2016-09-28T08:22:01Z</dcterms:modified>
</cp:coreProperties>
</file>