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5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9" r:id="rId3"/>
    <p:sldId id="294" r:id="rId4"/>
    <p:sldId id="299" r:id="rId5"/>
    <p:sldId id="295" r:id="rId6"/>
    <p:sldId id="302" r:id="rId7"/>
    <p:sldId id="303" r:id="rId8"/>
    <p:sldId id="304" r:id="rId9"/>
    <p:sldId id="301" r:id="rId10"/>
    <p:sldId id="305" r:id="rId11"/>
    <p:sldId id="300" r:id="rId12"/>
    <p:sldId id="287" r:id="rId13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582" autoAdjust="0"/>
    <p:restoredTop sz="88034" autoAdjust="0"/>
  </p:normalViewPr>
  <p:slideViewPr>
    <p:cSldViewPr>
      <p:cViewPr varScale="1">
        <p:scale>
          <a:sx n="56" d="100"/>
          <a:sy n="56" d="100"/>
        </p:scale>
        <p:origin x="5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05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93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5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996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21E3B8-EDCD-9846-AC95-2B293631819B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CF4A14-D5F8-7941-884D-FA53F0069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8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21E3B8-EDCD-9846-AC95-2B293631819B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CF4A14-D5F8-7941-884D-FA53F0069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23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esentation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5382070"/>
            <a:ext cx="5410200" cy="14759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21E3B8-EDCD-9846-AC95-2B293631819B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CF4A14-D5F8-7941-884D-FA53F0069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8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21E3B8-EDCD-9846-AC95-2B293631819B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CF4A14-D5F8-7941-884D-FA53F0069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9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21E3B8-EDCD-9846-AC95-2B293631819B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CF4A14-D5F8-7941-884D-FA53F0069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6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21E3B8-EDCD-9846-AC95-2B293631819B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CF4A14-D5F8-7941-884D-FA53F0069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1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21E3B8-EDCD-9846-AC95-2B293631819B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CF4A14-D5F8-7941-884D-FA53F0069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9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21E3B8-EDCD-9846-AC95-2B293631819B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CF4A14-D5F8-7941-884D-FA53F0069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5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21E3B8-EDCD-9846-AC95-2B293631819B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CF4A14-D5F8-7941-884D-FA53F0069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2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21E3B8-EDCD-9846-AC95-2B293631819B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CF4A14-D5F8-7941-884D-FA53F0069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3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esentation-01.jpg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" r="2956"/>
          <a:stretch/>
        </p:blipFill>
        <p:spPr>
          <a:xfrm>
            <a:off x="-297255" y="-12599"/>
            <a:ext cx="9441256" cy="687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86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9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p@ursb.go.ug" TargetMode="External"/><Relationship Id="rId2" Type="http://schemas.openxmlformats.org/officeDocument/2006/relationships/hyperlink" Target="http://www.ursb.go.ug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 idx="4294967295"/>
          </p:nvPr>
        </p:nvSpPr>
        <p:spPr>
          <a:xfrm>
            <a:off x="685800" y="2590800"/>
            <a:ext cx="7772400" cy="1905000"/>
          </a:xfrm>
          <a:prstGeom prst="rect">
            <a:avLst/>
          </a:prstGeom>
        </p:spPr>
        <p:txBody>
          <a:bodyPr/>
          <a:lstStyle>
            <a:extLst/>
          </a:lstStyle>
          <a:p>
            <a:pPr marL="0" indent="0"/>
            <a:r>
              <a:rPr lang="en-US" sz="4800" b="1" dirty="0" smtClean="0">
                <a:solidFill>
                  <a:srgbClr val="17375E"/>
                </a:solidFill>
                <a:latin typeface="Arial"/>
                <a:cs typeface="Arial"/>
              </a:rPr>
              <a:t>Patent filing and tips on patent drafting </a:t>
            </a:r>
            <a:r>
              <a:rPr lang="en-US" sz="4800" b="1" dirty="0" smtClean="0">
                <a:solidFill>
                  <a:srgbClr val="17375E"/>
                </a:solidFill>
                <a:latin typeface="Arial"/>
                <a:cs typeface="Arial"/>
              </a:rPr>
              <a:t/>
            </a:r>
            <a:br>
              <a:rPr lang="en-US" sz="4800" b="1" dirty="0" smtClean="0">
                <a:solidFill>
                  <a:srgbClr val="17375E"/>
                </a:solidFill>
                <a:latin typeface="Arial"/>
                <a:cs typeface="Arial"/>
              </a:rPr>
            </a:br>
            <a:r>
              <a:rPr lang="en-US" sz="4800" b="1" dirty="0">
                <a:solidFill>
                  <a:srgbClr val="17375E"/>
                </a:solidFill>
                <a:latin typeface="Arial"/>
                <a:cs typeface="Arial"/>
              </a:rPr>
              <a:t/>
            </a:r>
            <a:br>
              <a:rPr lang="en-US" sz="4800" b="1" dirty="0">
                <a:solidFill>
                  <a:srgbClr val="17375E"/>
                </a:solidFill>
                <a:latin typeface="Arial"/>
                <a:cs typeface="Arial"/>
              </a:rPr>
            </a:br>
            <a:r>
              <a:rPr lang="en-US" sz="2400" b="1" dirty="0" smtClean="0">
                <a:solidFill>
                  <a:srgbClr val="17375E"/>
                </a:solidFill>
                <a:latin typeface="Arial"/>
                <a:cs typeface="Arial"/>
              </a:rPr>
              <a:t/>
            </a:r>
            <a:br>
              <a:rPr lang="en-US" sz="2400" b="1" dirty="0" smtClean="0">
                <a:solidFill>
                  <a:srgbClr val="17375E"/>
                </a:solidFill>
                <a:latin typeface="Arial"/>
                <a:cs typeface="Arial"/>
              </a:rPr>
            </a:br>
            <a:r>
              <a:rPr lang="en-US" sz="2400" b="1" dirty="0" err="1" smtClean="0">
                <a:solidFill>
                  <a:schemeClr val="tx2"/>
                </a:solidFill>
                <a:latin typeface="Aral"/>
                <a:cs typeface="Arial"/>
              </a:rPr>
              <a:t>Makerere</a:t>
            </a:r>
            <a:r>
              <a:rPr lang="en-US" sz="2400" b="1" dirty="0" smtClean="0">
                <a:solidFill>
                  <a:schemeClr val="tx2"/>
                </a:solidFill>
                <a:latin typeface="Aral"/>
                <a:cs typeface="Arial"/>
              </a:rPr>
              <a:t> University </a:t>
            </a:r>
            <a:r>
              <a:rPr lang="en-US" sz="2400" b="1" dirty="0" smtClean="0">
                <a:solidFill>
                  <a:schemeClr val="tx2"/>
                </a:solidFill>
                <a:latin typeface="Aral"/>
                <a:cs typeface="Aral"/>
              </a:rPr>
              <a:t>– July </a:t>
            </a:r>
            <a:r>
              <a:rPr lang="en-US" sz="2400" b="1" dirty="0">
                <a:solidFill>
                  <a:schemeClr val="tx2"/>
                </a:solidFill>
                <a:latin typeface="Aral"/>
                <a:cs typeface="Aral"/>
              </a:rPr>
              <a:t>7</a:t>
            </a:r>
            <a:r>
              <a:rPr lang="en-US" sz="2400" b="1" dirty="0" smtClean="0">
                <a:solidFill>
                  <a:schemeClr val="tx2"/>
                </a:solidFill>
                <a:latin typeface="Aral"/>
                <a:cs typeface="Aral"/>
              </a:rPr>
              <a:t>, </a:t>
            </a:r>
            <a:r>
              <a:rPr lang="en-US" sz="2400" b="1" dirty="0">
                <a:solidFill>
                  <a:schemeClr val="tx2"/>
                </a:solidFill>
                <a:latin typeface="Aral"/>
                <a:cs typeface="Aral"/>
              </a:rPr>
              <a:t>2016 </a:t>
            </a:r>
            <a:r>
              <a:rPr lang="en-US" sz="4800" b="1" dirty="0">
                <a:solidFill>
                  <a:schemeClr val="tx2"/>
                </a:solidFill>
                <a:latin typeface="Aral"/>
                <a:cs typeface="Aral"/>
              </a:rPr>
              <a:t/>
            </a:r>
            <a:br>
              <a:rPr lang="en-US" sz="4800" b="1" dirty="0">
                <a:solidFill>
                  <a:schemeClr val="tx2"/>
                </a:solidFill>
                <a:latin typeface="Aral"/>
                <a:cs typeface="Aral"/>
              </a:rPr>
            </a:br>
            <a:r>
              <a:rPr lang="en-US" sz="4800" b="1" dirty="0" smtClean="0">
                <a:solidFill>
                  <a:srgbClr val="17375E"/>
                </a:solidFill>
                <a:latin typeface="Arial"/>
                <a:cs typeface="Arial"/>
              </a:rPr>
              <a:t/>
            </a:r>
            <a:br>
              <a:rPr lang="en-US" sz="4800" b="1" dirty="0" smtClean="0">
                <a:solidFill>
                  <a:srgbClr val="17375E"/>
                </a:solidFill>
                <a:latin typeface="Arial"/>
                <a:cs typeface="Arial"/>
              </a:rPr>
            </a:br>
            <a:endParaRPr lang="en-US" sz="4800" b="1" dirty="0">
              <a:solidFill>
                <a:srgbClr val="17375E"/>
              </a:solidFill>
              <a:latin typeface="Arial"/>
              <a:cs typeface="Arial"/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subTitle" idx="4294967295"/>
          </p:nvPr>
        </p:nvSpPr>
        <p:spPr>
          <a:xfrm>
            <a:off x="533400" y="5029200"/>
            <a:ext cx="7848600" cy="11430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marL="0" indent="0" algn="ctr">
              <a:buNone/>
            </a:pPr>
            <a:endParaRPr lang="en-US" sz="2000" dirty="0">
              <a:solidFill>
                <a:schemeClr val="tx2"/>
              </a:solidFill>
              <a:latin typeface="Aral"/>
              <a:cs typeface="Aral"/>
            </a:endParaRPr>
          </a:p>
          <a:p>
            <a:pPr marL="0" indent="0" algn="ctr">
              <a:buNone/>
            </a:pPr>
            <a:endParaRPr lang="en-US" sz="1800" dirty="0" smtClean="0">
              <a:solidFill>
                <a:schemeClr val="tx2"/>
              </a:solidFill>
              <a:latin typeface="Aral"/>
              <a:cs typeface="Aral"/>
            </a:endParaRPr>
          </a:p>
          <a:p>
            <a:pPr marL="0" indent="0" algn="ctr">
              <a:buNone/>
            </a:pPr>
            <a:r>
              <a:rPr lang="en-US" sz="2000" i="1" dirty="0" err="1" smtClean="0">
                <a:solidFill>
                  <a:schemeClr val="accent1">
                    <a:lumMod val="75000"/>
                  </a:schemeClr>
                </a:solidFill>
                <a:latin typeface="Aral"/>
                <a:cs typeface="Aral"/>
              </a:rPr>
              <a:t>Kagwa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Aral"/>
                <a:cs typeface="Aral"/>
              </a:rPr>
              <a:t> John Marius –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Examiner Patents 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 bwMode="auto">
          <a:xfrm>
            <a:off x="381000" y="381000"/>
            <a:ext cx="85344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on patent drafting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Unity of invention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The application should relate to one invention only or to a group of inventions so linked as to form a single general inventive concept.</a:t>
            </a:r>
          </a:p>
          <a:p>
            <a:pPr algn="just">
              <a:buFont typeface="Wingdings 2" panose="05020102010507070707" pitchFamily="18" charset="2"/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should be </a:t>
            </a:r>
            <a:r>
              <a:rPr lang="en-US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fully detailed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enable a person who has ordinary skills in the art to make use of and to evaluate the claimed </a:t>
            </a: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invention. </a:t>
            </a:r>
          </a:p>
          <a:p>
            <a:pPr marL="0" indent="0">
              <a:buNone/>
            </a:pPr>
            <a:endParaRPr lang="en-US" sz="2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benefits should not be part of application, </a:t>
            </a:r>
            <a:r>
              <a:rPr lang="en-US" sz="2400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emphasis should be on technical effect of invention and how the invention works</a:t>
            </a:r>
            <a:endParaRPr lang="en-US" sz="2400" i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575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686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Obtaining Patent protection</a:t>
            </a:r>
          </a:p>
          <a:p>
            <a:pPr>
              <a:defRPr/>
            </a:pPr>
            <a:r>
              <a:rPr lang="en-ZW" sz="2000" dirty="0">
                <a:latin typeface="Arial" pitchFamily="34" charset="0"/>
                <a:cs typeface="Arial" pitchFamily="34" charset="0"/>
              </a:rPr>
              <a:t>For one to obtain patent protection, a patent application must be filed with a patent </a:t>
            </a:r>
            <a:r>
              <a:rPr lang="en-ZW" sz="2000" dirty="0" smtClean="0">
                <a:latin typeface="Arial" pitchFamily="34" charset="0"/>
                <a:cs typeface="Arial" pitchFamily="34" charset="0"/>
              </a:rPr>
              <a:t>office (URSB)</a:t>
            </a:r>
            <a:endParaRPr lang="en-ZW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ZW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ZW" sz="2000" dirty="0">
                <a:latin typeface="Arial" pitchFamily="34" charset="0"/>
                <a:cs typeface="Arial" pitchFamily="34" charset="0"/>
              </a:rPr>
              <a:t>The application consists the following sections: </a:t>
            </a:r>
          </a:p>
          <a:p>
            <a:pPr>
              <a:defRPr/>
            </a:pPr>
            <a:r>
              <a:rPr lang="en-ZW" sz="2000" dirty="0">
                <a:latin typeface="Arial" pitchFamily="34" charset="0"/>
                <a:cs typeface="Arial" pitchFamily="34" charset="0"/>
              </a:rPr>
              <a:t>A </a:t>
            </a:r>
            <a:r>
              <a:rPr lang="en-ZW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title</a:t>
            </a:r>
            <a:r>
              <a:rPr lang="en-ZW" sz="2000" dirty="0">
                <a:latin typeface="Arial" pitchFamily="34" charset="0"/>
                <a:cs typeface="Arial" pitchFamily="34" charset="0"/>
              </a:rPr>
              <a:t> of the invention, </a:t>
            </a:r>
            <a:r>
              <a:rPr lang="en-ZW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abstract</a:t>
            </a:r>
            <a:r>
              <a:rPr lang="en-ZW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ZW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background </a:t>
            </a:r>
            <a:r>
              <a:rPr lang="en-ZW" sz="2000" dirty="0">
                <a:latin typeface="Arial" pitchFamily="34" charset="0"/>
                <a:cs typeface="Arial" pitchFamily="34" charset="0"/>
              </a:rPr>
              <a:t>art, </a:t>
            </a:r>
            <a:r>
              <a:rPr lang="en-ZW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description</a:t>
            </a:r>
            <a:r>
              <a:rPr lang="en-ZW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ZW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claims</a:t>
            </a:r>
            <a:r>
              <a:rPr lang="en-ZW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ZW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drawings</a:t>
            </a:r>
            <a:r>
              <a:rPr lang="en-ZW" sz="2000" dirty="0">
                <a:latin typeface="Arial" pitchFamily="34" charset="0"/>
                <a:cs typeface="Arial" pitchFamily="34" charset="0"/>
              </a:rPr>
              <a:t> where necessary</a:t>
            </a:r>
          </a:p>
          <a:p>
            <a:pPr>
              <a:defRPr/>
            </a:pPr>
            <a:endParaRPr lang="en-ZW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ZW" sz="2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Patent Application Procedure</a:t>
            </a:r>
          </a:p>
          <a:p>
            <a:pPr marL="0" lvl="2" indent="0"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ZW" sz="2000" dirty="0">
                <a:latin typeface="Arial" pitchFamily="34" charset="0"/>
                <a:cs typeface="Arial" pitchFamily="34" charset="0"/>
              </a:rPr>
              <a:t>Filing application         formal examination        prior art search </a:t>
            </a:r>
            <a:r>
              <a:rPr lang="en-ZW" sz="2000" dirty="0" smtClean="0">
                <a:latin typeface="Arial" pitchFamily="34" charset="0"/>
                <a:cs typeface="Arial" pitchFamily="34" charset="0"/>
              </a:rPr>
              <a:t>&amp; substantive </a:t>
            </a:r>
            <a:r>
              <a:rPr lang="en-ZW" sz="2000" dirty="0">
                <a:latin typeface="Arial" pitchFamily="34" charset="0"/>
                <a:cs typeface="Arial" pitchFamily="34" charset="0"/>
              </a:rPr>
              <a:t>examination           grant/           publication	</a:t>
            </a:r>
          </a:p>
          <a:p>
            <a:pPr marL="0" lvl="2" indent="0"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ZW" sz="2000" dirty="0">
                <a:latin typeface="Arial" pitchFamily="34" charset="0"/>
                <a:cs typeface="Arial" pitchFamily="34" charset="0"/>
              </a:rPr>
              <a:t>			         </a:t>
            </a:r>
            <a:r>
              <a:rPr lang="en-ZW" sz="2000" dirty="0" smtClean="0">
                <a:latin typeface="Arial" pitchFamily="34" charset="0"/>
                <a:cs typeface="Arial" pitchFamily="34" charset="0"/>
              </a:rPr>
              <a:t>Rejection</a:t>
            </a:r>
          </a:p>
          <a:p>
            <a:endParaRPr lang="en-ZW" dirty="0" smtClean="0">
              <a:latin typeface="Arial" pitchFamily="34" charset="0"/>
              <a:cs typeface="Arial" pitchFamily="34" charset="0"/>
            </a:endParaRPr>
          </a:p>
          <a:p>
            <a:r>
              <a:rPr lang="en-ZW" dirty="0" smtClean="0">
                <a:latin typeface="Arial" pitchFamily="34" charset="0"/>
                <a:cs typeface="Arial" pitchFamily="34" charset="0"/>
              </a:rPr>
              <a:t>Application fee – UGX. 180,000</a:t>
            </a:r>
          </a:p>
          <a:p>
            <a:r>
              <a:rPr lang="en-ZW" dirty="0" smtClean="0">
                <a:latin typeface="Arial" pitchFamily="34" charset="0"/>
                <a:cs typeface="Arial" pitchFamily="34" charset="0"/>
              </a:rPr>
              <a:t>Registration Fee – UGX. 300,000</a:t>
            </a:r>
          </a:p>
          <a:p>
            <a:endParaRPr lang="en-ZW" dirty="0" smtClean="0">
              <a:latin typeface="Arial" pitchFamily="34" charset="0"/>
              <a:cs typeface="Arial" pitchFamily="34" charset="0"/>
            </a:endParaRPr>
          </a:p>
          <a:p>
            <a:r>
              <a:rPr lang="en-ZW" sz="2000" dirty="0" smtClean="0">
                <a:latin typeface="Arial" pitchFamily="34" charset="0"/>
                <a:cs typeface="Arial" pitchFamily="34" charset="0"/>
              </a:rPr>
              <a:t>There </a:t>
            </a:r>
            <a:r>
              <a:rPr lang="en-ZW" sz="2000" dirty="0">
                <a:latin typeface="Arial" pitchFamily="34" charset="0"/>
                <a:cs typeface="Arial" pitchFamily="34" charset="0"/>
              </a:rPr>
              <a:t>are three possible </a:t>
            </a:r>
            <a:r>
              <a:rPr lang="en-ZW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routes for filing a patent application</a:t>
            </a:r>
            <a:r>
              <a:rPr lang="en-ZW" sz="2000" dirty="0">
                <a:latin typeface="Arial" pitchFamily="34" charset="0"/>
                <a:cs typeface="Arial" pitchFamily="34" charset="0"/>
              </a:rPr>
              <a:t>. These are: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ZW" sz="2000" dirty="0">
                <a:latin typeface="Arial" pitchFamily="34" charset="0"/>
                <a:cs typeface="Arial" pitchFamily="34" charset="0"/>
              </a:rPr>
              <a:t>National route – Filing with </a:t>
            </a:r>
            <a:r>
              <a:rPr lang="en-ZW" sz="2000" dirty="0" smtClean="0">
                <a:latin typeface="Arial" pitchFamily="34" charset="0"/>
                <a:cs typeface="Arial" pitchFamily="34" charset="0"/>
              </a:rPr>
              <a:t>URSB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ZW" sz="2000" dirty="0" smtClean="0">
                <a:latin typeface="Arial" pitchFamily="34" charset="0"/>
                <a:cs typeface="Arial" pitchFamily="34" charset="0"/>
              </a:rPr>
              <a:t>Regional </a:t>
            </a:r>
            <a:r>
              <a:rPr lang="en-ZW" sz="2000" dirty="0">
                <a:latin typeface="Arial" pitchFamily="34" charset="0"/>
                <a:cs typeface="Arial" pitchFamily="34" charset="0"/>
              </a:rPr>
              <a:t>route for example filing with ARIPO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ZW" sz="2000" dirty="0">
                <a:latin typeface="Arial" pitchFamily="34" charset="0"/>
                <a:cs typeface="Arial" pitchFamily="34" charset="0"/>
              </a:rPr>
              <a:t>International route – filing a PCT </a:t>
            </a:r>
            <a:r>
              <a:rPr lang="en-ZW" sz="2000" dirty="0" smtClean="0">
                <a:latin typeface="Arial" pitchFamily="34" charset="0"/>
                <a:cs typeface="Arial" pitchFamily="34" charset="0"/>
              </a:rPr>
              <a:t>application</a:t>
            </a:r>
            <a:endParaRPr lang="en-ZW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362200" y="3415553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46612" y="37338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078506" y="3433483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94412" y="3733800"/>
            <a:ext cx="6970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619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838200" y="3411247"/>
            <a:ext cx="7772400" cy="8382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www.ursb.go.ug</a:t>
            </a:r>
            <a:endParaRPr lang="en-US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ip@ursb.go.ug</a:t>
            </a: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 book: URSBHQ</a:t>
            </a:r>
          </a:p>
          <a:p>
            <a:pPr>
              <a:lnSpc>
                <a:spcPct val="110000"/>
              </a:lnSpc>
              <a:defRPr/>
            </a:pP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Headquarters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Plot 5 George St. Georgian House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P.O Box 6848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Kampala</a:t>
            </a:r>
          </a:p>
          <a:p>
            <a:pPr>
              <a:lnSpc>
                <a:spcPct val="110000"/>
              </a:lnSpc>
            </a:pPr>
            <a:r>
              <a:rPr lang="en-US" sz="4800" b="1" dirty="0" smtClean="0">
                <a:solidFill>
                  <a:srgbClr val="17375E"/>
                </a:solidFill>
                <a:latin typeface="Arial"/>
                <a:cs typeface="Arial"/>
              </a:rPr>
              <a:t>  </a:t>
            </a:r>
            <a:endParaRPr lang="en-US" sz="4800" b="1" dirty="0" smtClean="0">
              <a:solidFill>
                <a:srgbClr val="17375E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135307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F0"/>
                </a:solidFill>
              </a:rPr>
              <a:t>Thank you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2400" y="1148153"/>
            <a:ext cx="1828800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b="1" dirty="0">
                <a:solidFill>
                  <a:srgbClr val="17375E"/>
                </a:solidFill>
                <a:latin typeface="Arial"/>
                <a:cs typeface="Arial"/>
              </a:rPr>
              <a:t>END</a:t>
            </a:r>
            <a:endParaRPr lang="en-US" sz="5400" b="1" dirty="0">
              <a:solidFill>
                <a:srgbClr val="17375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616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"/>
            <a:ext cx="8153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Overview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 Patent?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Patent system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Structure of patent application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Patent filing process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64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85750" y="304800"/>
            <a:ext cx="8382000" cy="623649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 is a Patent?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ZW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 patent is an </a:t>
            </a:r>
            <a:r>
              <a:rPr lang="en-ZW" sz="2000" dirty="0" smtClean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exclusive right </a:t>
            </a:r>
            <a:r>
              <a:rPr lang="en-ZW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granted by the state for an </a:t>
            </a:r>
            <a:r>
              <a:rPr lang="en-ZW" sz="2000" dirty="0" smtClean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invention</a:t>
            </a:r>
            <a:r>
              <a:rPr lang="en-ZW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which is a </a:t>
            </a:r>
            <a:r>
              <a:rPr lang="en-ZW" sz="2000" dirty="0" smtClean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product </a:t>
            </a:r>
            <a:r>
              <a:rPr lang="en-ZW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or a </a:t>
            </a:r>
            <a:r>
              <a:rPr lang="en-ZW" sz="2000" dirty="0" smtClean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process</a:t>
            </a:r>
            <a:r>
              <a:rPr lang="en-ZW" sz="2000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en-ZW" sz="2000" dirty="0" smtClean="0">
              <a:solidFill>
                <a:srgbClr val="FF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n-ZW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The product or process should provide in general, a new </a:t>
            </a:r>
            <a:r>
              <a:rPr lang="en-ZW" sz="2000" dirty="0" smtClean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technical solution </a:t>
            </a:r>
            <a:r>
              <a:rPr lang="en-ZW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to a </a:t>
            </a:r>
            <a:r>
              <a:rPr lang="en-ZW" sz="2000" dirty="0" smtClean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problem</a:t>
            </a:r>
            <a:r>
              <a:rPr lang="en-ZW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of any field.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ZW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The exclusive rights are </a:t>
            </a:r>
            <a:r>
              <a:rPr lang="en-ZW" sz="2000" dirty="0" smtClean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territorial</a:t>
            </a:r>
            <a:r>
              <a:rPr lang="en-ZW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and patent protection is granted for a </a:t>
            </a:r>
            <a:r>
              <a:rPr lang="en-ZW" sz="2000" dirty="0" smtClean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limited period</a:t>
            </a:r>
            <a:r>
              <a:rPr lang="en-ZW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generally 20 years. </a:t>
            </a:r>
          </a:p>
          <a:p>
            <a:pPr>
              <a:buFont typeface="Arial" pitchFamily="34" charset="0"/>
              <a:buChar char="•"/>
              <a:defRPr/>
            </a:pPr>
            <a:endParaRPr lang="en-US" sz="2000" dirty="0" smtClean="0">
              <a:latin typeface="+mj-lt"/>
              <a:ea typeface="Calibri" pitchFamily="34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dirty="0">
              <a:latin typeface="+mj-lt"/>
            </a:endParaRPr>
          </a:p>
        </p:txBody>
      </p:sp>
      <p:pic>
        <p:nvPicPr>
          <p:cNvPr id="3" name="Picture 9" descr="http://ts1.mm.bing.net/th?&amp;id=HN.608003812939401904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426" y="4667801"/>
            <a:ext cx="1476482" cy="903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3000372"/>
            <a:ext cx="1414461" cy="1266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9" descr="\\dc1\Profile\jkaggwa\Documents\My Pictures\New Picture (45)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188174"/>
            <a:ext cx="1066800" cy="971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\\dc1\Profile\jkaggwa\Documents\My Pictures\New Picture (46)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118520"/>
            <a:ext cx="1127125" cy="84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540" y="3245844"/>
            <a:ext cx="1084392" cy="792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41" y="4872256"/>
            <a:ext cx="2024890" cy="8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765857" y="4536301"/>
            <a:ext cx="211094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Dr. G.W.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Byarugaba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Bazirake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patented a method of processing fresh vacuum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sealed bananas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matooke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9501" y="6033463"/>
            <a:ext cx="823449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i="1" dirty="0" smtClean="0">
                <a:latin typeface="Arial" pitchFamily="34" charset="0"/>
                <a:cs typeface="Arial" pitchFamily="34" charset="0"/>
              </a:rPr>
              <a:t>A patent holder decides </a:t>
            </a:r>
            <a:r>
              <a:rPr lang="en-GB" i="1" dirty="0">
                <a:latin typeface="Arial" pitchFamily="34" charset="0"/>
                <a:cs typeface="Arial" pitchFamily="34" charset="0"/>
              </a:rPr>
              <a:t>who may or may not exploit 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>their  </a:t>
            </a:r>
            <a:r>
              <a:rPr lang="en-GB" i="1" dirty="0">
                <a:latin typeface="Arial" pitchFamily="34" charset="0"/>
                <a:cs typeface="Arial" pitchFamily="34" charset="0"/>
              </a:rPr>
              <a:t>protected invention.</a:t>
            </a:r>
          </a:p>
        </p:txBody>
      </p:sp>
    </p:spTree>
    <p:extLst>
      <p:ext uri="{BB962C8B-B14F-4D97-AF65-F5344CB8AC3E}">
        <p14:creationId xmlns:p14="http://schemas.microsoft.com/office/powerpoint/2010/main" val="1255334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52400" y="457200"/>
            <a:ext cx="8534400" cy="55626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ZW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ZW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Patent System </a:t>
            </a:r>
            <a:r>
              <a:rPr lang="en-ZW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has two important functions</a:t>
            </a:r>
            <a:r>
              <a:rPr lang="en-ZW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  <a:defRPr/>
            </a:pPr>
            <a:endParaRPr lang="en-ZW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None/>
              <a:defRPr/>
            </a:pPr>
            <a:r>
              <a:rPr lang="en-ZW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1. Protection</a:t>
            </a:r>
          </a:p>
          <a:p>
            <a:pPr marL="393700" lvl="1" indent="0" algn="just">
              <a:buFont typeface="Wingdings 2" pitchFamily="18" charset="2"/>
              <a:buNone/>
              <a:defRPr/>
            </a:pPr>
            <a:r>
              <a:rPr lang="en-ZW" sz="2000" b="1" dirty="0" smtClean="0">
                <a:latin typeface="Arial" pitchFamily="34" charset="0"/>
                <a:cs typeface="Arial" pitchFamily="34" charset="0"/>
              </a:rPr>
              <a:t>A patent allows the patent holder to exclude </a:t>
            </a:r>
            <a:r>
              <a:rPr lang="en-ZW" sz="2000" dirty="0" smtClean="0">
                <a:latin typeface="Arial" pitchFamily="34" charset="0"/>
                <a:cs typeface="Arial" pitchFamily="34" charset="0"/>
              </a:rPr>
              <a:t>others from commercially exploiting the invention covered by the patent in a certain country or region and for a specific period of time, generally not exceeding  twenty (20) years.</a:t>
            </a:r>
          </a:p>
          <a:p>
            <a:pPr marL="393700" lvl="1" indent="0">
              <a:buFont typeface="Wingdings 2" pitchFamily="18" charset="2"/>
              <a:buNone/>
              <a:defRPr/>
            </a:pPr>
            <a:endParaRPr lang="en-ZW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ZW" sz="2000" b="1" dirty="0" smtClean="0">
                <a:solidFill>
                  <a:schemeClr val="accent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en-ZW" sz="2000" b="1" dirty="0" smtClean="0">
                <a:solidFill>
                  <a:srgbClr val="00B0F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2. Disclosure </a:t>
            </a:r>
          </a:p>
          <a:p>
            <a:pPr marL="273050" lvl="1" indent="-273050" algn="just"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ZW" sz="2000" b="1" dirty="0" smtClean="0">
                <a:latin typeface="Arial" pitchFamily="34" charset="0"/>
                <a:cs typeface="Arial" pitchFamily="34" charset="0"/>
              </a:rPr>
              <a:t>	A patent gives the public access to information </a:t>
            </a:r>
            <a:r>
              <a:rPr lang="en-ZW" sz="2000" dirty="0" smtClean="0">
                <a:latin typeface="Arial" pitchFamily="34" charset="0"/>
                <a:cs typeface="Arial" pitchFamily="34" charset="0"/>
              </a:rPr>
              <a:t>regarding new technologies in order to stimulate innovation and contribute to economic growth.</a:t>
            </a:r>
            <a:r>
              <a:rPr lang="en-ZW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273050" lvl="1" indent="-273050" algn="just"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ZW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endParaRPr lang="en-ZW" sz="20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273050" lvl="1" indent="-273050" algn="just"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ZW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en-ZW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There are about 80 million technologies that can be accessed in patent documents. These are technologies are in all fields, agriculture, electronics, pharmaceuticals, construction, energy </a:t>
            </a:r>
            <a:r>
              <a:rPr lang="en-ZW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e.t.c</a:t>
            </a:r>
            <a:r>
              <a:rPr lang="en-ZW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393700" lvl="1" indent="0">
              <a:buFont typeface="Wingdings 2" pitchFamily="18" charset="2"/>
              <a:buNone/>
              <a:defRPr/>
            </a:pPr>
            <a:endParaRPr lang="en-ZW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None/>
              <a:defRPr/>
            </a:pPr>
            <a:endParaRPr lang="en-ZW" sz="2000" dirty="0" smtClean="0">
              <a:latin typeface="Arial" pitchFamily="34" charset="0"/>
              <a:cs typeface="Arial" pitchFamily="34" charset="0"/>
            </a:endParaRPr>
          </a:p>
          <a:p>
            <a:pPr marL="393700" lvl="1" indent="0">
              <a:buFont typeface="Wingdings 2" pitchFamily="18" charset="2"/>
              <a:buNone/>
              <a:defRPr/>
            </a:pPr>
            <a:endParaRPr lang="en-ZW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31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304800"/>
            <a:ext cx="8229600" cy="6019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Requirements for Patentability </a:t>
            </a:r>
          </a:p>
          <a:p>
            <a:pPr>
              <a:lnSpc>
                <a:spcPct val="150000"/>
              </a:lnSpc>
              <a:defRPr/>
            </a:pPr>
            <a:r>
              <a:rPr lang="en-ZW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Novel     </a:t>
            </a:r>
            <a:r>
              <a:rPr lang="en-ZW" sz="2400" dirty="0" smtClean="0">
                <a:latin typeface="Arial" pitchFamily="34" charset="0"/>
                <a:cs typeface="Arial" pitchFamily="34" charset="0"/>
              </a:rPr>
              <a:t>–    Must be new, not anticipated by prior art 			(available information).</a:t>
            </a:r>
          </a:p>
          <a:p>
            <a:pPr>
              <a:lnSpc>
                <a:spcPct val="150000"/>
              </a:lnSpc>
              <a:defRPr/>
            </a:pPr>
            <a:r>
              <a:rPr lang="en-ZW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Inventive step (non- obvious)   -   </a:t>
            </a:r>
            <a:r>
              <a:rPr lang="en-ZW" sz="2400" dirty="0" smtClean="0">
                <a:latin typeface="Arial" pitchFamily="34" charset="0"/>
                <a:cs typeface="Arial" pitchFamily="34" charset="0"/>
              </a:rPr>
              <a:t>Not easily deduced by a person with average knowledge of the technical field.</a:t>
            </a:r>
          </a:p>
          <a:p>
            <a:pPr>
              <a:lnSpc>
                <a:spcPct val="150000"/>
              </a:lnSpc>
              <a:defRPr/>
            </a:pPr>
            <a:r>
              <a:rPr lang="en-ZW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Industrially applicable   -     </a:t>
            </a:r>
            <a:r>
              <a:rPr lang="en-ZW" sz="2400" dirty="0" smtClean="0">
                <a:latin typeface="Arial" pitchFamily="34" charset="0"/>
                <a:cs typeface="Arial" pitchFamily="34" charset="0"/>
              </a:rPr>
              <a:t>Invention must be useful/ have utility.</a:t>
            </a:r>
          </a:p>
          <a:p>
            <a:pPr>
              <a:lnSpc>
                <a:spcPct val="150000"/>
              </a:lnSpc>
              <a:defRPr/>
            </a:pPr>
            <a:r>
              <a:rPr lang="en-ZW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ZW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subject matter </a:t>
            </a:r>
            <a:r>
              <a:rPr lang="en-ZW" sz="2400" dirty="0" smtClean="0">
                <a:latin typeface="Arial" pitchFamily="34" charset="0"/>
                <a:cs typeface="Arial" pitchFamily="34" charset="0"/>
              </a:rPr>
              <a:t>must be accepted as  patentable under the national patent </a:t>
            </a:r>
            <a:r>
              <a:rPr lang="en-ZW" sz="2400" dirty="0" smtClean="0">
                <a:latin typeface="Arial" pitchFamily="34" charset="0"/>
                <a:cs typeface="Arial" pitchFamily="34" charset="0"/>
              </a:rPr>
              <a:t>law (Industrial Property Act, 2014). </a:t>
            </a:r>
            <a:endParaRPr lang="en-ZW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ZW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ZW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394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04800" y="457200"/>
            <a:ext cx="8458200" cy="6096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Matters excluded from Patentability 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discovery, scientific theory or mathematical method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 excluded from patentability, but its application or use can be patentable. 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 example, if you discover </a:t>
            </a:r>
            <a:r>
              <a:rPr lang="en-US" sz="2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new mineral or a new plant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found in wild, it can not be patented. However if you identify a use/application, that will be patentable. Likewise Einstein could not patent his celebrated law E=mc².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 of doing business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 method of book keeping, trading stocks are not patentable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71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09600" y="381000"/>
            <a:ext cx="8153400" cy="6019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Matters excluded from Patentability – Cont’d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Diagnostic and surgical methods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the treatment of humans and animals.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Inventions contrary to public order, morality, public health and safety, principles of humanity and environmental conservation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Example, an invention that is a process for cloning human beings, inventions for making atomic weapons. </a:t>
            </a:r>
          </a:p>
          <a:p>
            <a:pPr marL="0" indent="0" algn="just">
              <a:buFont typeface="Wingdings 2" pitchFamily="18" charset="2"/>
              <a:buNone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071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04800" y="152400"/>
            <a:ext cx="8686800" cy="6477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 of a Patent Holder</a:t>
            </a:r>
          </a:p>
          <a:p>
            <a:pPr algn="just">
              <a:buFont typeface="Arial" charset="0"/>
              <a:buChar char="•"/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Decides who may or may not exploit the  protected invention.</a:t>
            </a:r>
          </a:p>
          <a:p>
            <a:pPr algn="just">
              <a:buFont typeface="Arial" charset="0"/>
              <a:buChar char="•"/>
              <a:defRPr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Permits/licenses others to use the invention on  mutually agreed terms.</a:t>
            </a:r>
          </a:p>
          <a:p>
            <a:pPr marL="0" indent="0">
              <a:buNone/>
              <a:defRPr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charset="0"/>
              <a:buChar char="•"/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inventor/patent holder can sell the invention.</a:t>
            </a:r>
          </a:p>
          <a:p>
            <a:pPr marL="0" indent="0" algn="just">
              <a:buNone/>
              <a:defRPr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charset="0"/>
              <a:buChar char="•"/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These rights expire when the invention enters the public domain that is the public can now exploit the invention without  authorization. 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379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458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ZW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Patent Application</a:t>
            </a:r>
          </a:p>
          <a:p>
            <a:pPr algn="just"/>
            <a:endParaRPr lang="en-ZW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W" sz="2000" dirty="0">
                <a:latin typeface="Arial" panose="020B0604020202020204" pitchFamily="34" charset="0"/>
                <a:cs typeface="Arial" panose="020B0604020202020204" pitchFamily="34" charset="0"/>
              </a:rPr>
              <a:t>For one to obtain patent protection, a patent application must be filed with a patent </a:t>
            </a:r>
            <a:r>
              <a:rPr lang="en-ZW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office (URSB</a:t>
            </a:r>
            <a:r>
              <a:rPr lang="en-ZW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 The </a:t>
            </a:r>
            <a:r>
              <a:rPr lang="en-ZW" sz="2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has to be submitted with a request letter and proof of payment of application fees</a:t>
            </a:r>
            <a:r>
              <a:rPr lang="en-ZW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ZW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W" sz="2000" dirty="0">
                <a:latin typeface="Arial" panose="020B0604020202020204" pitchFamily="34" charset="0"/>
                <a:cs typeface="Arial" panose="020B0604020202020204" pitchFamily="34" charset="0"/>
              </a:rPr>
              <a:t>The application consists the following sections: </a:t>
            </a:r>
            <a:endParaRPr lang="en-ZW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W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ZW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W" sz="2000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ZW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invention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W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</a:t>
            </a:r>
            <a:r>
              <a:rPr lang="en-ZW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altLang="en-US" sz="2000" dirty="0" smtClean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summary </a:t>
            </a: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of the technical content of the patent document</a:t>
            </a:r>
            <a:r>
              <a:rPr lang="en-GB" altLang="en-US" sz="2000" dirty="0" smtClean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 </a:t>
            </a:r>
            <a:r>
              <a:rPr lang="en-ZW" sz="2000" dirty="0">
                <a:latin typeface="Arial" panose="020B0604020202020204" pitchFamily="34" charset="0"/>
                <a:cs typeface="Arial" panose="020B0604020202020204" pitchFamily="34" charset="0"/>
              </a:rPr>
              <a:t>Must be  </a:t>
            </a:r>
            <a:r>
              <a:rPr lang="en-GB" altLang="en-US" sz="20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concise and precise </a:t>
            </a:r>
            <a:endParaRPr lang="en-ZW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W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- </a:t>
            </a:r>
            <a:r>
              <a:rPr lang="en-ZW" sz="2000" dirty="0">
                <a:latin typeface="Arial" panose="020B0604020202020204" pitchFamily="34" charset="0"/>
                <a:cs typeface="Arial" panose="020B0604020202020204" pitchFamily="34" charset="0"/>
              </a:rPr>
              <a:t>Fully describes the invention and the manner in which it is to be performed.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W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Claims - </a:t>
            </a:r>
            <a:r>
              <a:rPr lang="en-ZW" sz="2000" dirty="0">
                <a:latin typeface="Arial" panose="020B0604020202020204" pitchFamily="34" charset="0"/>
                <a:cs typeface="Arial" panose="020B0604020202020204" pitchFamily="34" charset="0"/>
              </a:rPr>
              <a:t>defining the subject matter for which protection is sought</a:t>
            </a:r>
            <a:r>
              <a:rPr lang="en-ZW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Give essence of what's new. Claims should be numbered. </a:t>
            </a:r>
            <a:endParaRPr lang="en-ZW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W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ZW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rawings </a:t>
            </a:r>
            <a:r>
              <a:rPr lang="en-ZW" sz="2000" dirty="0">
                <a:latin typeface="Arial" panose="020B0604020202020204" pitchFamily="34" charset="0"/>
                <a:cs typeface="Arial" panose="020B0604020202020204" pitchFamily="34" charset="0"/>
              </a:rPr>
              <a:t>where necessary </a:t>
            </a:r>
          </a:p>
          <a:p>
            <a:endParaRPr lang="en-ZW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49587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680</Words>
  <Application>Microsoft Office PowerPoint</Application>
  <PresentationFormat>On-screen Show (4:3)</PresentationFormat>
  <Paragraphs>93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MS Mincho</vt:lpstr>
      <vt:lpstr>Aral</vt:lpstr>
      <vt:lpstr>Arial</vt:lpstr>
      <vt:lpstr>Calibri</vt:lpstr>
      <vt:lpstr>Wingdings 2</vt:lpstr>
      <vt:lpstr>Custom Design</vt:lpstr>
      <vt:lpstr>Patent filing and tips on patent drafting    Makerere University – July 7, 2016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2010-04-19T20:44:32Z</dcterms:created>
  <dcterms:modified xsi:type="dcterms:W3CDTF">2016-07-07T06:40:51Z</dcterms:modified>
</cp:coreProperties>
</file>