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94"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78" r:id="rId25"/>
    <p:sldId id="280" r:id="rId26"/>
    <p:sldId id="281" r:id="rId27"/>
    <p:sldId id="282" r:id="rId28"/>
    <p:sldId id="283" r:id="rId29"/>
    <p:sldId id="284" r:id="rId30"/>
    <p:sldId id="285" r:id="rId31"/>
    <p:sldId id="288" r:id="rId32"/>
    <p:sldId id="289" r:id="rId33"/>
    <p:sldId id="296"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29" autoAdjust="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2E84E1-36FF-4A95-AFE1-648F75232E21}" type="datetimeFigureOut">
              <a:rPr lang="en-US" smtClean="0"/>
              <a:pPr/>
              <a:t>06-Jul-16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A9A1AF-DF13-41BB-8EE4-9A00D2E1E63D}" type="slidenum">
              <a:rPr lang="en-US" smtClean="0"/>
              <a:pPr/>
              <a:t>‹#›</a:t>
            </a:fld>
            <a:endParaRPr lang="en-US"/>
          </a:p>
        </p:txBody>
      </p:sp>
    </p:spTree>
    <p:extLst>
      <p:ext uri="{BB962C8B-B14F-4D97-AF65-F5344CB8AC3E}">
        <p14:creationId xmlns:p14="http://schemas.microsoft.com/office/powerpoint/2010/main" val="163601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7D786-B336-4831-A06D-8EAEF0D5AEDF}" type="datetime1">
              <a:rPr lang="en-US" smtClean="0"/>
              <a:pPr/>
              <a:t>06-Jul-16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E688-478A-4E19-8C7C-4DEDC3FBC7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A45A6-E7F2-4B66-B7D1-F61B77CA16F2}" type="datetime1">
              <a:rPr lang="en-US" smtClean="0"/>
              <a:pPr/>
              <a:t>06-Jul-16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E688-478A-4E19-8C7C-4DEDC3FBC7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9D487-20E4-4E0E-9C2A-087BF27E9811}" type="datetime1">
              <a:rPr lang="en-US" smtClean="0"/>
              <a:pPr/>
              <a:t>06-Jul-16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E688-478A-4E19-8C7C-4DEDC3FBC7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864243-77B7-4DF7-B83B-A5237F1B6ABB}" type="datetime1">
              <a:rPr lang="en-US" smtClean="0"/>
              <a:pPr/>
              <a:t>06-Jul-16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E688-478A-4E19-8C7C-4DEDC3FBC7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D404A4-EA19-4367-8FAF-4D075CE27E7F}" type="datetime1">
              <a:rPr lang="en-US" smtClean="0"/>
              <a:pPr/>
              <a:t>06-Jul-16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8E688-478A-4E19-8C7C-4DEDC3FBC7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2757D5-DD67-4748-8CC8-7BC714170132}" type="datetime1">
              <a:rPr lang="en-US" smtClean="0"/>
              <a:pPr/>
              <a:t>06-Jul-16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8E688-478A-4E19-8C7C-4DEDC3FBC7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16A79E-A1E4-407F-9328-CF4E0C047C87}" type="datetime1">
              <a:rPr lang="en-US" smtClean="0"/>
              <a:pPr/>
              <a:t>06-Jul-16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C8E688-478A-4E19-8C7C-4DEDC3FBC7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B6DFDC-4816-49EE-917B-586B1C211719}" type="datetime1">
              <a:rPr lang="en-US" smtClean="0"/>
              <a:pPr/>
              <a:t>06-Jul-16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C8E688-478A-4E19-8C7C-4DEDC3FBC7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9FB95-71BF-43AC-A568-C8FEC035A9E3}" type="datetime1">
              <a:rPr lang="en-US" smtClean="0"/>
              <a:pPr/>
              <a:t>06-Jul-16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C8E688-478A-4E19-8C7C-4DEDC3FBC7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F728F-46EF-4FF8-B205-E0B8F814161D}" type="datetime1">
              <a:rPr lang="en-US" smtClean="0"/>
              <a:pPr/>
              <a:t>06-Jul-16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8E688-478A-4E19-8C7C-4DEDC3FBC7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320FF-A401-4698-B9A5-771DBD172FA9}" type="datetime1">
              <a:rPr lang="en-US" smtClean="0"/>
              <a:pPr/>
              <a:t>06-Jul-16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8E688-478A-4E19-8C7C-4DEDC3FBC7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22B02-F0E8-4F39-A305-A40C7182575B}" type="datetime1">
              <a:rPr lang="en-US" smtClean="0"/>
              <a:pPr/>
              <a:t>06-Jul-16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8E688-478A-4E19-8C7C-4DEDC3FBC7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6.jpeg"/><Relationship Id="rId21" Type="http://schemas.openxmlformats.org/officeDocument/2006/relationships/image" Target="../media/image24.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848600" cy="1752600"/>
          </a:xfrm>
          <a:solidFill>
            <a:schemeClr val="accent3">
              <a:lumMod val="50000"/>
            </a:schemeClr>
          </a:solidFill>
          <a:effectLst>
            <a:glow rad="101600">
              <a:schemeClr val="accent1">
                <a:satMod val="175000"/>
                <a:alpha val="40000"/>
              </a:schemeClr>
            </a:glow>
          </a:effectLst>
          <a:scene3d>
            <a:camera prst="orthographicFront"/>
            <a:lightRig rig="threePt" dir="t"/>
          </a:scene3d>
          <a:sp3d>
            <a:bevelT/>
          </a:sp3d>
        </p:spPr>
        <p:txBody>
          <a:bodyPr>
            <a:normAutofit fontScale="90000"/>
          </a:bodyPr>
          <a:lstStyle/>
          <a:p>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BASIC NOTIONS OF INTELLECTUAL PROPERTY RIGHTS</a:t>
            </a: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Intellectual Property Training at </a:t>
            </a:r>
            <a:r>
              <a:rPr lang="en-US" sz="3100" dirty="0" err="1" smtClean="0"/>
              <a:t>Makerere</a:t>
            </a:r>
            <a:r>
              <a:rPr lang="en-US" sz="3100" dirty="0" smtClean="0"/>
              <a:t> University</a:t>
            </a:r>
            <a:r>
              <a:rPr lang="en-US" sz="2200" dirty="0">
                <a:latin typeface="Bookman Old Style" pitchFamily="18" charset="0"/>
              </a:rPr>
              <a:t/>
            </a:r>
            <a:br>
              <a:rPr lang="en-US" sz="2200" dirty="0">
                <a:latin typeface="Bookman Old Style" pitchFamily="18" charset="0"/>
              </a:rPr>
            </a:br>
            <a:endParaRPr lang="en-US" sz="2200" dirty="0">
              <a:latin typeface="Bookman Old Style" pitchFamily="18" charset="0"/>
            </a:endParaRPr>
          </a:p>
        </p:txBody>
      </p:sp>
      <p:sp>
        <p:nvSpPr>
          <p:cNvPr id="3" name="Subtitle 2"/>
          <p:cNvSpPr>
            <a:spLocks noGrp="1"/>
          </p:cNvSpPr>
          <p:nvPr>
            <p:ph type="subTitle" idx="1"/>
          </p:nvPr>
        </p:nvSpPr>
        <p:spPr/>
        <p:txBody>
          <a:bodyPr>
            <a:normAutofit fontScale="62500" lnSpcReduction="20000"/>
          </a:bodyPr>
          <a:lstStyle/>
          <a:p>
            <a:endParaRPr lang="en-US" sz="2400" dirty="0" smtClean="0"/>
          </a:p>
          <a:p>
            <a:r>
              <a:rPr lang="en-US" sz="2400" dirty="0" smtClean="0"/>
              <a:t>A PAPER PRESENTED AT THE </a:t>
            </a:r>
          </a:p>
          <a:p>
            <a:endParaRPr lang="en-US" sz="2400" dirty="0"/>
          </a:p>
          <a:p>
            <a:endParaRPr lang="en-US" sz="2400" dirty="0" smtClean="0"/>
          </a:p>
          <a:p>
            <a:endParaRPr lang="en-US" sz="2400" dirty="0" smtClean="0"/>
          </a:p>
          <a:p>
            <a:endParaRPr lang="en-US" sz="2400" dirty="0" smtClean="0"/>
          </a:p>
          <a:p>
            <a:r>
              <a:rPr lang="en-US" sz="2400" dirty="0" smtClean="0"/>
              <a:t>07/07/2016</a:t>
            </a:r>
          </a:p>
          <a:p>
            <a:endParaRPr lang="en-US" sz="2400" dirty="0"/>
          </a:p>
        </p:txBody>
      </p:sp>
      <p:sp>
        <p:nvSpPr>
          <p:cNvPr id="6" name="Date Placeholder 5"/>
          <p:cNvSpPr>
            <a:spLocks noGrp="1"/>
          </p:cNvSpPr>
          <p:nvPr>
            <p:ph type="dt" sz="half" idx="10"/>
          </p:nvPr>
        </p:nvSpPr>
        <p:spPr/>
        <p:txBody>
          <a:bodyPr/>
          <a:lstStyle/>
          <a:p>
            <a:fld id="{05A1C4F0-FD01-4DF9-A2B4-783A76FA9EBE}" type="datetime1">
              <a:rPr lang="en-US" smtClean="0"/>
              <a:pPr/>
              <a:t>06-Jul-16</a:t>
            </a:fld>
            <a:endParaRPr lang="en-US"/>
          </a:p>
        </p:txBody>
      </p:sp>
      <p:pic>
        <p:nvPicPr>
          <p:cNvPr id="7" name="Picture 6" descr="Welcome to URSB Webmail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609600"/>
            <a:ext cx="2357718" cy="1295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IP? </a:t>
            </a:r>
            <a:endParaRPr lang="en-US" sz="2700" dirty="0">
              <a:solidFill>
                <a:schemeClr val="accent6">
                  <a:lumMod val="75000"/>
                </a:schemeClr>
              </a:solidFill>
              <a:latin typeface="Bookman Old Style" pitchFamily="18" charset="0"/>
            </a:endParaRPr>
          </a:p>
        </p:txBody>
      </p:sp>
      <p:sp>
        <p:nvSpPr>
          <p:cNvPr id="3" name="Content Placeholder 2"/>
          <p:cNvSpPr>
            <a:spLocks noGrp="1"/>
          </p:cNvSpPr>
          <p:nvPr>
            <p:ph idx="1"/>
          </p:nvPr>
        </p:nvSpPr>
        <p:spPr/>
        <p:txBody>
          <a:bodyPr>
            <a:normAutofit fontScale="70000" lnSpcReduction="20000"/>
          </a:bodyPr>
          <a:lstStyle/>
          <a:p>
            <a:pPr algn="just">
              <a:buFont typeface="Wingdings" pitchFamily="2" charset="2"/>
              <a:buChar char="§"/>
            </a:pPr>
            <a:endParaRPr lang="en-US" dirty="0" smtClean="0">
              <a:latin typeface="Bookman Old Style" pitchFamily="18" charset="0"/>
            </a:endParaRPr>
          </a:p>
          <a:p>
            <a:pPr algn="just">
              <a:buFont typeface="Wingdings" pitchFamily="2" charset="2"/>
              <a:buChar char="§"/>
            </a:pPr>
            <a:endParaRPr lang="en-US" dirty="0" smtClean="0">
              <a:latin typeface="Bookman Old Style" pitchFamily="18" charset="0"/>
            </a:endParaRPr>
          </a:p>
          <a:p>
            <a:pPr algn="just">
              <a:buFont typeface="Wingdings" pitchFamily="2" charset="2"/>
              <a:buChar char="§"/>
            </a:pPr>
            <a:endParaRPr lang="en-US" dirty="0">
              <a:latin typeface="Bookman Old Style" pitchFamily="18" charset="0"/>
            </a:endParaRPr>
          </a:p>
          <a:p>
            <a:pPr algn="just">
              <a:buFont typeface="Wingdings" pitchFamily="2" charset="2"/>
              <a:buChar char="§"/>
            </a:pPr>
            <a:endParaRPr lang="en-US" dirty="0" smtClean="0">
              <a:latin typeface="Bookman Old Style" pitchFamily="18" charset="0"/>
            </a:endParaRPr>
          </a:p>
          <a:p>
            <a:pPr algn="just">
              <a:buFont typeface="Wingdings" pitchFamily="2" charset="2"/>
              <a:buChar char="§"/>
            </a:pPr>
            <a:endParaRPr lang="en-US" dirty="0">
              <a:latin typeface="Bookman Old Style" pitchFamily="18" charset="0"/>
            </a:endParaRPr>
          </a:p>
          <a:p>
            <a:pPr algn="just">
              <a:buFont typeface="Wingdings" pitchFamily="2" charset="2"/>
              <a:buChar char="§"/>
            </a:pPr>
            <a:endParaRPr lang="en-US" dirty="0" smtClean="0">
              <a:latin typeface="Bookman Old Style" pitchFamily="18" charset="0"/>
            </a:endParaRPr>
          </a:p>
          <a:p>
            <a:pPr algn="just">
              <a:buFont typeface="Wingdings" pitchFamily="2" charset="2"/>
              <a:buChar char="§"/>
            </a:pPr>
            <a:endParaRPr lang="en-US" dirty="0">
              <a:latin typeface="Bookman Old Style" pitchFamily="18" charset="0"/>
            </a:endParaRPr>
          </a:p>
          <a:p>
            <a:pPr algn="just">
              <a:buFont typeface="Wingdings" pitchFamily="2" charset="2"/>
              <a:buChar char="§"/>
            </a:pPr>
            <a:endParaRPr lang="en-US" sz="3100" dirty="0" smtClean="0">
              <a:solidFill>
                <a:schemeClr val="accent2">
                  <a:lumMod val="75000"/>
                </a:schemeClr>
              </a:solidFill>
              <a:latin typeface="Bookman Old Style" pitchFamily="18" charset="0"/>
            </a:endParaRPr>
          </a:p>
          <a:p>
            <a:pPr algn="just">
              <a:buFont typeface="Wingdings" pitchFamily="2" charset="2"/>
              <a:buChar char="§"/>
            </a:pPr>
            <a:endParaRPr lang="en-US" sz="3100" dirty="0" smtClean="0">
              <a:solidFill>
                <a:schemeClr val="accent2">
                  <a:lumMod val="75000"/>
                </a:schemeClr>
              </a:solidFill>
              <a:latin typeface="Bookman Old Style" pitchFamily="18" charset="0"/>
            </a:endParaRPr>
          </a:p>
          <a:p>
            <a:pPr algn="just">
              <a:buFont typeface="Wingdings" pitchFamily="2" charset="2"/>
              <a:buChar char="§"/>
            </a:pPr>
            <a:endParaRPr lang="en-US" sz="3100" dirty="0" smtClean="0">
              <a:solidFill>
                <a:schemeClr val="accent2">
                  <a:lumMod val="75000"/>
                </a:schemeClr>
              </a:solidFill>
              <a:latin typeface="Bookman Old Style" pitchFamily="18" charset="0"/>
            </a:endParaRPr>
          </a:p>
          <a:p>
            <a:pPr algn="just">
              <a:buFont typeface="Wingdings" pitchFamily="2" charset="2"/>
              <a:buChar char="§"/>
            </a:pPr>
            <a:r>
              <a:rPr lang="en-US" sz="3100" dirty="0" smtClean="0">
                <a:solidFill>
                  <a:schemeClr val="accent2">
                    <a:lumMod val="75000"/>
                  </a:schemeClr>
                </a:solidFill>
                <a:latin typeface="Bookman Old Style" pitchFamily="18" charset="0"/>
              </a:rPr>
              <a:t>IP </a:t>
            </a:r>
            <a:r>
              <a:rPr lang="en-US" sz="3100" dirty="0">
                <a:solidFill>
                  <a:schemeClr val="accent2">
                    <a:lumMod val="75000"/>
                  </a:schemeClr>
                </a:solidFill>
                <a:latin typeface="Bookman Old Style" pitchFamily="18" charset="0"/>
              </a:rPr>
              <a:t>goes further than just being creativity from the human mind, the concept of IP also requires </a:t>
            </a:r>
            <a:r>
              <a:rPr lang="en-US" sz="3100" dirty="0" smtClean="0">
                <a:solidFill>
                  <a:schemeClr val="accent2">
                    <a:lumMod val="75000"/>
                  </a:schemeClr>
                </a:solidFill>
                <a:latin typeface="Bookman Old Style" pitchFamily="18" charset="0"/>
              </a:rPr>
              <a:t>that those </a:t>
            </a:r>
            <a:r>
              <a:rPr lang="en-US" sz="3100" dirty="0">
                <a:solidFill>
                  <a:schemeClr val="accent2">
                    <a:lumMod val="75000"/>
                  </a:schemeClr>
                </a:solidFill>
                <a:latin typeface="Bookman Old Style" pitchFamily="18" charset="0"/>
              </a:rPr>
              <a:t>who create, </a:t>
            </a:r>
            <a:r>
              <a:rPr lang="en-US" sz="3100" dirty="0" smtClean="0">
                <a:solidFill>
                  <a:schemeClr val="accent2">
                    <a:lumMod val="75000"/>
                  </a:schemeClr>
                </a:solidFill>
                <a:latin typeface="Bookman Old Style" pitchFamily="18" charset="0"/>
              </a:rPr>
              <a:t>benefit</a:t>
            </a:r>
            <a:r>
              <a:rPr lang="en-US" sz="3100" dirty="0">
                <a:solidFill>
                  <a:schemeClr val="accent2">
                    <a:lumMod val="75000"/>
                  </a:schemeClr>
                </a:solidFill>
                <a:latin typeface="Bookman Old Style" pitchFamily="18" charset="0"/>
              </a:rPr>
              <a:t>! Let the minds that have gone into </a:t>
            </a:r>
            <a:r>
              <a:rPr lang="en-US" sz="3100" dirty="0" smtClean="0">
                <a:solidFill>
                  <a:schemeClr val="accent2">
                    <a:lumMod val="75000"/>
                  </a:schemeClr>
                </a:solidFill>
                <a:latin typeface="Bookman Old Style" pitchFamily="18" charset="0"/>
              </a:rPr>
              <a:t>creativity and innovation get rewarded for it </a:t>
            </a:r>
            <a:endParaRPr lang="en-US" sz="3100" dirty="0">
              <a:solidFill>
                <a:schemeClr val="accent2">
                  <a:lumMod val="75000"/>
                </a:schemeClr>
              </a:solidFill>
              <a:latin typeface="Bookman Old Style" pitchFamily="18" charset="0"/>
            </a:endParaRPr>
          </a:p>
          <a:p>
            <a:endParaRPr lang="en-US" dirty="0">
              <a:solidFill>
                <a:schemeClr val="accent6">
                  <a:lumMod val="50000"/>
                </a:schemeClr>
              </a:solidFill>
            </a:endParaRPr>
          </a:p>
        </p:txBody>
      </p:sp>
      <p:pic>
        <p:nvPicPr>
          <p:cNvPr id="5" name="irc_mi" descr="http://1.bp.blogspot.com/-Uzl_V8SIzLQ/U9vbcFEdM8I/AAAAAAAAKd4/z47vu4aEH8o/s1600/Hard+Lateral+Thinking+Puzzle.png"/>
          <p:cNvPicPr/>
          <p:nvPr/>
        </p:nvPicPr>
        <p:blipFill>
          <a:blip r:embed="rId2"/>
          <a:srcRect/>
          <a:stretch>
            <a:fillRect/>
          </a:stretch>
        </p:blipFill>
        <p:spPr bwMode="auto">
          <a:xfrm>
            <a:off x="5638800" y="1752600"/>
            <a:ext cx="2762250" cy="2514600"/>
          </a:xfrm>
          <a:prstGeom prst="rect">
            <a:avLst/>
          </a:prstGeom>
          <a:noFill/>
          <a:ln w="9525">
            <a:noFill/>
            <a:miter lim="800000"/>
            <a:headEnd/>
            <a:tailEnd/>
          </a:ln>
        </p:spPr>
      </p:pic>
      <p:sp>
        <p:nvSpPr>
          <p:cNvPr id="11" name="Oval Callout 10"/>
          <p:cNvSpPr/>
          <p:nvPr/>
        </p:nvSpPr>
        <p:spPr>
          <a:xfrm rot="20594830">
            <a:off x="1818631" y="526795"/>
            <a:ext cx="3934570" cy="3181460"/>
          </a:xfrm>
          <a:prstGeom prst="wedgeEllipseCallout">
            <a:avLst>
              <a:gd name="adj1" fmla="val 47797"/>
              <a:gd name="adj2" fmla="val 245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latin typeface="Broadway" pitchFamily="82" charset="0"/>
              </a:rPr>
              <a:t>so is IP only about creation and invention?</a:t>
            </a:r>
            <a:endParaRPr lang="en-US" sz="3200" dirty="0">
              <a:solidFill>
                <a:srgbClr val="C00000"/>
              </a:solidFill>
              <a:latin typeface="Broadway" pitchFamily="82" charset="0"/>
            </a:endParaRPr>
          </a:p>
        </p:txBody>
      </p:sp>
      <p:sp>
        <p:nvSpPr>
          <p:cNvPr id="6" name="Date Placeholder 5"/>
          <p:cNvSpPr>
            <a:spLocks noGrp="1"/>
          </p:cNvSpPr>
          <p:nvPr>
            <p:ph type="dt" sz="half" idx="10"/>
          </p:nvPr>
        </p:nvSpPr>
        <p:spPr/>
        <p:txBody>
          <a:bodyPr/>
          <a:lstStyle/>
          <a:p>
            <a:fld id="{DE84327B-7A70-4731-98DB-3E22DF4A08BF}" type="datetime1">
              <a:rPr lang="en-US" smtClean="0"/>
              <a:pPr/>
              <a:t>06-Jul-16</a:t>
            </a:fld>
            <a:endParaRPr lang="en-US"/>
          </a:p>
        </p:txBody>
      </p:sp>
      <p:pic>
        <p:nvPicPr>
          <p:cNvPr id="7" name="Picture 6" descr="Welcome to URSB Webmail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9850" y="496094"/>
            <a:ext cx="1981200" cy="103663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IP?</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
            </a:pPr>
            <a:r>
              <a:rPr lang="en-US" sz="2400" dirty="0" smtClean="0">
                <a:solidFill>
                  <a:schemeClr val="accent2">
                    <a:lumMod val="75000"/>
                  </a:schemeClr>
                </a:solidFill>
                <a:latin typeface="Bookman Old Style" pitchFamily="18" charset="0"/>
              </a:rPr>
              <a:t>Today, </a:t>
            </a:r>
            <a:r>
              <a:rPr lang="en-US" sz="2400" dirty="0">
                <a:solidFill>
                  <a:schemeClr val="accent2">
                    <a:lumMod val="75000"/>
                  </a:schemeClr>
                </a:solidFill>
                <a:latin typeface="Bookman Old Style" pitchFamily="18" charset="0"/>
              </a:rPr>
              <a:t>more and more, man is pushing for a benefit from his </a:t>
            </a:r>
            <a:r>
              <a:rPr lang="en-US" sz="2400" dirty="0" smtClean="0">
                <a:solidFill>
                  <a:schemeClr val="accent2">
                    <a:lumMod val="75000"/>
                  </a:schemeClr>
                </a:solidFill>
                <a:latin typeface="Bookman Old Style" pitchFamily="18" charset="0"/>
              </a:rPr>
              <a:t>creation and innovation. </a:t>
            </a:r>
            <a:r>
              <a:rPr lang="en-US" sz="2400" dirty="0">
                <a:solidFill>
                  <a:schemeClr val="accent2">
                    <a:lumMod val="75000"/>
                  </a:schemeClr>
                </a:solidFill>
                <a:latin typeface="Bookman Old Style" pitchFamily="18" charset="0"/>
              </a:rPr>
              <a:t>It should also be known that since the co-creation of man, all his creation has been used by his fellow man in one way or the other sometimes giving off exploitation with no </a:t>
            </a:r>
            <a:r>
              <a:rPr lang="en-US" sz="2400" dirty="0" smtClean="0">
                <a:solidFill>
                  <a:schemeClr val="accent2">
                    <a:lumMod val="75000"/>
                  </a:schemeClr>
                </a:solidFill>
                <a:latin typeface="Bookman Old Style" pitchFamily="18" charset="0"/>
              </a:rPr>
              <a:t>benefits.</a:t>
            </a:r>
            <a:r>
              <a:rPr lang="en-US" sz="2400" dirty="0">
                <a:solidFill>
                  <a:schemeClr val="accent2">
                    <a:lumMod val="75000"/>
                  </a:schemeClr>
                </a:solidFill>
                <a:latin typeface="Bookman Old Style" pitchFamily="18" charset="0"/>
              </a:rPr>
              <a:t> IP </a:t>
            </a:r>
            <a:r>
              <a:rPr lang="en-US" sz="2400" dirty="0" smtClean="0">
                <a:solidFill>
                  <a:schemeClr val="accent2">
                    <a:lumMod val="75000"/>
                  </a:schemeClr>
                </a:solidFill>
                <a:latin typeface="Bookman Old Style" pitchFamily="18" charset="0"/>
              </a:rPr>
              <a:t>encourages Societies to, </a:t>
            </a:r>
          </a:p>
          <a:p>
            <a:pPr algn="just"/>
            <a:endParaRPr lang="en-US" dirty="0">
              <a:solidFill>
                <a:schemeClr val="accent2">
                  <a:lumMod val="75000"/>
                </a:schemeClr>
              </a:solidFill>
              <a:latin typeface="Bookman Old Style" pitchFamily="18" charset="0"/>
            </a:endParaRPr>
          </a:p>
          <a:p>
            <a:pPr algn="just">
              <a:buNone/>
            </a:pPr>
            <a:r>
              <a:rPr lang="en-US" dirty="0" smtClean="0">
                <a:solidFill>
                  <a:schemeClr val="accent2">
                    <a:lumMod val="75000"/>
                  </a:schemeClr>
                </a:solidFill>
                <a:latin typeface="Bookman Old Style" pitchFamily="18" charset="0"/>
              </a:rPr>
              <a:t>    CREATE! RECOGNISE! BENEFIT! </a:t>
            </a:r>
            <a:endParaRPr lang="en-US" dirty="0">
              <a:solidFill>
                <a:schemeClr val="accent2">
                  <a:lumMod val="75000"/>
                </a:schemeClr>
              </a:solidFill>
              <a:latin typeface="Bookman Old Style" pitchFamily="18" charset="0"/>
            </a:endParaRPr>
          </a:p>
          <a:p>
            <a:pPr algn="just"/>
            <a:endParaRPr lang="en-US" dirty="0">
              <a:solidFill>
                <a:schemeClr val="accent2">
                  <a:lumMod val="75000"/>
                </a:schemeClr>
              </a:solidFill>
              <a:latin typeface="Bookman Old Style" pitchFamily="18" charset="0"/>
            </a:endParaRPr>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A24AB674-5016-4FAD-A839-E0AB44E188FB}" type="datetime1">
              <a:rPr lang="en-US" smtClean="0"/>
              <a:pPr/>
              <a:t>06-Jul-16</a:t>
            </a:fld>
            <a:endParaRPr lang="en-US"/>
          </a:p>
        </p:txBody>
      </p:sp>
      <p:pic>
        <p:nvPicPr>
          <p:cNvPr id="5" name="Picture 4" descr="Welcome to URSB Webmail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36" y="563562"/>
            <a:ext cx="1981200" cy="1036638"/>
          </a:xfrm>
          <a:prstGeom prst="rect">
            <a:avLst/>
          </a:prstGeom>
          <a:noFill/>
          <a:ln>
            <a:noFill/>
          </a:ln>
        </p:spPr>
      </p:pic>
      <p:pic>
        <p:nvPicPr>
          <p:cNvPr id="6" name="Content Placeholder 5" descr="C:\Users\Kalibbala\Desktop\IP Folder\I.P folder 2014\WIPO African Sub-regional Meeting on Copyright\DSC05470.JPG"/>
          <p:cNvPicPr>
            <a:picLocks/>
          </p:cNvPicPr>
          <p:nvPr/>
        </p:nvPicPr>
        <p:blipFill>
          <a:blip r:embed="rId3" cstate="print"/>
          <a:srcRect/>
          <a:stretch>
            <a:fillRect/>
          </a:stretch>
        </p:blipFill>
        <p:spPr bwMode="auto">
          <a:xfrm>
            <a:off x="7010400" y="5410199"/>
            <a:ext cx="1351562" cy="13112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Types of IP</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
            </a:pPr>
            <a:r>
              <a:rPr lang="en-US" sz="2400" dirty="0" smtClean="0">
                <a:solidFill>
                  <a:schemeClr val="accent2">
                    <a:lumMod val="75000"/>
                  </a:schemeClr>
                </a:solidFill>
                <a:latin typeface="Bookman Old Style" pitchFamily="18" charset="0"/>
              </a:rPr>
              <a:t>IP has various types due to the wide and far reaching inventions, innovations and creativity of man. All human creativity and innovation has a particular field of IP in which it falls. The following are among the most common fields of IP:</a:t>
            </a:r>
          </a:p>
          <a:p>
            <a:pPr algn="just">
              <a:buFont typeface="Wingdings" pitchFamily="2" charset="2"/>
              <a:buChar char="§"/>
            </a:pPr>
            <a:endParaRPr lang="en-US" sz="2400" dirty="0" smtClean="0">
              <a:solidFill>
                <a:schemeClr val="accent2">
                  <a:lumMod val="75000"/>
                </a:schemeClr>
              </a:solidFill>
              <a:latin typeface="Bookman Old Style" pitchFamily="18" charset="0"/>
            </a:endParaRPr>
          </a:p>
          <a:p>
            <a:pPr algn="just">
              <a:buFont typeface="Wingdings" pitchFamily="2" charset="2"/>
              <a:buChar char="ü"/>
            </a:pPr>
            <a:r>
              <a:rPr lang="en-US" sz="2000" dirty="0" smtClean="0">
                <a:solidFill>
                  <a:schemeClr val="accent2">
                    <a:lumMod val="75000"/>
                  </a:schemeClr>
                </a:solidFill>
                <a:latin typeface="Bookman Old Style" pitchFamily="18" charset="0"/>
              </a:rPr>
              <a:t>Trademarks/service marks</a:t>
            </a:r>
          </a:p>
          <a:p>
            <a:pPr algn="just">
              <a:buFont typeface="Wingdings" pitchFamily="2" charset="2"/>
              <a:buChar char="ü"/>
            </a:pPr>
            <a:r>
              <a:rPr lang="en-US" sz="2000" dirty="0" smtClean="0">
                <a:solidFill>
                  <a:schemeClr val="accent2">
                    <a:lumMod val="75000"/>
                  </a:schemeClr>
                </a:solidFill>
                <a:latin typeface="Bookman Old Style" pitchFamily="18" charset="0"/>
              </a:rPr>
              <a:t>Patents</a:t>
            </a:r>
          </a:p>
          <a:p>
            <a:pPr algn="just">
              <a:buFont typeface="Wingdings" pitchFamily="2" charset="2"/>
              <a:buChar char="ü"/>
            </a:pPr>
            <a:r>
              <a:rPr lang="en-US" sz="2000" dirty="0" smtClean="0">
                <a:solidFill>
                  <a:schemeClr val="accent2">
                    <a:lumMod val="75000"/>
                  </a:schemeClr>
                </a:solidFill>
                <a:latin typeface="Bookman Old Style" pitchFamily="18" charset="0"/>
              </a:rPr>
              <a:t>Designs</a:t>
            </a:r>
          </a:p>
          <a:p>
            <a:pPr algn="just">
              <a:buFont typeface="Wingdings" pitchFamily="2" charset="2"/>
              <a:buChar char="ü"/>
            </a:pPr>
            <a:r>
              <a:rPr lang="en-US" sz="2000" dirty="0" smtClean="0">
                <a:solidFill>
                  <a:schemeClr val="accent2">
                    <a:lumMod val="75000"/>
                  </a:schemeClr>
                </a:solidFill>
                <a:latin typeface="Bookman Old Style" pitchFamily="18" charset="0"/>
              </a:rPr>
              <a:t>Geographical Indications</a:t>
            </a:r>
          </a:p>
          <a:p>
            <a:pPr algn="just">
              <a:buFont typeface="Wingdings" pitchFamily="2" charset="2"/>
              <a:buChar char="ü"/>
            </a:pPr>
            <a:r>
              <a:rPr lang="en-US" sz="2000" dirty="0" smtClean="0">
                <a:solidFill>
                  <a:schemeClr val="accent2">
                    <a:lumMod val="75000"/>
                  </a:schemeClr>
                </a:solidFill>
                <a:latin typeface="Bookman Old Style" pitchFamily="18" charset="0"/>
              </a:rPr>
              <a:t>Traditional Knowledge and expression of folklore  </a:t>
            </a:r>
          </a:p>
          <a:p>
            <a:pPr algn="just">
              <a:buFont typeface="Wingdings" pitchFamily="2" charset="2"/>
              <a:buChar char="§"/>
            </a:pPr>
            <a:endParaRPr lang="en-US" sz="2400" dirty="0">
              <a:solidFill>
                <a:schemeClr val="accent2">
                  <a:lumMod val="75000"/>
                </a:schemeClr>
              </a:solidFill>
              <a:latin typeface="Bookman Old Style" pitchFamily="18" charset="0"/>
            </a:endParaRPr>
          </a:p>
        </p:txBody>
      </p:sp>
      <p:sp>
        <p:nvSpPr>
          <p:cNvPr id="4" name="Date Placeholder 3"/>
          <p:cNvSpPr>
            <a:spLocks noGrp="1"/>
          </p:cNvSpPr>
          <p:nvPr>
            <p:ph type="dt" sz="half" idx="10"/>
          </p:nvPr>
        </p:nvSpPr>
        <p:spPr/>
        <p:txBody>
          <a:bodyPr/>
          <a:lstStyle/>
          <a:p>
            <a:fld id="{EB7F518D-E036-4E0B-B158-C1468B279D50}" type="datetime1">
              <a:rPr lang="en-US" smtClean="0"/>
              <a:pPr/>
              <a:t>06-Jul-16</a:t>
            </a:fld>
            <a:endParaRPr lang="en-US"/>
          </a:p>
        </p:txBody>
      </p:sp>
      <p:pic>
        <p:nvPicPr>
          <p:cNvPr id="5" name="Picture 4" descr="Welcome to URSB Webmail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36" y="563562"/>
            <a:ext cx="1981200" cy="1036638"/>
          </a:xfrm>
          <a:prstGeom prst="rect">
            <a:avLst/>
          </a:prstGeom>
          <a:noFill/>
          <a:ln>
            <a:noFill/>
          </a:ln>
        </p:spPr>
      </p:pic>
      <p:pic>
        <p:nvPicPr>
          <p:cNvPr id="6" name="Content Placeholder 5" descr="C:\Users\Kalibbala\Desktop\IP Folder\I.P folder 2014\WIPO African Sub-regional Meeting on Copyright\DSC05470.JPG"/>
          <p:cNvPicPr>
            <a:picLocks/>
          </p:cNvPicPr>
          <p:nvPr/>
        </p:nvPicPr>
        <p:blipFill>
          <a:blip r:embed="rId3" cstate="print"/>
          <a:srcRect/>
          <a:stretch>
            <a:fillRect/>
          </a:stretch>
        </p:blipFill>
        <p:spPr bwMode="auto">
          <a:xfrm>
            <a:off x="7086600" y="3863181"/>
            <a:ext cx="1752600" cy="226298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Types of</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a:t>
            </a:r>
            <a:r>
              <a:rPr lang="en-US"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ip</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endParaRPr>
          </a:p>
        </p:txBody>
      </p:sp>
      <p:sp>
        <p:nvSpPr>
          <p:cNvPr id="3" name="Content Placeholder 2"/>
          <p:cNvSpPr>
            <a:spLocks noGrp="1"/>
          </p:cNvSpPr>
          <p:nvPr>
            <p:ph idx="1"/>
          </p:nvPr>
        </p:nvSpPr>
        <p:spPr/>
        <p:txBody>
          <a:bodyPr/>
          <a:lstStyle/>
          <a:p>
            <a:pPr lvl="0">
              <a:buFont typeface="Wingdings" pitchFamily="2" charset="2"/>
              <a:buChar char="§"/>
            </a:pPr>
            <a:r>
              <a:rPr lang="en-US" b="1" dirty="0">
                <a:solidFill>
                  <a:schemeClr val="accent2">
                    <a:lumMod val="75000"/>
                  </a:schemeClr>
                </a:solidFill>
                <a:latin typeface="Bookman Old Style" pitchFamily="18" charset="0"/>
              </a:rPr>
              <a:t>Trademarks/</a:t>
            </a:r>
            <a:r>
              <a:rPr lang="en-US" b="1" dirty="0" err="1">
                <a:solidFill>
                  <a:schemeClr val="accent2">
                    <a:lumMod val="75000"/>
                  </a:schemeClr>
                </a:solidFill>
                <a:latin typeface="Bookman Old Style" pitchFamily="18" charset="0"/>
              </a:rPr>
              <a:t>Servicemarks</a:t>
            </a:r>
            <a:endParaRPr lang="en-US" dirty="0">
              <a:solidFill>
                <a:schemeClr val="accent2">
                  <a:lumMod val="75000"/>
                </a:schemeClr>
              </a:solidFill>
              <a:latin typeface="Bookman Old Style" pitchFamily="18" charset="0"/>
            </a:endParaRPr>
          </a:p>
          <a:p>
            <a:pPr algn="just">
              <a:buNone/>
            </a:pPr>
            <a:r>
              <a:rPr lang="en-US" dirty="0" smtClean="0"/>
              <a:t>    </a:t>
            </a:r>
            <a:r>
              <a:rPr lang="en-US" sz="2400" dirty="0" smtClean="0">
                <a:solidFill>
                  <a:schemeClr val="accent2">
                    <a:lumMod val="75000"/>
                  </a:schemeClr>
                </a:solidFill>
                <a:latin typeface="Bookman Old Style" pitchFamily="18" charset="0"/>
              </a:rPr>
              <a:t>These </a:t>
            </a:r>
            <a:r>
              <a:rPr lang="en-US" sz="2400" dirty="0">
                <a:solidFill>
                  <a:schemeClr val="accent2">
                    <a:lumMod val="75000"/>
                  </a:schemeClr>
                </a:solidFill>
                <a:latin typeface="Bookman Old Style" pitchFamily="18" charset="0"/>
              </a:rPr>
              <a:t>are symbols and labels that identify and distinguish goods and services. They are on every product. The idea is that everyone is manufacturing that particular product or doing that particular service, so there is necessity to distinguish. </a:t>
            </a:r>
          </a:p>
        </p:txBody>
      </p:sp>
      <p:sp>
        <p:nvSpPr>
          <p:cNvPr id="4" name="Date Placeholder 3"/>
          <p:cNvSpPr>
            <a:spLocks noGrp="1"/>
          </p:cNvSpPr>
          <p:nvPr>
            <p:ph type="dt" sz="half" idx="10"/>
          </p:nvPr>
        </p:nvSpPr>
        <p:spPr/>
        <p:txBody>
          <a:bodyPr/>
          <a:lstStyle/>
          <a:p>
            <a:fld id="{67EE39CF-B03F-4582-8842-6AAFB0E63FA1}" type="datetime1">
              <a:rPr lang="en-US" smtClean="0"/>
              <a:pPr/>
              <a:t>06-Jul-16</a:t>
            </a:fld>
            <a:endParaRPr lang="en-US"/>
          </a:p>
        </p:txBody>
      </p:sp>
      <p:pic>
        <p:nvPicPr>
          <p:cNvPr id="5" name="Picture 4" descr="Welcome to URSB Webmail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36" y="563562"/>
            <a:ext cx="1981200" cy="1036638"/>
          </a:xfrm>
          <a:prstGeom prst="rect">
            <a:avLst/>
          </a:prstGeom>
          <a:noFill/>
          <a:ln>
            <a:noFill/>
          </a:ln>
        </p:spPr>
      </p:pic>
      <p:pic>
        <p:nvPicPr>
          <p:cNvPr id="6" name="Content Placeholder 5" descr="C:\Users\Kalibbala\Desktop\IP Folder\I.P folder 2014\WIPO African Sub-regional Meeting on Copyright\DSC05470.JPG"/>
          <p:cNvPicPr>
            <a:picLocks/>
          </p:cNvPicPr>
          <p:nvPr/>
        </p:nvPicPr>
        <p:blipFill>
          <a:blip r:embed="rId3" cstate="print"/>
          <a:srcRect/>
          <a:stretch>
            <a:fillRect/>
          </a:stretch>
        </p:blipFill>
        <p:spPr bwMode="auto">
          <a:xfrm>
            <a:off x="6400800" y="4262075"/>
            <a:ext cx="2251364" cy="226298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75000"/>
                  </a:schemeClr>
                </a:solidFill>
                <a:latin typeface="Bookman Old Style" pitchFamily="18" charset="0"/>
              </a:rPr>
              <a:t>trademarks</a:t>
            </a:r>
            <a:endParaRPr lang="en-US" sz="3200" b="1" dirty="0">
              <a:solidFill>
                <a:schemeClr val="accent2">
                  <a:lumMod val="75000"/>
                </a:schemeClr>
              </a:solidFill>
              <a:latin typeface="Bookman Old Style" pitchFamily="18" charset="0"/>
            </a:endParaRPr>
          </a:p>
        </p:txBody>
      </p:sp>
      <p:pic>
        <p:nvPicPr>
          <p:cNvPr id="4" name="Content Placeholder 3" descr="C:\Users\Kalibbala\AppData\Local\Microsoft\Windows\INetCache\Content.Word\p0001.jpg"/>
          <p:cNvPicPr>
            <a:picLocks noGrp="1"/>
          </p:cNvPicPr>
          <p:nvPr>
            <p:ph idx="1"/>
          </p:nvPr>
        </p:nvPicPr>
        <p:blipFill>
          <a:blip r:embed="rId2" cstate="print"/>
          <a:stretch>
            <a:fillRect/>
          </a:stretch>
        </p:blipFill>
        <p:spPr bwMode="auto">
          <a:xfrm rot="5400000">
            <a:off x="1981200" y="-457200"/>
            <a:ext cx="5257802" cy="8458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Date Placeholder 4"/>
          <p:cNvSpPr>
            <a:spLocks noGrp="1"/>
          </p:cNvSpPr>
          <p:nvPr>
            <p:ph type="dt" sz="half" idx="10"/>
          </p:nvPr>
        </p:nvSpPr>
        <p:spPr/>
        <p:txBody>
          <a:bodyPr/>
          <a:lstStyle/>
          <a:p>
            <a:fld id="{8F8104DE-EBEC-4D32-8E82-32CB59B6F146}" type="datetime1">
              <a:rPr lang="en-US" smtClean="0"/>
              <a:pPr/>
              <a:t>06-Jul-16</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75000"/>
                  </a:schemeClr>
                </a:solidFill>
                <a:latin typeface="Bookman Old Style" pitchFamily="18" charset="0"/>
              </a:rPr>
              <a:t>trademarks</a:t>
            </a:r>
            <a:endParaRPr lang="en-US" sz="3200" b="1" dirty="0">
              <a:solidFill>
                <a:schemeClr val="accent2">
                  <a:lumMod val="75000"/>
                </a:schemeClr>
              </a:solidFill>
              <a:latin typeface="Bookman Old Style" pitchFamily="18" charset="0"/>
            </a:endParaRPr>
          </a:p>
        </p:txBody>
      </p:sp>
      <p:sp>
        <p:nvSpPr>
          <p:cNvPr id="3" name="Content Placeholder 2"/>
          <p:cNvSpPr>
            <a:spLocks noGrp="1"/>
          </p:cNvSpPr>
          <p:nvPr>
            <p:ph idx="1"/>
          </p:nvPr>
        </p:nvSpPr>
        <p:spPr>
          <a:xfrm>
            <a:off x="457200" y="1600200"/>
            <a:ext cx="8229600" cy="4525963"/>
          </a:xfrm>
        </p:spPr>
        <p:txBody>
          <a:bodyPr>
            <a:normAutofit/>
          </a:bodyPr>
          <a:lstStyle/>
          <a:p>
            <a:pPr>
              <a:buFont typeface="Wingdings" pitchFamily="2" charset="2"/>
              <a:buChar char="§"/>
            </a:pPr>
            <a:r>
              <a:rPr lang="en-US" sz="2400" dirty="0" smtClean="0">
                <a:solidFill>
                  <a:schemeClr val="accent2">
                    <a:lumMod val="75000"/>
                  </a:schemeClr>
                </a:solidFill>
                <a:latin typeface="Bookman Old Style" pitchFamily="18" charset="0"/>
              </a:rPr>
              <a:t>If </a:t>
            </a:r>
            <a:r>
              <a:rPr lang="en-US" sz="2400" dirty="0">
                <a:solidFill>
                  <a:schemeClr val="accent2">
                    <a:lumMod val="75000"/>
                  </a:schemeClr>
                </a:solidFill>
                <a:latin typeface="Bookman Old Style" pitchFamily="18" charset="0"/>
              </a:rPr>
              <a:t>a mark becomes so powerful to acquire global recognition, it becomes a brand </a:t>
            </a:r>
            <a:r>
              <a:rPr lang="en-US" sz="2400" dirty="0" err="1" smtClean="0">
                <a:solidFill>
                  <a:schemeClr val="accent2">
                    <a:lumMod val="75000"/>
                  </a:schemeClr>
                </a:solidFill>
                <a:latin typeface="Bookman Old Style" pitchFamily="18" charset="0"/>
              </a:rPr>
              <a:t>e.g</a:t>
            </a:r>
            <a:endParaRPr lang="en-US" sz="2400" dirty="0" smtClean="0">
              <a:solidFill>
                <a:schemeClr val="accent2">
                  <a:lumMod val="75000"/>
                </a:schemeClr>
              </a:solidFill>
              <a:latin typeface="Bookman Old Style" pitchFamily="18" charset="0"/>
            </a:endParaRPr>
          </a:p>
          <a:p>
            <a:pPr>
              <a:buNone/>
            </a:pPr>
            <a:endParaRPr lang="en-US" dirty="0" smtClean="0"/>
          </a:p>
          <a:p>
            <a:pPr algn="just">
              <a:buFont typeface="Wingdings" pitchFamily="2" charset="2"/>
              <a:buChar char="§"/>
            </a:pPr>
            <a:r>
              <a:rPr lang="en-US" sz="2400" dirty="0" smtClean="0">
                <a:solidFill>
                  <a:schemeClr val="accent2">
                    <a:lumMod val="75000"/>
                  </a:schemeClr>
                </a:solidFill>
                <a:latin typeface="Bookman Old Style" pitchFamily="18" charset="0"/>
              </a:rPr>
              <a:t>Apple</a:t>
            </a:r>
            <a:r>
              <a:rPr lang="en-US" sz="2400" dirty="0">
                <a:solidFill>
                  <a:schemeClr val="accent2">
                    <a:lumMod val="75000"/>
                  </a:schemeClr>
                </a:solidFill>
                <a:latin typeface="Bookman Old Style" pitchFamily="18" charset="0"/>
              </a:rPr>
              <a:t>, DHL, Swatch, McDonald’s, Benz, </a:t>
            </a:r>
            <a:r>
              <a:rPr lang="en-US" sz="2400" dirty="0" smtClean="0">
                <a:solidFill>
                  <a:schemeClr val="accent2">
                    <a:lumMod val="75000"/>
                  </a:schemeClr>
                </a:solidFill>
                <a:latin typeface="Bookman Old Style" pitchFamily="18" charset="0"/>
              </a:rPr>
              <a:t>Manchester United, Chelsea, Arsenal, Barcelona, Sony, </a:t>
            </a:r>
            <a:r>
              <a:rPr lang="en-US" sz="2400" dirty="0" err="1" smtClean="0">
                <a:solidFill>
                  <a:schemeClr val="accent2">
                    <a:lumMod val="75000"/>
                  </a:schemeClr>
                </a:solidFill>
                <a:latin typeface="Bookman Old Style" pitchFamily="18" charset="0"/>
              </a:rPr>
              <a:t>Azam</a:t>
            </a:r>
            <a:r>
              <a:rPr lang="en-US" sz="2400" dirty="0">
                <a:solidFill>
                  <a:schemeClr val="accent2">
                    <a:lumMod val="75000"/>
                  </a:schemeClr>
                </a:solidFill>
                <a:latin typeface="Bookman Old Style" pitchFamily="18" charset="0"/>
              </a:rPr>
              <a:t>, </a:t>
            </a:r>
            <a:r>
              <a:rPr lang="en-US" sz="2400" dirty="0" err="1">
                <a:solidFill>
                  <a:schemeClr val="accent2">
                    <a:lumMod val="75000"/>
                  </a:schemeClr>
                </a:solidFill>
                <a:latin typeface="Bookman Old Style" pitchFamily="18" charset="0"/>
              </a:rPr>
              <a:t>Omo</a:t>
            </a:r>
            <a:r>
              <a:rPr lang="en-US" sz="2400" dirty="0">
                <a:solidFill>
                  <a:schemeClr val="accent2">
                    <a:lumMod val="75000"/>
                  </a:schemeClr>
                </a:solidFill>
                <a:latin typeface="Bookman Old Style" pitchFamily="18" charset="0"/>
              </a:rPr>
              <a:t>, </a:t>
            </a:r>
            <a:r>
              <a:rPr lang="en-US" sz="2400" dirty="0" err="1">
                <a:solidFill>
                  <a:schemeClr val="accent2">
                    <a:lumMod val="75000"/>
                  </a:schemeClr>
                </a:solidFill>
                <a:latin typeface="Bookman Old Style" pitchFamily="18" charset="0"/>
              </a:rPr>
              <a:t>Royco</a:t>
            </a:r>
            <a:r>
              <a:rPr lang="en-US" sz="2400" dirty="0">
                <a:solidFill>
                  <a:schemeClr val="accent2">
                    <a:lumMod val="75000"/>
                  </a:schemeClr>
                </a:solidFill>
                <a:latin typeface="Bookman Old Style" pitchFamily="18" charset="0"/>
              </a:rPr>
              <a:t>, </a:t>
            </a:r>
            <a:r>
              <a:rPr lang="en-US" sz="2400" dirty="0" err="1">
                <a:solidFill>
                  <a:schemeClr val="accent2">
                    <a:lumMod val="75000"/>
                  </a:schemeClr>
                </a:solidFill>
                <a:latin typeface="Bookman Old Style" pitchFamily="18" charset="0"/>
              </a:rPr>
              <a:t>Mukwano</a:t>
            </a:r>
            <a:r>
              <a:rPr lang="en-US" sz="2400" dirty="0">
                <a:solidFill>
                  <a:schemeClr val="accent2">
                    <a:lumMod val="75000"/>
                  </a:schemeClr>
                </a:solidFill>
                <a:latin typeface="Bookman Old Style" pitchFamily="18" charset="0"/>
              </a:rPr>
              <a:t>, House of </a:t>
            </a:r>
            <a:r>
              <a:rPr lang="en-US" sz="2400" dirty="0" err="1">
                <a:solidFill>
                  <a:schemeClr val="accent2">
                    <a:lumMod val="75000"/>
                  </a:schemeClr>
                </a:solidFill>
                <a:latin typeface="Bookman Old Style" pitchFamily="18" charset="0"/>
              </a:rPr>
              <a:t>Manji</a:t>
            </a:r>
            <a:r>
              <a:rPr lang="en-US" sz="2400" dirty="0">
                <a:solidFill>
                  <a:schemeClr val="accent2">
                    <a:lumMod val="75000"/>
                  </a:schemeClr>
                </a:solidFill>
                <a:latin typeface="Bookman Old Style" pitchFamily="18" charset="0"/>
              </a:rPr>
              <a:t>, House of </a:t>
            </a:r>
            <a:r>
              <a:rPr lang="en-US" sz="2400" dirty="0" err="1">
                <a:solidFill>
                  <a:schemeClr val="accent2">
                    <a:lumMod val="75000"/>
                  </a:schemeClr>
                </a:solidFill>
                <a:latin typeface="Bookman Old Style" pitchFamily="18" charset="0"/>
              </a:rPr>
              <a:t>Dawda</a:t>
            </a:r>
            <a:r>
              <a:rPr lang="en-US" sz="2400" dirty="0">
                <a:solidFill>
                  <a:schemeClr val="accent2">
                    <a:lumMod val="75000"/>
                  </a:schemeClr>
                </a:solidFill>
                <a:latin typeface="Bookman Old Style" pitchFamily="18" charset="0"/>
              </a:rPr>
              <a:t>, café </a:t>
            </a:r>
            <a:r>
              <a:rPr lang="en-US" sz="2400" dirty="0" err="1">
                <a:solidFill>
                  <a:schemeClr val="accent2">
                    <a:lumMod val="75000"/>
                  </a:schemeClr>
                </a:solidFill>
                <a:latin typeface="Bookman Old Style" pitchFamily="18" charset="0"/>
              </a:rPr>
              <a:t>Javas</a:t>
            </a:r>
            <a:r>
              <a:rPr lang="en-US" sz="2400" dirty="0">
                <a:solidFill>
                  <a:schemeClr val="accent2">
                    <a:lumMod val="75000"/>
                  </a:schemeClr>
                </a:solidFill>
                <a:latin typeface="Bookman Old Style" pitchFamily="18" charset="0"/>
              </a:rPr>
              <a:t>, Splash, </a:t>
            </a:r>
            <a:r>
              <a:rPr lang="en-US" sz="2400" dirty="0" err="1">
                <a:solidFill>
                  <a:schemeClr val="accent2">
                    <a:lumMod val="75000"/>
                  </a:schemeClr>
                </a:solidFill>
                <a:latin typeface="Bookman Old Style" pitchFamily="18" charset="0"/>
              </a:rPr>
              <a:t>Riham</a:t>
            </a:r>
            <a:r>
              <a:rPr lang="en-US" sz="2400" dirty="0">
                <a:solidFill>
                  <a:schemeClr val="accent2">
                    <a:lumMod val="75000"/>
                  </a:schemeClr>
                </a:solidFill>
                <a:latin typeface="Bookman Old Style" pitchFamily="18" charset="0"/>
              </a:rPr>
              <a:t>, EXE, </a:t>
            </a:r>
            <a:r>
              <a:rPr lang="en-US" sz="2400" dirty="0" err="1">
                <a:solidFill>
                  <a:schemeClr val="accent2">
                    <a:lumMod val="75000"/>
                  </a:schemeClr>
                </a:solidFill>
                <a:latin typeface="Bookman Old Style" pitchFamily="18" charset="0"/>
              </a:rPr>
              <a:t>Airtel</a:t>
            </a:r>
            <a:r>
              <a:rPr lang="en-US" sz="2400" dirty="0">
                <a:solidFill>
                  <a:schemeClr val="accent2">
                    <a:lumMod val="75000"/>
                  </a:schemeClr>
                </a:solidFill>
                <a:latin typeface="Bookman Old Style" pitchFamily="18" charset="0"/>
              </a:rPr>
              <a:t>, </a:t>
            </a:r>
            <a:r>
              <a:rPr lang="en-US" sz="2400" dirty="0" err="1">
                <a:solidFill>
                  <a:schemeClr val="accent2">
                    <a:lumMod val="75000"/>
                  </a:schemeClr>
                </a:solidFill>
                <a:latin typeface="Bookman Old Style" pitchFamily="18" charset="0"/>
              </a:rPr>
              <a:t>Safaricom</a:t>
            </a:r>
            <a:r>
              <a:rPr lang="en-US" sz="2400" dirty="0">
                <a:solidFill>
                  <a:schemeClr val="accent2">
                    <a:lumMod val="75000"/>
                  </a:schemeClr>
                </a:solidFill>
                <a:latin typeface="Bookman Old Style" pitchFamily="18" charset="0"/>
              </a:rPr>
              <a:t>, MTN, Uganda </a:t>
            </a:r>
            <a:r>
              <a:rPr lang="en-US" sz="2400" dirty="0" err="1">
                <a:solidFill>
                  <a:schemeClr val="accent2">
                    <a:lumMod val="75000"/>
                  </a:schemeClr>
                </a:solidFill>
                <a:latin typeface="Bookman Old Style" pitchFamily="18" charset="0"/>
              </a:rPr>
              <a:t>Waragi</a:t>
            </a:r>
            <a:r>
              <a:rPr lang="en-US" sz="2400" dirty="0">
                <a:solidFill>
                  <a:schemeClr val="accent2">
                    <a:lumMod val="75000"/>
                  </a:schemeClr>
                </a:solidFill>
                <a:latin typeface="Bookman Old Style" pitchFamily="18" charset="0"/>
              </a:rPr>
              <a:t>, Tusker, Nation, </a:t>
            </a:r>
            <a:r>
              <a:rPr lang="en-US" sz="2400" dirty="0" err="1">
                <a:solidFill>
                  <a:schemeClr val="accent2">
                    <a:lumMod val="75000"/>
                  </a:schemeClr>
                </a:solidFill>
                <a:latin typeface="Bookman Old Style" pitchFamily="18" charset="0"/>
              </a:rPr>
              <a:t>Bukedde</a:t>
            </a:r>
            <a:r>
              <a:rPr lang="en-US" sz="2400" dirty="0">
                <a:solidFill>
                  <a:schemeClr val="accent2">
                    <a:lumMod val="75000"/>
                  </a:schemeClr>
                </a:solidFill>
                <a:latin typeface="Bookman Old Style" pitchFamily="18" charset="0"/>
              </a:rPr>
              <a:t>, etc</a:t>
            </a:r>
          </a:p>
          <a:p>
            <a:pPr algn="just"/>
            <a:endParaRPr lang="en-US" sz="2400" dirty="0">
              <a:solidFill>
                <a:schemeClr val="accent2">
                  <a:lumMod val="75000"/>
                </a:schemeClr>
              </a:solidFill>
              <a:latin typeface="Bookman Old Style" pitchFamily="18" charset="0"/>
            </a:endParaRPr>
          </a:p>
        </p:txBody>
      </p:sp>
      <p:sp>
        <p:nvSpPr>
          <p:cNvPr id="4" name="Date Placeholder 3"/>
          <p:cNvSpPr>
            <a:spLocks noGrp="1"/>
          </p:cNvSpPr>
          <p:nvPr>
            <p:ph type="dt" sz="half" idx="10"/>
          </p:nvPr>
        </p:nvSpPr>
        <p:spPr/>
        <p:txBody>
          <a:bodyPr/>
          <a:lstStyle/>
          <a:p>
            <a:fld id="{A5680C65-73AA-4F2E-97D2-33A88B15AA56}" type="datetime1">
              <a:rPr lang="en-US" smtClean="0"/>
              <a:pPr/>
              <a:t>06-Jul-16</a:t>
            </a:fld>
            <a:endParaRPr lang="en-US"/>
          </a:p>
        </p:txBody>
      </p:sp>
      <p:pic>
        <p:nvPicPr>
          <p:cNvPr id="5" name="Picture 4" descr="Welcome to URSB Webmail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36" y="563562"/>
            <a:ext cx="1981200" cy="1036638"/>
          </a:xfrm>
          <a:prstGeom prst="rect">
            <a:avLst/>
          </a:prstGeom>
          <a:noFill/>
          <a:ln>
            <a:noFill/>
          </a:ln>
        </p:spPr>
      </p:pic>
      <p:pic>
        <p:nvPicPr>
          <p:cNvPr id="6" name="Content Placeholder 5" descr="C:\Users\Kalibbala\Desktop\IP Folder\I.P folder 2014\WIPO African Sub-regional Meeting on Copyright\DSC05470.JPG"/>
          <p:cNvPicPr>
            <a:picLocks/>
          </p:cNvPicPr>
          <p:nvPr/>
        </p:nvPicPr>
        <p:blipFill>
          <a:blip r:embed="rId3" cstate="print"/>
          <a:srcRect/>
          <a:stretch>
            <a:fillRect/>
          </a:stretch>
        </p:blipFill>
        <p:spPr bwMode="auto">
          <a:xfrm>
            <a:off x="6019800" y="5029199"/>
            <a:ext cx="2632364" cy="149585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Types of IP</a:t>
            </a:r>
            <a:r>
              <a:rPr lang="en-US" dirty="0" smtClean="0"/>
              <a:t> </a:t>
            </a:r>
            <a:endParaRPr lang="en-US" dirty="0"/>
          </a:p>
        </p:txBody>
      </p:sp>
      <p:sp>
        <p:nvSpPr>
          <p:cNvPr id="3" name="Content Placeholder 2"/>
          <p:cNvSpPr>
            <a:spLocks noGrp="1"/>
          </p:cNvSpPr>
          <p:nvPr>
            <p:ph idx="1"/>
          </p:nvPr>
        </p:nvSpPr>
        <p:spPr/>
        <p:txBody>
          <a:bodyPr>
            <a:normAutofit/>
          </a:bodyPr>
          <a:lstStyle/>
          <a:p>
            <a:pPr lvl="0" algn="just">
              <a:buFont typeface="Wingdings" pitchFamily="2" charset="2"/>
              <a:buChar char="§"/>
            </a:pPr>
            <a:r>
              <a:rPr lang="en-US" sz="2400" b="1" dirty="0">
                <a:solidFill>
                  <a:schemeClr val="accent2">
                    <a:lumMod val="75000"/>
                  </a:schemeClr>
                </a:solidFill>
                <a:latin typeface="Bookman Old Style" pitchFamily="18" charset="0"/>
              </a:rPr>
              <a:t>Patents </a:t>
            </a:r>
            <a:endParaRPr lang="en-US" sz="2400" dirty="0">
              <a:solidFill>
                <a:schemeClr val="accent2">
                  <a:lumMod val="75000"/>
                </a:schemeClr>
              </a:solidFill>
              <a:latin typeface="Bookman Old Style" pitchFamily="18" charset="0"/>
            </a:endParaRPr>
          </a:p>
          <a:p>
            <a:pPr algn="just">
              <a:buNone/>
            </a:pPr>
            <a:r>
              <a:rPr lang="en-US" sz="2400" dirty="0" smtClean="0">
                <a:solidFill>
                  <a:schemeClr val="accent2">
                    <a:lumMod val="75000"/>
                  </a:schemeClr>
                </a:solidFill>
                <a:latin typeface="Bookman Old Style" pitchFamily="18" charset="0"/>
              </a:rPr>
              <a:t>    Patents </a:t>
            </a:r>
            <a:r>
              <a:rPr lang="en-US" sz="2400" dirty="0">
                <a:solidFill>
                  <a:schemeClr val="accent2">
                    <a:lumMod val="75000"/>
                  </a:schemeClr>
                </a:solidFill>
                <a:latin typeface="Bookman Old Style" pitchFamily="18" charset="0"/>
              </a:rPr>
              <a:t>deal with coming up with something </a:t>
            </a:r>
            <a:r>
              <a:rPr lang="en-US" sz="2400" dirty="0" smtClean="0">
                <a:solidFill>
                  <a:schemeClr val="accent2">
                    <a:lumMod val="75000"/>
                  </a:schemeClr>
                </a:solidFill>
                <a:latin typeface="Bookman Old Style" pitchFamily="18" charset="0"/>
              </a:rPr>
              <a:t>absolutely new </a:t>
            </a:r>
            <a:r>
              <a:rPr lang="en-US" sz="2400" dirty="0">
                <a:solidFill>
                  <a:schemeClr val="accent2">
                    <a:lumMod val="75000"/>
                  </a:schemeClr>
                </a:solidFill>
                <a:latin typeface="Bookman Old Style" pitchFamily="18" charset="0"/>
              </a:rPr>
              <a:t>that can be used in industry and manufacture. A patent has to be </a:t>
            </a:r>
            <a:r>
              <a:rPr lang="en-US" sz="2400" dirty="0" smtClean="0">
                <a:solidFill>
                  <a:schemeClr val="accent2">
                    <a:lumMod val="75000"/>
                  </a:schemeClr>
                </a:solidFill>
                <a:latin typeface="Bookman Old Style" pitchFamily="18" charset="0"/>
              </a:rPr>
              <a:t>applied. </a:t>
            </a:r>
            <a:r>
              <a:rPr lang="en-US" sz="2400" dirty="0">
                <a:solidFill>
                  <a:schemeClr val="accent2">
                    <a:lumMod val="75000"/>
                  </a:schemeClr>
                </a:solidFill>
                <a:latin typeface="Bookman Old Style" pitchFamily="18" charset="0"/>
              </a:rPr>
              <a:t>You must be the first to event/come up with what you are claiming. </a:t>
            </a:r>
            <a:r>
              <a:rPr lang="en-US" sz="2400" dirty="0" err="1" smtClean="0">
                <a:solidFill>
                  <a:schemeClr val="accent2">
                    <a:lumMod val="75000"/>
                  </a:schemeClr>
                </a:solidFill>
                <a:latin typeface="Bookman Old Style" pitchFamily="18" charset="0"/>
              </a:rPr>
              <a:t>e.g</a:t>
            </a:r>
            <a:r>
              <a:rPr lang="en-US" sz="2400" dirty="0" smtClean="0">
                <a:solidFill>
                  <a:schemeClr val="accent2">
                    <a:lumMod val="75000"/>
                  </a:schemeClr>
                </a:solidFill>
                <a:latin typeface="Bookman Old Style" pitchFamily="18" charset="0"/>
              </a:rPr>
              <a:t> a </a:t>
            </a:r>
            <a:r>
              <a:rPr lang="en-US" sz="2400" dirty="0">
                <a:solidFill>
                  <a:schemeClr val="accent2">
                    <a:lumMod val="75000"/>
                  </a:schemeClr>
                </a:solidFill>
                <a:latin typeface="Bookman Old Style" pitchFamily="18" charset="0"/>
              </a:rPr>
              <a:t>spring and mobile chair/office chair, a retracting mirror, a paper punch, a box file, preservatives, shock absorbers etc </a:t>
            </a:r>
          </a:p>
          <a:p>
            <a:endParaRPr lang="en-US" dirty="0"/>
          </a:p>
        </p:txBody>
      </p:sp>
      <p:sp>
        <p:nvSpPr>
          <p:cNvPr id="4" name="Date Placeholder 3"/>
          <p:cNvSpPr>
            <a:spLocks noGrp="1"/>
          </p:cNvSpPr>
          <p:nvPr>
            <p:ph type="dt" sz="half" idx="10"/>
          </p:nvPr>
        </p:nvSpPr>
        <p:spPr/>
        <p:txBody>
          <a:bodyPr/>
          <a:lstStyle/>
          <a:p>
            <a:fld id="{4B4290CD-66EC-491A-8D8B-F8A0509457D7}" type="datetime1">
              <a:rPr lang="en-US" smtClean="0"/>
              <a:pPr/>
              <a:t>06-Jul-16</a:t>
            </a:fld>
            <a:endParaRPr lang="en-US"/>
          </a:p>
        </p:txBody>
      </p:sp>
      <p:pic>
        <p:nvPicPr>
          <p:cNvPr id="5" name="Picture 4" descr="Welcome to URSB Webmail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36" y="563562"/>
            <a:ext cx="1981200" cy="1036638"/>
          </a:xfrm>
          <a:prstGeom prst="rect">
            <a:avLst/>
          </a:prstGeom>
          <a:noFill/>
          <a:ln>
            <a:noFill/>
          </a:ln>
        </p:spPr>
      </p:pic>
      <p:pic>
        <p:nvPicPr>
          <p:cNvPr id="6" name="Content Placeholder 5" descr="C:\Users\Kalibbala\Desktop\IP Folder\I.P folder 2014\WIPO African Sub-regional Meeting on Copyright\DSC05470.JPG"/>
          <p:cNvPicPr>
            <a:picLocks/>
          </p:cNvPicPr>
          <p:nvPr/>
        </p:nvPicPr>
        <p:blipFill>
          <a:blip r:embed="rId3" cstate="print"/>
          <a:srcRect/>
          <a:stretch>
            <a:fillRect/>
          </a:stretch>
        </p:blipFill>
        <p:spPr bwMode="auto">
          <a:xfrm>
            <a:off x="6019800" y="4876801"/>
            <a:ext cx="2632364" cy="164825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2">
                    <a:lumMod val="75000"/>
                  </a:schemeClr>
                </a:solidFill>
                <a:latin typeface="Bookman Old Style" pitchFamily="18" charset="0"/>
              </a:rPr>
              <a:t>Patents</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a:t>
            </a:r>
            <a:endPar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endParaRPr>
          </a:p>
        </p:txBody>
      </p:sp>
      <p:pic>
        <p:nvPicPr>
          <p:cNvPr id="4" name="irc_mi" descr="http://i.ebayimg.com/images/i/171166880227-0-1/s-l1000.jpg"/>
          <p:cNvPicPr>
            <a:picLocks noGrp="1"/>
          </p:cNvPicPr>
          <p:nvPr>
            <p:ph idx="1"/>
          </p:nvPr>
        </p:nvPicPr>
        <p:blipFill>
          <a:blip r:embed="rId2"/>
          <a:srcRect/>
          <a:stretch>
            <a:fillRect/>
          </a:stretch>
        </p:blipFill>
        <p:spPr bwMode="auto">
          <a:xfrm>
            <a:off x="457200" y="1981200"/>
            <a:ext cx="3124200" cy="4572000"/>
          </a:xfrm>
          <a:prstGeom prst="rect">
            <a:avLst/>
          </a:prstGeom>
          <a:noFill/>
          <a:ln w="9525">
            <a:noFill/>
            <a:miter lim="800000"/>
            <a:headEnd/>
            <a:tailEnd/>
          </a:ln>
        </p:spPr>
      </p:pic>
      <p:pic>
        <p:nvPicPr>
          <p:cNvPr id="5" name="irc_mi" descr="http://img.thesun.co.uk/aidemitlum/archive/01587/SNN2040GXA-620_1587087a.jpg"/>
          <p:cNvPicPr/>
          <p:nvPr/>
        </p:nvPicPr>
        <p:blipFill>
          <a:blip r:embed="rId3"/>
          <a:srcRect/>
          <a:stretch>
            <a:fillRect/>
          </a:stretch>
        </p:blipFill>
        <p:spPr bwMode="auto">
          <a:xfrm>
            <a:off x="4800600" y="1295400"/>
            <a:ext cx="2664165" cy="41910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F0294C8A-453D-45DB-9004-CC44D2FB564B}" type="datetime1">
              <a:rPr lang="en-US" smtClean="0"/>
              <a:pPr/>
              <a:t>06-Jul-16</a:t>
            </a:fld>
            <a:endParaRPr lang="en-US"/>
          </a:p>
        </p:txBody>
      </p:sp>
      <p:pic>
        <p:nvPicPr>
          <p:cNvPr id="7" name="Picture 6" descr="Welcome to URSB Webmail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836" y="563562"/>
            <a:ext cx="1981200" cy="1036638"/>
          </a:xfrm>
          <a:prstGeom prst="rect">
            <a:avLst/>
          </a:prstGeom>
          <a:noFill/>
          <a:ln>
            <a:noFill/>
          </a:ln>
        </p:spPr>
      </p:pic>
      <p:pic>
        <p:nvPicPr>
          <p:cNvPr id="8" name="Content Placeholder 5" descr="C:\Users\Kalibbala\Desktop\IP Folder\I.P folder 2014\WIPO African Sub-regional Meeting on Copyright\DSC05470.JPG"/>
          <p:cNvPicPr>
            <a:picLocks/>
          </p:cNvPicPr>
          <p:nvPr/>
        </p:nvPicPr>
        <p:blipFill>
          <a:blip r:embed="rId5" cstate="print"/>
          <a:srcRect/>
          <a:stretch>
            <a:fillRect/>
          </a:stretch>
        </p:blipFill>
        <p:spPr bwMode="auto">
          <a:xfrm>
            <a:off x="7464764" y="4876801"/>
            <a:ext cx="1339799" cy="1676400"/>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Types of IP</a:t>
            </a:r>
            <a:r>
              <a:rPr lang="en-US" dirty="0" smtClean="0"/>
              <a:t> </a:t>
            </a:r>
            <a:endParaRPr lang="en-US" dirty="0"/>
          </a:p>
        </p:txBody>
      </p:sp>
      <p:sp>
        <p:nvSpPr>
          <p:cNvPr id="3" name="Content Placeholder 2"/>
          <p:cNvSpPr>
            <a:spLocks noGrp="1"/>
          </p:cNvSpPr>
          <p:nvPr>
            <p:ph idx="1"/>
          </p:nvPr>
        </p:nvSpPr>
        <p:spPr/>
        <p:txBody>
          <a:bodyPr/>
          <a:lstStyle/>
          <a:p>
            <a:pPr lvl="0" algn="just">
              <a:buFont typeface="Wingdings" pitchFamily="2" charset="2"/>
              <a:buChar char="§"/>
            </a:pPr>
            <a:r>
              <a:rPr lang="en-US" sz="2400" b="1" dirty="0">
                <a:solidFill>
                  <a:schemeClr val="accent2">
                    <a:lumMod val="75000"/>
                  </a:schemeClr>
                </a:solidFill>
                <a:latin typeface="Bookman Old Style" pitchFamily="18" charset="0"/>
              </a:rPr>
              <a:t>Designs</a:t>
            </a:r>
            <a:endParaRPr lang="en-US" sz="2400" dirty="0">
              <a:solidFill>
                <a:schemeClr val="accent2">
                  <a:lumMod val="75000"/>
                </a:schemeClr>
              </a:solidFill>
              <a:latin typeface="Bookman Old Style" pitchFamily="18" charset="0"/>
            </a:endParaRPr>
          </a:p>
          <a:p>
            <a:pPr algn="just">
              <a:buNone/>
            </a:pPr>
            <a:r>
              <a:rPr lang="en-US" sz="2400" dirty="0" smtClean="0">
                <a:solidFill>
                  <a:schemeClr val="accent2">
                    <a:lumMod val="75000"/>
                  </a:schemeClr>
                </a:solidFill>
                <a:latin typeface="Bookman Old Style" pitchFamily="18" charset="0"/>
              </a:rPr>
              <a:t>   </a:t>
            </a:r>
          </a:p>
          <a:p>
            <a:pPr algn="just">
              <a:buNone/>
            </a:pPr>
            <a:r>
              <a:rPr lang="en-US" sz="2400" dirty="0" smtClean="0">
                <a:solidFill>
                  <a:schemeClr val="accent2">
                    <a:lumMod val="75000"/>
                  </a:schemeClr>
                </a:solidFill>
                <a:latin typeface="Bookman Old Style" pitchFamily="18" charset="0"/>
              </a:rPr>
              <a:t>   Design </a:t>
            </a:r>
            <a:r>
              <a:rPr lang="en-US" sz="2400" dirty="0">
                <a:solidFill>
                  <a:schemeClr val="accent2">
                    <a:lumMod val="75000"/>
                  </a:schemeClr>
                </a:solidFill>
                <a:latin typeface="Bookman Old Style" pitchFamily="18" charset="0"/>
              </a:rPr>
              <a:t>is the unique outer appearance of a product. Design more often than not is physical. Not only is design unique, it is also beautiful and attractive. Some designs have turned into trademarks for their products. Designs can be seen everywhere: bottles, shoes, clothing, cars, cups et al.  </a:t>
            </a:r>
          </a:p>
          <a:p>
            <a:endParaRPr lang="en-US" dirty="0"/>
          </a:p>
        </p:txBody>
      </p:sp>
      <p:sp>
        <p:nvSpPr>
          <p:cNvPr id="4" name="Date Placeholder 3"/>
          <p:cNvSpPr>
            <a:spLocks noGrp="1"/>
          </p:cNvSpPr>
          <p:nvPr>
            <p:ph type="dt" sz="half" idx="10"/>
          </p:nvPr>
        </p:nvSpPr>
        <p:spPr/>
        <p:txBody>
          <a:bodyPr/>
          <a:lstStyle/>
          <a:p>
            <a:fld id="{5A2DAA24-EF84-4BA4-9654-2AA001CA2370}" type="datetime1">
              <a:rPr lang="en-US" smtClean="0"/>
              <a:pPr/>
              <a:t>06-Jul-16</a:t>
            </a:fld>
            <a:endParaRPr lang="en-US"/>
          </a:p>
        </p:txBody>
      </p:sp>
      <p:pic>
        <p:nvPicPr>
          <p:cNvPr id="5" name="Picture 4" descr="Welcome to URSB Webmail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36" y="563562"/>
            <a:ext cx="1981200" cy="1036638"/>
          </a:xfrm>
          <a:prstGeom prst="rect">
            <a:avLst/>
          </a:prstGeom>
          <a:noFill/>
          <a:ln>
            <a:noFill/>
          </a:ln>
        </p:spPr>
      </p:pic>
      <p:pic>
        <p:nvPicPr>
          <p:cNvPr id="6" name="Content Placeholder 5" descr="C:\Users\Kalibbala\Desktop\IP Folder\I.P folder 2014\WIPO African Sub-regional Meeting on Copyright\DSC05470.JPG"/>
          <p:cNvPicPr>
            <a:picLocks/>
          </p:cNvPicPr>
          <p:nvPr/>
        </p:nvPicPr>
        <p:blipFill>
          <a:blip r:embed="rId3" cstate="print"/>
          <a:srcRect/>
          <a:stretch>
            <a:fillRect/>
          </a:stretch>
        </p:blipFill>
        <p:spPr bwMode="auto">
          <a:xfrm>
            <a:off x="6019800" y="4876801"/>
            <a:ext cx="2784763" cy="1676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75000"/>
                  </a:schemeClr>
                </a:solidFill>
                <a:latin typeface="Bookman Old Style" pitchFamily="18" charset="0"/>
              </a:rPr>
              <a:t>Designs </a:t>
            </a:r>
            <a:endParaRPr lang="en-US" sz="3200" b="1" dirty="0">
              <a:solidFill>
                <a:schemeClr val="accent2">
                  <a:lumMod val="75000"/>
                </a:schemeClr>
              </a:solidFill>
              <a:latin typeface="Bookman Old Style" pitchFamily="18" charset="0"/>
            </a:endParaRPr>
          </a:p>
        </p:txBody>
      </p:sp>
      <p:pic>
        <p:nvPicPr>
          <p:cNvPr id="4" name="irc_mi" descr="http://www.cgforge.org/tutorials/poly-modeling-a-coke-bottle/01.png"/>
          <p:cNvPicPr>
            <a:picLocks noGrp="1"/>
          </p:cNvPicPr>
          <p:nvPr>
            <p:ph idx="1"/>
          </p:nvPr>
        </p:nvPicPr>
        <p:blipFill>
          <a:blip r:embed="rId2" cstate="print"/>
          <a:stretch>
            <a:fillRect/>
          </a:stretch>
        </p:blipFill>
        <p:spPr bwMode="auto">
          <a:xfrm>
            <a:off x="2362200" y="1447800"/>
            <a:ext cx="4572000" cy="50292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B7F423D7-CFA2-481D-958B-7B249468C7E1}" type="datetime1">
              <a:rPr lang="en-US" smtClean="0"/>
              <a:pPr/>
              <a:t>06-Jul-16</a:t>
            </a:fld>
            <a:endParaRPr lang="en-US"/>
          </a:p>
        </p:txBody>
      </p:sp>
      <p:pic>
        <p:nvPicPr>
          <p:cNvPr id="6" name="Picture 5" descr="Welcome to URSB Webmail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836" y="563562"/>
            <a:ext cx="1981200" cy="1036638"/>
          </a:xfrm>
          <a:prstGeom prst="rect">
            <a:avLst/>
          </a:prstGeom>
          <a:noFill/>
          <a:ln>
            <a:noFill/>
          </a:ln>
        </p:spPr>
      </p:pic>
      <p:pic>
        <p:nvPicPr>
          <p:cNvPr id="7" name="Content Placeholder 5" descr="C:\Users\Kalibbala\Desktop\IP Folder\I.P folder 2014\WIPO African Sub-regional Meeting on Copyright\DSC05470.JPG"/>
          <p:cNvPicPr>
            <a:picLocks/>
          </p:cNvPicPr>
          <p:nvPr/>
        </p:nvPicPr>
        <p:blipFill>
          <a:blip r:embed="rId4" cstate="print"/>
          <a:srcRect/>
          <a:stretch>
            <a:fillRect/>
          </a:stretch>
        </p:blipFill>
        <p:spPr bwMode="auto">
          <a:xfrm>
            <a:off x="7467600" y="5181600"/>
            <a:ext cx="1336963" cy="1371601"/>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b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a:r>
            <a:b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b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a:r>
            <a:b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b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a:r>
            <a:b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b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a:r>
            <a:b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What is Intellectual Property(IP)/The concept of creativity and innovation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endParaRPr>
          </a:p>
        </p:txBody>
      </p:sp>
      <p:sp>
        <p:nvSpPr>
          <p:cNvPr id="3" name="Date Placeholder 2"/>
          <p:cNvSpPr>
            <a:spLocks noGrp="1"/>
          </p:cNvSpPr>
          <p:nvPr>
            <p:ph type="dt" sz="half" idx="10"/>
          </p:nvPr>
        </p:nvSpPr>
        <p:spPr/>
        <p:txBody>
          <a:bodyPr/>
          <a:lstStyle/>
          <a:p>
            <a:fld id="{AB09C3AC-ED34-4876-B5DE-C2713DF612A5}" type="datetime1">
              <a:rPr lang="en-US" smtClean="0"/>
              <a:pPr/>
              <a:t>06-Jul-16</a:t>
            </a:fld>
            <a:endParaRPr lang="en-US"/>
          </a:p>
        </p:txBody>
      </p:sp>
      <p:pic>
        <p:nvPicPr>
          <p:cNvPr id="4" name="Content Placeholder 5" descr="C:\Users\Kalibbala\Desktop\IP Folder\I.P folder 2014\WIPO African Sub-regional Meeting on Copyright\DSC05470.JPG"/>
          <p:cNvPicPr>
            <a:picLocks/>
          </p:cNvPicPr>
          <p:nvPr/>
        </p:nvPicPr>
        <p:blipFill>
          <a:blip r:embed="rId2" cstate="print"/>
          <a:srcRect/>
          <a:stretch>
            <a:fillRect/>
          </a:stretch>
        </p:blipFill>
        <p:spPr bwMode="auto">
          <a:xfrm>
            <a:off x="7335239" y="4419601"/>
            <a:ext cx="1427762" cy="1524000"/>
          </a:xfrm>
          <a:prstGeom prst="rect">
            <a:avLst/>
          </a:prstGeom>
          <a:noFill/>
        </p:spPr>
      </p:pic>
      <p:pic>
        <p:nvPicPr>
          <p:cNvPr id="5" name="Picture 4" descr="Welcome to URSB Webmail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2357718" cy="12954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2">
                    <a:lumMod val="75000"/>
                  </a:schemeClr>
                </a:solidFill>
                <a:latin typeface="Bookman Old Style" pitchFamily="18" charset="0"/>
              </a:rPr>
              <a:t>Designs</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a:t>
            </a:r>
            <a:endParaRPr lang="en-US" dirty="0"/>
          </a:p>
        </p:txBody>
      </p:sp>
      <p:pic>
        <p:nvPicPr>
          <p:cNvPr id="4" name="irc_mi" descr="http://www.sha.org/bottle/Body/bodyshapes.jpg"/>
          <p:cNvPicPr>
            <a:picLocks noGrp="1"/>
          </p:cNvPicPr>
          <p:nvPr>
            <p:ph idx="1"/>
          </p:nvPr>
        </p:nvPicPr>
        <p:blipFill>
          <a:blip r:embed="rId2"/>
          <a:srcRect/>
          <a:stretch>
            <a:fillRect/>
          </a:stretch>
        </p:blipFill>
        <p:spPr bwMode="auto">
          <a:xfrm>
            <a:off x="838200" y="1676400"/>
            <a:ext cx="3505200" cy="3276600"/>
          </a:xfrm>
          <a:prstGeom prst="rect">
            <a:avLst/>
          </a:prstGeom>
          <a:noFill/>
          <a:ln w="9525">
            <a:noFill/>
            <a:miter lim="800000"/>
            <a:headEnd/>
            <a:tailEnd/>
          </a:ln>
        </p:spPr>
      </p:pic>
      <p:pic>
        <p:nvPicPr>
          <p:cNvPr id="5" name="irc_mi" descr="http://images.wisegeek.com/six-bottles-of-water.jpg"/>
          <p:cNvPicPr/>
          <p:nvPr/>
        </p:nvPicPr>
        <p:blipFill>
          <a:blip r:embed="rId3"/>
          <a:srcRect/>
          <a:stretch>
            <a:fillRect/>
          </a:stretch>
        </p:blipFill>
        <p:spPr bwMode="auto">
          <a:xfrm>
            <a:off x="4648200" y="2895600"/>
            <a:ext cx="4191000" cy="2949053"/>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C7B32230-FE8C-4F41-9B3D-25133C1DF3BF}" type="datetime1">
              <a:rPr lang="en-US" smtClean="0"/>
              <a:pPr/>
              <a:t>06-Jul-16</a:t>
            </a:fld>
            <a:endParaRPr lang="en-US"/>
          </a:p>
        </p:txBody>
      </p:sp>
      <p:pic>
        <p:nvPicPr>
          <p:cNvPr id="7" name="Picture 6" descr="Welcome to URSB Webmail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836" y="563562"/>
            <a:ext cx="1981200" cy="1036638"/>
          </a:xfrm>
          <a:prstGeom prst="rect">
            <a:avLst/>
          </a:prstGeom>
          <a:noFill/>
          <a:ln>
            <a:noFill/>
          </a:ln>
        </p:spPr>
      </p:pic>
      <p:pic>
        <p:nvPicPr>
          <p:cNvPr id="8" name="Content Placeholder 5" descr="C:\Users\Kalibbala\Desktop\IP Folder\I.P folder 2014\WIPO African Sub-regional Meeting on Copyright\DSC05470.JPG"/>
          <p:cNvPicPr>
            <a:picLocks/>
          </p:cNvPicPr>
          <p:nvPr/>
        </p:nvPicPr>
        <p:blipFill>
          <a:blip r:embed="rId5" cstate="print"/>
          <a:srcRect/>
          <a:stretch>
            <a:fillRect/>
          </a:stretch>
        </p:blipFill>
        <p:spPr bwMode="auto">
          <a:xfrm>
            <a:off x="7772400" y="6019800"/>
            <a:ext cx="1032163" cy="53340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Types of IP</a:t>
            </a:r>
            <a:endParaRPr lang="en-US" dirty="0"/>
          </a:p>
        </p:txBody>
      </p:sp>
      <p:sp>
        <p:nvSpPr>
          <p:cNvPr id="3" name="Content Placeholder 2"/>
          <p:cNvSpPr>
            <a:spLocks noGrp="1"/>
          </p:cNvSpPr>
          <p:nvPr>
            <p:ph idx="1"/>
          </p:nvPr>
        </p:nvSpPr>
        <p:spPr/>
        <p:txBody>
          <a:bodyPr>
            <a:normAutofit fontScale="77500" lnSpcReduction="20000"/>
          </a:bodyPr>
          <a:lstStyle/>
          <a:p>
            <a:pPr lvl="0">
              <a:buFont typeface="Wingdings" pitchFamily="2" charset="2"/>
              <a:buChar char="§"/>
            </a:pPr>
            <a:r>
              <a:rPr lang="en-US" sz="3100" b="1" dirty="0" smtClean="0">
                <a:solidFill>
                  <a:schemeClr val="accent2">
                    <a:lumMod val="75000"/>
                  </a:schemeClr>
                </a:solidFill>
                <a:latin typeface="Bookman Old Style" pitchFamily="18" charset="0"/>
              </a:rPr>
              <a:t>Geographical </a:t>
            </a:r>
            <a:r>
              <a:rPr lang="en-US" sz="3100" b="1" dirty="0">
                <a:solidFill>
                  <a:schemeClr val="accent2">
                    <a:lumMod val="75000"/>
                  </a:schemeClr>
                </a:solidFill>
                <a:latin typeface="Bookman Old Style" pitchFamily="18" charset="0"/>
              </a:rPr>
              <a:t>indications(GIs)</a:t>
            </a:r>
            <a:endParaRPr lang="en-US" sz="3100" dirty="0">
              <a:solidFill>
                <a:schemeClr val="accent2">
                  <a:lumMod val="75000"/>
                </a:schemeClr>
              </a:solidFill>
              <a:latin typeface="Bookman Old Style" pitchFamily="18" charset="0"/>
            </a:endParaRPr>
          </a:p>
          <a:p>
            <a:pPr algn="just">
              <a:buNone/>
            </a:pPr>
            <a:r>
              <a:rPr lang="en-US" sz="3100" dirty="0" smtClean="0">
                <a:solidFill>
                  <a:schemeClr val="accent2">
                    <a:lumMod val="75000"/>
                  </a:schemeClr>
                </a:solidFill>
                <a:latin typeface="Bookman Old Style" pitchFamily="18" charset="0"/>
              </a:rPr>
              <a:t>   </a:t>
            </a:r>
          </a:p>
          <a:p>
            <a:pPr algn="just">
              <a:buNone/>
            </a:pPr>
            <a:r>
              <a:rPr lang="en-US" sz="3100" dirty="0" smtClean="0">
                <a:solidFill>
                  <a:schemeClr val="accent2">
                    <a:lumMod val="75000"/>
                  </a:schemeClr>
                </a:solidFill>
                <a:latin typeface="Bookman Old Style" pitchFamily="18" charset="0"/>
              </a:rPr>
              <a:t> Geographical </a:t>
            </a:r>
            <a:r>
              <a:rPr lang="en-US" sz="3100" dirty="0">
                <a:solidFill>
                  <a:schemeClr val="accent2">
                    <a:lumMod val="75000"/>
                  </a:schemeClr>
                </a:solidFill>
                <a:latin typeface="Bookman Old Style" pitchFamily="18" charset="0"/>
              </a:rPr>
              <a:t>Indications(GI) is</a:t>
            </a:r>
            <a:r>
              <a:rPr lang="en-US" dirty="0"/>
              <a:t> </a:t>
            </a:r>
            <a:r>
              <a:rPr lang="en-US" sz="5200" dirty="0">
                <a:solidFill>
                  <a:srgbClr val="0070C0"/>
                </a:solidFill>
                <a:latin typeface="Aharoni" pitchFamily="2" charset="-79"/>
                <a:cs typeface="Aharoni" pitchFamily="2" charset="-79"/>
              </a:rPr>
              <a:t>“Made in”: </a:t>
            </a:r>
            <a:endParaRPr lang="en-US" sz="5200" dirty="0" smtClean="0">
              <a:solidFill>
                <a:srgbClr val="0070C0"/>
              </a:solidFill>
              <a:latin typeface="Aharoni" pitchFamily="2" charset="-79"/>
              <a:cs typeface="Aharoni" pitchFamily="2" charset="-79"/>
            </a:endParaRPr>
          </a:p>
          <a:p>
            <a:pPr algn="just">
              <a:buNone/>
            </a:pPr>
            <a:r>
              <a:rPr lang="en-US" dirty="0">
                <a:solidFill>
                  <a:srgbClr val="0070C0"/>
                </a:solidFill>
                <a:latin typeface="Aharoni" pitchFamily="2" charset="-79"/>
                <a:cs typeface="Aharoni" pitchFamily="2" charset="-79"/>
              </a:rPr>
              <a:t> </a:t>
            </a:r>
            <a:r>
              <a:rPr lang="en-US" dirty="0" smtClean="0">
                <a:solidFill>
                  <a:srgbClr val="0070C0"/>
                </a:solidFill>
                <a:latin typeface="Aharoni" pitchFamily="2" charset="-79"/>
                <a:cs typeface="Aharoni" pitchFamily="2" charset="-79"/>
              </a:rPr>
              <a:t>  </a:t>
            </a:r>
          </a:p>
          <a:p>
            <a:pPr algn="just">
              <a:buNone/>
            </a:pPr>
            <a:r>
              <a:rPr lang="en-US" sz="3100" dirty="0" smtClean="0">
                <a:solidFill>
                  <a:schemeClr val="accent2">
                    <a:lumMod val="75000"/>
                  </a:schemeClr>
                </a:solidFill>
                <a:latin typeface="Bookman Old Style" pitchFamily="18" charset="0"/>
              </a:rPr>
              <a:t>   Made </a:t>
            </a:r>
            <a:r>
              <a:rPr lang="en-US" sz="3100" dirty="0">
                <a:solidFill>
                  <a:schemeClr val="accent2">
                    <a:lumMod val="75000"/>
                  </a:schemeClr>
                </a:solidFill>
                <a:latin typeface="Bookman Old Style" pitchFamily="18" charset="0"/>
              </a:rPr>
              <a:t>in Kenya, Made in South Africa, Made </a:t>
            </a:r>
            <a:r>
              <a:rPr lang="en-US" sz="3100" dirty="0" smtClean="0">
                <a:solidFill>
                  <a:schemeClr val="accent2">
                    <a:lumMod val="75000"/>
                  </a:schemeClr>
                </a:solidFill>
                <a:latin typeface="Bookman Old Style" pitchFamily="18" charset="0"/>
              </a:rPr>
              <a:t>in Italy</a:t>
            </a:r>
            <a:r>
              <a:rPr lang="en-US" sz="3100" dirty="0">
                <a:solidFill>
                  <a:schemeClr val="accent2">
                    <a:lumMod val="75000"/>
                  </a:schemeClr>
                </a:solidFill>
                <a:latin typeface="Bookman Old Style" pitchFamily="18" charset="0"/>
              </a:rPr>
              <a:t>, Made in GB, made in USA. </a:t>
            </a:r>
            <a:endParaRPr lang="en-US" sz="3100" dirty="0" smtClean="0">
              <a:solidFill>
                <a:schemeClr val="accent2">
                  <a:lumMod val="75000"/>
                </a:schemeClr>
              </a:solidFill>
              <a:latin typeface="Bookman Old Style" pitchFamily="18" charset="0"/>
            </a:endParaRPr>
          </a:p>
          <a:p>
            <a:pPr algn="just">
              <a:buNone/>
            </a:pPr>
            <a:endParaRPr lang="en-US" sz="3100" dirty="0">
              <a:solidFill>
                <a:schemeClr val="accent2">
                  <a:lumMod val="75000"/>
                </a:schemeClr>
              </a:solidFill>
              <a:latin typeface="Bookman Old Style" pitchFamily="18" charset="0"/>
            </a:endParaRPr>
          </a:p>
          <a:p>
            <a:pPr algn="just">
              <a:buNone/>
            </a:pPr>
            <a:r>
              <a:rPr lang="en-US" sz="3100" dirty="0" smtClean="0">
                <a:solidFill>
                  <a:schemeClr val="accent2">
                    <a:lumMod val="75000"/>
                  </a:schemeClr>
                </a:solidFill>
                <a:latin typeface="Bookman Old Style" pitchFamily="18" charset="0"/>
              </a:rPr>
              <a:t>   Countries </a:t>
            </a:r>
            <a:r>
              <a:rPr lang="en-US" sz="3100" dirty="0">
                <a:solidFill>
                  <a:schemeClr val="accent2">
                    <a:lumMod val="75000"/>
                  </a:schemeClr>
                </a:solidFill>
                <a:latin typeface="Bookman Old Style" pitchFamily="18" charset="0"/>
              </a:rPr>
              <a:t>have become brands and their names sale. A product made in a particular country will be yearned for more than the same product made in other countries. </a:t>
            </a:r>
          </a:p>
          <a:p>
            <a:pPr algn="just">
              <a:buNone/>
            </a:pPr>
            <a:r>
              <a:rPr lang="en-US" sz="3100" dirty="0">
                <a:solidFill>
                  <a:schemeClr val="accent2">
                    <a:lumMod val="75000"/>
                  </a:schemeClr>
                </a:solidFill>
                <a:latin typeface="Bookman Old Style" pitchFamily="18" charset="0"/>
              </a:rPr>
              <a:t> </a:t>
            </a:r>
          </a:p>
          <a:p>
            <a:endParaRPr lang="en-US" dirty="0"/>
          </a:p>
          <a:p>
            <a:endParaRPr lang="en-US" dirty="0"/>
          </a:p>
        </p:txBody>
      </p:sp>
      <p:sp>
        <p:nvSpPr>
          <p:cNvPr id="4" name="Date Placeholder 3"/>
          <p:cNvSpPr>
            <a:spLocks noGrp="1"/>
          </p:cNvSpPr>
          <p:nvPr>
            <p:ph type="dt" sz="half" idx="10"/>
          </p:nvPr>
        </p:nvSpPr>
        <p:spPr/>
        <p:txBody>
          <a:bodyPr/>
          <a:lstStyle/>
          <a:p>
            <a:fld id="{13F7D87E-4A75-44FB-BCAF-B9CFF11F96C7}" type="datetime1">
              <a:rPr lang="en-US" smtClean="0"/>
              <a:pPr/>
              <a:t>06-Jul-16</a:t>
            </a:fld>
            <a:endParaRPr lang="en-US"/>
          </a:p>
        </p:txBody>
      </p:sp>
      <p:pic>
        <p:nvPicPr>
          <p:cNvPr id="5" name="Picture 4" descr="Welcome to URSB Webmail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36" y="563562"/>
            <a:ext cx="1981200" cy="854076"/>
          </a:xfrm>
          <a:prstGeom prst="rect">
            <a:avLst/>
          </a:prstGeom>
          <a:noFill/>
          <a:ln>
            <a:noFill/>
          </a:ln>
        </p:spPr>
      </p:pic>
      <p:pic>
        <p:nvPicPr>
          <p:cNvPr id="6" name="Content Placeholder 5" descr="C:\Users\Kalibbala\Desktop\IP Folder\I.P folder 2014\WIPO African Sub-regional Meeting on Copyright\DSC05470.JPG"/>
          <p:cNvPicPr>
            <a:picLocks/>
          </p:cNvPicPr>
          <p:nvPr/>
        </p:nvPicPr>
        <p:blipFill>
          <a:blip r:embed="rId3" cstate="print"/>
          <a:srcRect/>
          <a:stretch>
            <a:fillRect/>
          </a:stretch>
        </p:blipFill>
        <p:spPr bwMode="auto">
          <a:xfrm>
            <a:off x="6324600" y="5638800"/>
            <a:ext cx="2479963" cy="9144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75000"/>
                  </a:schemeClr>
                </a:solidFill>
                <a:latin typeface="Bookman Old Style" pitchFamily="18" charset="0"/>
              </a:rPr>
              <a:t>GIs</a:t>
            </a:r>
            <a:r>
              <a:rPr lang="en-US" sz="3200" b="1" dirty="0" smtClean="0">
                <a:solidFill>
                  <a:schemeClr val="accent2">
                    <a:lumMod val="75000"/>
                  </a:schemeClr>
                </a:solidFill>
              </a:rPr>
              <a:t> </a:t>
            </a:r>
            <a:endParaRPr lang="en-US" sz="3200" b="1" dirty="0">
              <a:solidFill>
                <a:schemeClr val="accent2">
                  <a:lumMod val="75000"/>
                </a:schemeClr>
              </a:solidFill>
            </a:endParaRPr>
          </a:p>
        </p:txBody>
      </p:sp>
      <p:sp>
        <p:nvSpPr>
          <p:cNvPr id="3" name="Content Placeholder 2"/>
          <p:cNvSpPr>
            <a:spLocks noGrp="1"/>
          </p:cNvSpPr>
          <p:nvPr>
            <p:ph idx="1"/>
          </p:nvPr>
        </p:nvSpPr>
        <p:spPr/>
        <p:txBody>
          <a:bodyPr>
            <a:normAutofit fontScale="92500" lnSpcReduction="10000"/>
          </a:bodyPr>
          <a:lstStyle/>
          <a:p>
            <a:pPr algn="just">
              <a:buFont typeface="Wingdings" pitchFamily="2" charset="2"/>
              <a:buChar char="§"/>
            </a:pPr>
            <a:r>
              <a:rPr lang="en-US" sz="2600" dirty="0" smtClean="0">
                <a:solidFill>
                  <a:schemeClr val="accent2">
                    <a:lumMod val="75000"/>
                  </a:schemeClr>
                </a:solidFill>
                <a:latin typeface="Bookman Old Style" pitchFamily="18" charset="0"/>
              </a:rPr>
              <a:t>To be more precise, sometimes GIs look at a particular product originating from a particular region of a country  which confers upon it qualities not in other products of the same type. </a:t>
            </a:r>
          </a:p>
          <a:p>
            <a:pPr algn="just">
              <a:buNone/>
            </a:pPr>
            <a:endParaRPr lang="en-US" sz="2600" dirty="0">
              <a:solidFill>
                <a:schemeClr val="accent2">
                  <a:lumMod val="75000"/>
                </a:schemeClr>
              </a:solidFill>
              <a:latin typeface="Bookman Old Style" pitchFamily="18" charset="0"/>
            </a:endParaRPr>
          </a:p>
          <a:p>
            <a:pPr algn="just">
              <a:buNone/>
            </a:pPr>
            <a:r>
              <a:rPr lang="en-US" sz="2600" dirty="0" smtClean="0">
                <a:solidFill>
                  <a:schemeClr val="accent2">
                    <a:lumMod val="75000"/>
                  </a:schemeClr>
                </a:solidFill>
                <a:latin typeface="Bookman Old Style" pitchFamily="18" charset="0"/>
              </a:rPr>
              <a:t>    Consider the crafts from Kenya and those from Uganda, </a:t>
            </a:r>
            <a:r>
              <a:rPr lang="en-US" sz="2600" dirty="0" err="1" smtClean="0">
                <a:solidFill>
                  <a:schemeClr val="accent2">
                    <a:lumMod val="75000"/>
                  </a:schemeClr>
                </a:solidFill>
                <a:latin typeface="Bookman Old Style" pitchFamily="18" charset="0"/>
              </a:rPr>
              <a:t>electricals</a:t>
            </a:r>
            <a:r>
              <a:rPr lang="en-US" sz="2600" dirty="0" smtClean="0">
                <a:solidFill>
                  <a:schemeClr val="accent2">
                    <a:lumMod val="75000"/>
                  </a:schemeClr>
                </a:solidFill>
                <a:latin typeface="Bookman Old Style" pitchFamily="18" charset="0"/>
              </a:rPr>
              <a:t> from UK/Japan, music from Congo/South Africa, Film from America(</a:t>
            </a:r>
            <a:r>
              <a:rPr lang="en-US" sz="2600" dirty="0">
                <a:solidFill>
                  <a:schemeClr val="accent2">
                    <a:lumMod val="75000"/>
                  </a:schemeClr>
                </a:solidFill>
                <a:latin typeface="Bookman Old Style" pitchFamily="18" charset="0"/>
              </a:rPr>
              <a:t>H</a:t>
            </a:r>
            <a:r>
              <a:rPr lang="en-US" sz="2600" dirty="0" smtClean="0">
                <a:solidFill>
                  <a:schemeClr val="accent2">
                    <a:lumMod val="75000"/>
                  </a:schemeClr>
                </a:solidFill>
                <a:latin typeface="Bookman Old Style" pitchFamily="18" charset="0"/>
              </a:rPr>
              <a:t>ollywood), Watches from Switzerland, Leather from Italy, Football from Nigeria, cars from Germany, et al</a:t>
            </a:r>
          </a:p>
          <a:p>
            <a:pPr algn="just">
              <a:buNone/>
            </a:pPr>
            <a:r>
              <a:rPr lang="en-US" sz="2600" dirty="0" smtClean="0">
                <a:solidFill>
                  <a:schemeClr val="accent2">
                    <a:lumMod val="75000"/>
                  </a:schemeClr>
                </a:solidFill>
                <a:latin typeface="Bookman Old Style" pitchFamily="18" charset="0"/>
              </a:rPr>
              <a:t> </a:t>
            </a:r>
          </a:p>
          <a:p>
            <a:endParaRPr lang="en-US" dirty="0"/>
          </a:p>
        </p:txBody>
      </p:sp>
      <p:sp>
        <p:nvSpPr>
          <p:cNvPr id="4" name="Date Placeholder 3"/>
          <p:cNvSpPr>
            <a:spLocks noGrp="1"/>
          </p:cNvSpPr>
          <p:nvPr>
            <p:ph type="dt" sz="half" idx="10"/>
          </p:nvPr>
        </p:nvSpPr>
        <p:spPr/>
        <p:txBody>
          <a:bodyPr/>
          <a:lstStyle/>
          <a:p>
            <a:fld id="{F53A8411-1C44-46DE-8BDF-996AA592F67C}" type="datetime1">
              <a:rPr lang="en-US" smtClean="0"/>
              <a:pPr/>
              <a:t>06-Jul-16</a:t>
            </a:fld>
            <a:endParaRPr lang="en-US"/>
          </a:p>
        </p:txBody>
      </p:sp>
      <p:pic>
        <p:nvPicPr>
          <p:cNvPr id="5" name="Picture 4" descr="Welcome to URSB Webmail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36" y="563562"/>
            <a:ext cx="1981200" cy="854076"/>
          </a:xfrm>
          <a:prstGeom prst="rect">
            <a:avLst/>
          </a:prstGeom>
          <a:noFill/>
          <a:ln>
            <a:noFill/>
          </a:ln>
        </p:spPr>
      </p:pic>
      <p:pic>
        <p:nvPicPr>
          <p:cNvPr id="6" name="Content Placeholder 5" descr="C:\Users\Kalibbala\Desktop\IP Folder\I.P folder 2014\WIPO African Sub-regional Meeting on Copyright\DSC05470.JPG"/>
          <p:cNvPicPr>
            <a:picLocks/>
          </p:cNvPicPr>
          <p:nvPr/>
        </p:nvPicPr>
        <p:blipFill>
          <a:blip r:embed="rId3" cstate="print"/>
          <a:srcRect/>
          <a:stretch>
            <a:fillRect/>
          </a:stretch>
        </p:blipFill>
        <p:spPr bwMode="auto">
          <a:xfrm>
            <a:off x="7239000" y="5638800"/>
            <a:ext cx="1565563" cy="9144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75000"/>
                  </a:schemeClr>
                </a:solidFill>
                <a:latin typeface="Bookman Old Style" pitchFamily="18" charset="0"/>
              </a:rPr>
              <a:t>GIs</a:t>
            </a:r>
            <a:endParaRPr lang="en-US" sz="3200" b="1" dirty="0">
              <a:solidFill>
                <a:schemeClr val="accent2">
                  <a:lumMod val="75000"/>
                </a:schemeClr>
              </a:solidFill>
              <a:latin typeface="Bookman Old Style" pitchFamily="18" charset="0"/>
            </a:endParaRPr>
          </a:p>
        </p:txBody>
      </p:sp>
      <p:pic>
        <p:nvPicPr>
          <p:cNvPr id="4" name="irc_mi" descr="http://kssgroup.co.za/wp-content/uploads/2014/06/proudly-south-african.jpg"/>
          <p:cNvPicPr>
            <a:picLocks noGrp="1"/>
          </p:cNvPicPr>
          <p:nvPr>
            <p:ph idx="1"/>
          </p:nvPr>
        </p:nvPicPr>
        <p:blipFill>
          <a:blip r:embed="rId2" cstate="print"/>
          <a:stretch>
            <a:fillRect/>
          </a:stretch>
        </p:blipFill>
        <p:spPr bwMode="auto">
          <a:xfrm>
            <a:off x="2286000" y="1524000"/>
            <a:ext cx="4952999" cy="4419600"/>
          </a:xfrm>
          <a:prstGeom prst="rect">
            <a:avLst/>
          </a:prstGeom>
          <a:ln>
            <a:noFill/>
          </a:ln>
          <a:effectLst>
            <a:outerShdw blurRad="292100" dist="139700" dir="2700000" algn="tl" rotWithShape="0">
              <a:srgbClr val="333333">
                <a:alpha val="65000"/>
              </a:srgbClr>
            </a:outerShdw>
          </a:effectLst>
        </p:spPr>
      </p:pic>
      <p:sp>
        <p:nvSpPr>
          <p:cNvPr id="5" name="Date Placeholder 4"/>
          <p:cNvSpPr>
            <a:spLocks noGrp="1"/>
          </p:cNvSpPr>
          <p:nvPr>
            <p:ph type="dt" sz="half" idx="10"/>
          </p:nvPr>
        </p:nvSpPr>
        <p:spPr/>
        <p:txBody>
          <a:bodyPr/>
          <a:lstStyle/>
          <a:p>
            <a:fld id="{0C72EB86-B77B-4B59-A2EF-F46C0C7099A4}" type="datetime1">
              <a:rPr lang="en-US" smtClean="0"/>
              <a:pPr/>
              <a:t>06-Jul-16</a:t>
            </a:fld>
            <a:endParaRPr lang="en-US"/>
          </a:p>
        </p:txBody>
      </p:sp>
    </p:spTree>
  </p:cSld>
  <p:clrMapOvr>
    <a:masterClrMapping/>
  </p:clrMapOvr>
  <p:transition spd="slow">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2">
                    <a:lumMod val="75000"/>
                  </a:schemeClr>
                </a:solidFill>
                <a:latin typeface="Bookman Old Style" pitchFamily="18" charset="0"/>
              </a:rPr>
              <a:t>GIs</a:t>
            </a:r>
            <a:r>
              <a:rPr lang="en-US" dirty="0" smtClean="0"/>
              <a:t> </a:t>
            </a:r>
            <a:endParaRPr lang="en-US" dirty="0"/>
          </a:p>
        </p:txBody>
      </p:sp>
      <p:pic>
        <p:nvPicPr>
          <p:cNvPr id="4" name="irc_mi" descr="http://www.kerichogoldtea.com/wp-content/uploads/2013/04/kg_100RTB.jpg"/>
          <p:cNvPicPr>
            <a:picLocks noGrp="1"/>
          </p:cNvPicPr>
          <p:nvPr>
            <p:ph idx="1"/>
          </p:nvPr>
        </p:nvPicPr>
        <p:blipFill>
          <a:blip r:embed="rId2" cstate="print"/>
          <a:srcRect/>
          <a:stretch>
            <a:fillRect/>
          </a:stretch>
        </p:blipFill>
        <p:spPr bwMode="auto">
          <a:xfrm rot="2258638">
            <a:off x="3200400" y="1371600"/>
            <a:ext cx="2302625" cy="2061556"/>
          </a:xfrm>
          <a:prstGeom prst="rect">
            <a:avLst/>
          </a:prstGeom>
          <a:noFill/>
          <a:ln w="9525">
            <a:noFill/>
            <a:miter lim="800000"/>
            <a:headEnd/>
            <a:tailEnd/>
          </a:ln>
        </p:spPr>
      </p:pic>
      <p:pic>
        <p:nvPicPr>
          <p:cNvPr id="5" name="irc_mi" descr="http://www.tattooboatyard.com/wp-content/uploads/2014/03/Made-in-the-USA-blue-2.jpg"/>
          <p:cNvPicPr/>
          <p:nvPr/>
        </p:nvPicPr>
        <p:blipFill>
          <a:blip r:embed="rId3" cstate="print"/>
          <a:srcRect/>
          <a:stretch>
            <a:fillRect/>
          </a:stretch>
        </p:blipFill>
        <p:spPr bwMode="auto">
          <a:xfrm rot="2385009">
            <a:off x="6858000" y="762000"/>
            <a:ext cx="1475380" cy="1323833"/>
          </a:xfrm>
          <a:prstGeom prst="rect">
            <a:avLst/>
          </a:prstGeom>
          <a:noFill/>
          <a:ln w="9525">
            <a:noFill/>
            <a:miter lim="800000"/>
            <a:headEnd/>
            <a:tailEnd/>
          </a:ln>
        </p:spPr>
      </p:pic>
      <p:pic>
        <p:nvPicPr>
          <p:cNvPr id="7" name="irc_mi" descr="http://thumb7.shutterstock.com/display_pic_with_logo/1189838/164523395/stock-vector-grunge-rubber-stamp-or-stickers-tag-icon-sign-symbol-badge-label-with-text-made-in-kenya-164523395.jpg"/>
          <p:cNvPicPr/>
          <p:nvPr/>
        </p:nvPicPr>
        <p:blipFill>
          <a:blip r:embed="rId4"/>
          <a:srcRect/>
          <a:stretch>
            <a:fillRect/>
          </a:stretch>
        </p:blipFill>
        <p:spPr bwMode="auto">
          <a:xfrm>
            <a:off x="0" y="457200"/>
            <a:ext cx="2345944" cy="2654490"/>
          </a:xfrm>
          <a:prstGeom prst="rect">
            <a:avLst/>
          </a:prstGeom>
          <a:noFill/>
          <a:ln w="9525">
            <a:noFill/>
            <a:miter lim="800000"/>
            <a:headEnd/>
            <a:tailEnd/>
          </a:ln>
        </p:spPr>
      </p:pic>
      <p:pic>
        <p:nvPicPr>
          <p:cNvPr id="8" name="irc_mi" descr="http://www.a1retailmagazine.com/wp-content/uploads/2012/04/Made-in-Britain1.jpg"/>
          <p:cNvPicPr/>
          <p:nvPr/>
        </p:nvPicPr>
        <p:blipFill>
          <a:blip r:embed="rId5"/>
          <a:srcRect/>
          <a:stretch>
            <a:fillRect/>
          </a:stretch>
        </p:blipFill>
        <p:spPr bwMode="auto">
          <a:xfrm>
            <a:off x="6096000" y="3200400"/>
            <a:ext cx="1559652" cy="1760562"/>
          </a:xfrm>
          <a:prstGeom prst="rect">
            <a:avLst/>
          </a:prstGeom>
          <a:noFill/>
          <a:ln w="9525">
            <a:noFill/>
            <a:miter lim="800000"/>
            <a:headEnd/>
            <a:tailEnd/>
          </a:ln>
        </p:spPr>
      </p:pic>
      <p:pic>
        <p:nvPicPr>
          <p:cNvPr id="9" name="irc_mi" descr="http://picturescollections.com/wp-content/uploads/2012/02/Chocolate-6.jpg"/>
          <p:cNvPicPr/>
          <p:nvPr/>
        </p:nvPicPr>
        <p:blipFill>
          <a:blip r:embed="rId6" cstate="print"/>
          <a:srcRect/>
          <a:stretch>
            <a:fillRect/>
          </a:stretch>
        </p:blipFill>
        <p:spPr bwMode="auto">
          <a:xfrm>
            <a:off x="2286000" y="3810000"/>
            <a:ext cx="3744927" cy="2827841"/>
          </a:xfrm>
          <a:prstGeom prst="rect">
            <a:avLst/>
          </a:prstGeom>
          <a:ln>
            <a:noFill/>
          </a:ln>
          <a:effectLst>
            <a:outerShdw blurRad="292100" dist="139700" dir="2700000" algn="tl" rotWithShape="0">
              <a:srgbClr val="333333">
                <a:alpha val="65000"/>
              </a:srgbClr>
            </a:outerShdw>
          </a:effectLst>
        </p:spPr>
      </p:pic>
      <p:sp>
        <p:nvSpPr>
          <p:cNvPr id="10" name="Date Placeholder 9"/>
          <p:cNvSpPr>
            <a:spLocks noGrp="1"/>
          </p:cNvSpPr>
          <p:nvPr>
            <p:ph type="dt" sz="half" idx="10"/>
          </p:nvPr>
        </p:nvSpPr>
        <p:spPr/>
        <p:txBody>
          <a:bodyPr/>
          <a:lstStyle/>
          <a:p>
            <a:fld id="{355851AE-8CA3-435A-A163-318B5F863DB2}" type="datetime1">
              <a:rPr lang="en-US" smtClean="0"/>
              <a:pPr/>
              <a:t>06-Jul-16</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Types of IP</a:t>
            </a:r>
            <a:r>
              <a:rPr lang="en-US" dirty="0" smtClean="0"/>
              <a:t> </a:t>
            </a:r>
            <a:endParaRPr lang="en-US" dirty="0"/>
          </a:p>
        </p:txBody>
      </p:sp>
      <p:sp>
        <p:nvSpPr>
          <p:cNvPr id="3" name="Content Placeholder 2"/>
          <p:cNvSpPr>
            <a:spLocks noGrp="1"/>
          </p:cNvSpPr>
          <p:nvPr>
            <p:ph idx="1"/>
          </p:nvPr>
        </p:nvSpPr>
        <p:spPr/>
        <p:txBody>
          <a:bodyPr>
            <a:normAutofit/>
          </a:bodyPr>
          <a:lstStyle/>
          <a:p>
            <a:pPr lvl="0" algn="just">
              <a:buFont typeface="Wingdings" pitchFamily="2" charset="2"/>
              <a:buChar char="§"/>
            </a:pPr>
            <a:r>
              <a:rPr lang="en-US" sz="2400" b="1" dirty="0">
                <a:solidFill>
                  <a:schemeClr val="accent2">
                    <a:lumMod val="75000"/>
                  </a:schemeClr>
                </a:solidFill>
                <a:latin typeface="Bookman Old Style" pitchFamily="18" charset="0"/>
              </a:rPr>
              <a:t>Copyrights</a:t>
            </a:r>
            <a:endParaRPr lang="en-US" sz="2400" dirty="0">
              <a:solidFill>
                <a:schemeClr val="accent2">
                  <a:lumMod val="75000"/>
                </a:schemeClr>
              </a:solidFill>
              <a:latin typeface="Bookman Old Style" pitchFamily="18" charset="0"/>
            </a:endParaRPr>
          </a:p>
          <a:p>
            <a:pPr algn="just">
              <a:buNone/>
            </a:pPr>
            <a:r>
              <a:rPr lang="en-US" sz="2400" dirty="0" smtClean="0">
                <a:solidFill>
                  <a:schemeClr val="accent2">
                    <a:lumMod val="75000"/>
                  </a:schemeClr>
                </a:solidFill>
                <a:latin typeface="Bookman Old Style" pitchFamily="18" charset="0"/>
              </a:rPr>
              <a:t>    </a:t>
            </a:r>
          </a:p>
          <a:p>
            <a:pPr algn="just">
              <a:buNone/>
            </a:pPr>
            <a:r>
              <a:rPr lang="en-US" sz="2400" dirty="0" smtClean="0">
                <a:solidFill>
                  <a:schemeClr val="accent2">
                    <a:lumMod val="75000"/>
                  </a:schemeClr>
                </a:solidFill>
                <a:latin typeface="Bookman Old Style" pitchFamily="18" charset="0"/>
              </a:rPr>
              <a:t>    Copyright </a:t>
            </a:r>
            <a:r>
              <a:rPr lang="en-US" sz="2400" dirty="0">
                <a:solidFill>
                  <a:schemeClr val="accent2">
                    <a:lumMod val="75000"/>
                  </a:schemeClr>
                </a:solidFill>
                <a:latin typeface="Bookman Old Style" pitchFamily="18" charset="0"/>
              </a:rPr>
              <a:t>is about expression and making your expression different </a:t>
            </a:r>
            <a:r>
              <a:rPr lang="en-US" sz="2400" dirty="0" smtClean="0">
                <a:solidFill>
                  <a:schemeClr val="accent2">
                    <a:lumMod val="75000"/>
                  </a:schemeClr>
                </a:solidFill>
                <a:latin typeface="Bookman Old Style" pitchFamily="18" charset="0"/>
              </a:rPr>
              <a:t>from what exists. </a:t>
            </a:r>
            <a:r>
              <a:rPr lang="en-US" sz="2400" dirty="0">
                <a:solidFill>
                  <a:schemeClr val="accent2">
                    <a:lumMod val="75000"/>
                  </a:schemeClr>
                </a:solidFill>
                <a:latin typeface="Bookman Old Style" pitchFamily="18" charset="0"/>
              </a:rPr>
              <a:t>Information in copyright is not original in itself but can be expressed differently from what is already in existence. </a:t>
            </a:r>
            <a:r>
              <a:rPr lang="en-US" sz="2400" dirty="0" smtClean="0">
                <a:solidFill>
                  <a:schemeClr val="accent2">
                    <a:lumMod val="75000"/>
                  </a:schemeClr>
                </a:solidFill>
                <a:latin typeface="Bookman Old Style" pitchFamily="18" charset="0"/>
              </a:rPr>
              <a:t>e.g</a:t>
            </a:r>
            <a:r>
              <a:rPr lang="en-US" sz="2400" dirty="0">
                <a:solidFill>
                  <a:schemeClr val="accent2">
                    <a:lumMod val="75000"/>
                  </a:schemeClr>
                </a:solidFill>
                <a:latin typeface="Bookman Old Style" pitchFamily="18" charset="0"/>
              </a:rPr>
              <a:t>. songs, books, film, dance, architecture, designs, choreography, paintings, photography, engraving, Images(personal pictures)et al </a:t>
            </a:r>
          </a:p>
          <a:p>
            <a:endParaRPr lang="en-US" dirty="0"/>
          </a:p>
        </p:txBody>
      </p:sp>
      <p:sp>
        <p:nvSpPr>
          <p:cNvPr id="4" name="Date Placeholder 3"/>
          <p:cNvSpPr>
            <a:spLocks noGrp="1"/>
          </p:cNvSpPr>
          <p:nvPr>
            <p:ph type="dt" sz="half" idx="10"/>
          </p:nvPr>
        </p:nvSpPr>
        <p:spPr/>
        <p:txBody>
          <a:bodyPr/>
          <a:lstStyle/>
          <a:p>
            <a:fld id="{175989F6-62EA-47A1-BA67-2705384BCAB6}" type="datetime1">
              <a:rPr lang="en-US" smtClean="0"/>
              <a:pPr/>
              <a:t>06-Jul-16</a:t>
            </a:fld>
            <a:endParaRPr lang="en-US"/>
          </a:p>
        </p:txBody>
      </p:sp>
      <p:pic>
        <p:nvPicPr>
          <p:cNvPr id="5" name="Picture 4" descr="Welcome to URSB Webmail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36" y="563562"/>
            <a:ext cx="1981200" cy="854076"/>
          </a:xfrm>
          <a:prstGeom prst="rect">
            <a:avLst/>
          </a:prstGeom>
          <a:noFill/>
          <a:ln>
            <a:noFill/>
          </a:ln>
        </p:spPr>
      </p:pic>
      <p:pic>
        <p:nvPicPr>
          <p:cNvPr id="6" name="Content Placeholder 5" descr="C:\Users\Kalibbala\Desktop\IP Folder\I.P folder 2014\WIPO African Sub-regional Meeting on Copyright\DSC05470.JPG"/>
          <p:cNvPicPr>
            <a:picLocks/>
          </p:cNvPicPr>
          <p:nvPr/>
        </p:nvPicPr>
        <p:blipFill>
          <a:blip r:embed="rId3" cstate="print"/>
          <a:srcRect/>
          <a:stretch>
            <a:fillRect/>
          </a:stretch>
        </p:blipFill>
        <p:spPr bwMode="auto">
          <a:xfrm>
            <a:off x="7239000" y="5410200"/>
            <a:ext cx="1565563" cy="114300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accent2">
                    <a:lumMod val="75000"/>
                  </a:schemeClr>
                </a:solidFill>
                <a:latin typeface="Bookman Old Style" pitchFamily="18" charset="0"/>
              </a:rPr>
              <a:t>Copyright</a:t>
            </a:r>
            <a:r>
              <a:rPr lang="en-US" dirty="0" smtClean="0"/>
              <a:t> </a:t>
            </a:r>
            <a:endParaRPr lang="en-US" dirty="0"/>
          </a:p>
        </p:txBody>
      </p:sp>
      <p:pic>
        <p:nvPicPr>
          <p:cNvPr id="8" name="irc_mi" descr="http://www.hellomagazine.com/imagenes/profiles/nelson-mandela/6068-nelson-mandela.jpg"/>
          <p:cNvPicPr>
            <a:picLocks noGrp="1"/>
          </p:cNvPicPr>
          <p:nvPr>
            <p:ph idx="1"/>
          </p:nvPr>
        </p:nvPicPr>
        <p:blipFill>
          <a:blip r:embed="rId2"/>
          <a:srcRect/>
          <a:stretch>
            <a:fillRect/>
          </a:stretch>
        </p:blipFill>
        <p:spPr bwMode="auto">
          <a:xfrm>
            <a:off x="2895600" y="1143000"/>
            <a:ext cx="3200400" cy="3962401"/>
          </a:xfrm>
          <a:prstGeom prst="rect">
            <a:avLst/>
          </a:prstGeom>
          <a:ln>
            <a:noFill/>
          </a:ln>
          <a:effectLst>
            <a:outerShdw blurRad="292100" dist="139700" dir="2700000" algn="tl" rotWithShape="0">
              <a:srgbClr val="333333">
                <a:alpha val="65000"/>
              </a:srgbClr>
            </a:outerShdw>
          </a:effectLst>
        </p:spPr>
      </p:pic>
      <p:pic>
        <p:nvPicPr>
          <p:cNvPr id="5" name="irc_mi" descr="http://imguol.com/c/esporte/2013/11/12/13out2013---samuel-etoo-de-camaroes-observa-a-movimentacao-de-seus-companheiros-durante-a-partida-contra-a-tunisia-pelas-eliminatorias-da-copa-2014-1384283482275_1920x1080.jpg"/>
          <p:cNvPicPr/>
          <p:nvPr/>
        </p:nvPicPr>
        <p:blipFill>
          <a:blip r:embed="rId3" cstate="print"/>
          <a:srcRect/>
          <a:stretch>
            <a:fillRect/>
          </a:stretch>
        </p:blipFill>
        <p:spPr bwMode="auto">
          <a:xfrm rot="20603603">
            <a:off x="404355" y="3389926"/>
            <a:ext cx="3328497" cy="2895600"/>
          </a:xfrm>
          <a:prstGeom prst="rect">
            <a:avLst/>
          </a:prstGeom>
          <a:ln>
            <a:noFill/>
          </a:ln>
          <a:effectLst>
            <a:outerShdw blurRad="292100" dist="139700" dir="2700000" algn="tl" rotWithShape="0">
              <a:srgbClr val="333333">
                <a:alpha val="65000"/>
              </a:srgbClr>
            </a:outerShdw>
          </a:effectLst>
        </p:spPr>
      </p:pic>
      <p:pic>
        <p:nvPicPr>
          <p:cNvPr id="6" name="irc_mi" descr="http://sportsworldghana.com/wp-content/uploads/2015/01/Yaya-Toure.jpg"/>
          <p:cNvPicPr/>
          <p:nvPr/>
        </p:nvPicPr>
        <p:blipFill>
          <a:blip r:embed="rId4"/>
          <a:srcRect/>
          <a:stretch>
            <a:fillRect/>
          </a:stretch>
        </p:blipFill>
        <p:spPr bwMode="auto">
          <a:xfrm rot="1962772">
            <a:off x="5504666" y="3519165"/>
            <a:ext cx="2837300" cy="3124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F3458674-5DCF-4B0D-88EE-8E0CEBA479BC}" type="datetime1">
              <a:rPr lang="en-US" smtClean="0"/>
              <a:pPr/>
              <a:t>06-Jul-16</a:t>
            </a:fld>
            <a:endParaRPr lang="en-US"/>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75000"/>
                  </a:schemeClr>
                </a:solidFill>
                <a:latin typeface="Bookman Old Style" pitchFamily="18" charset="0"/>
              </a:rPr>
              <a:t>Copyright  </a:t>
            </a:r>
            <a:endParaRPr lang="en-US" sz="3200" b="1" dirty="0">
              <a:solidFill>
                <a:schemeClr val="accent2">
                  <a:lumMod val="75000"/>
                </a:schemeClr>
              </a:solidFill>
              <a:latin typeface="Bookman Old Style" pitchFamily="18" charset="0"/>
            </a:endParaRPr>
          </a:p>
        </p:txBody>
      </p:sp>
      <p:pic>
        <p:nvPicPr>
          <p:cNvPr id="4" name="irc_mi" descr="http://africaspeaks4africa.org/wp-content/uploads/2014/03/african-books.jpg"/>
          <p:cNvPicPr>
            <a:picLocks noGrp="1"/>
          </p:cNvPicPr>
          <p:nvPr>
            <p:ph idx="1"/>
          </p:nvPr>
        </p:nvPicPr>
        <p:blipFill>
          <a:blip r:embed="rId2"/>
          <a:srcRect/>
          <a:stretch>
            <a:fillRect/>
          </a:stretch>
        </p:blipFill>
        <p:spPr bwMode="auto">
          <a:xfrm>
            <a:off x="457200" y="1691481"/>
            <a:ext cx="4114800" cy="4343400"/>
          </a:xfrm>
          <a:prstGeom prst="rect">
            <a:avLst/>
          </a:prstGeom>
          <a:ln>
            <a:noFill/>
          </a:ln>
          <a:effectLst>
            <a:outerShdw blurRad="292100" dist="139700" dir="2700000" algn="tl" rotWithShape="0">
              <a:srgbClr val="333333">
                <a:alpha val="65000"/>
              </a:srgbClr>
            </a:outerShdw>
          </a:effectLst>
        </p:spPr>
      </p:pic>
      <p:pic>
        <p:nvPicPr>
          <p:cNvPr id="5" name="irc_mi" descr="http://4.bp.blogspot.com/-wK-0ZDW32u0/TpkLv_nWfmI/AAAAAAAAaZw/qKHuYKKAfJg/s1600/Jose+Chameleone+Uganda+Millionaires+richest+people.jpg"/>
          <p:cNvPicPr/>
          <p:nvPr/>
        </p:nvPicPr>
        <p:blipFill>
          <a:blip r:embed="rId3"/>
          <a:srcRect/>
          <a:stretch>
            <a:fillRect/>
          </a:stretch>
        </p:blipFill>
        <p:spPr bwMode="auto">
          <a:xfrm rot="20167313">
            <a:off x="4975164" y="1182260"/>
            <a:ext cx="3504543" cy="5105806"/>
          </a:xfrm>
          <a:prstGeom prst="rect">
            <a:avLst/>
          </a:prstGeom>
          <a:ln>
            <a:noFill/>
          </a:ln>
          <a:effectLst>
            <a:outerShdw blurRad="292100" dist="139700" dir="2700000" algn="tl" rotWithShape="0">
              <a:srgbClr val="333333">
                <a:alpha val="65000"/>
              </a:srgbClr>
            </a:outerShdw>
          </a:effectLst>
        </p:spPr>
      </p:pic>
      <p:sp>
        <p:nvSpPr>
          <p:cNvPr id="6" name="Date Placeholder 5"/>
          <p:cNvSpPr>
            <a:spLocks noGrp="1"/>
          </p:cNvSpPr>
          <p:nvPr>
            <p:ph type="dt" sz="half" idx="10"/>
          </p:nvPr>
        </p:nvSpPr>
        <p:spPr/>
        <p:txBody>
          <a:bodyPr/>
          <a:lstStyle/>
          <a:p>
            <a:fld id="{F170527E-4490-4089-946F-74DD5F0F9518}" type="datetime1">
              <a:rPr lang="en-US" smtClean="0"/>
              <a:pPr/>
              <a:t>06-Jul-16</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Types of IP</a:t>
            </a:r>
            <a:r>
              <a:rPr lang="en-US" dirty="0" smtClean="0"/>
              <a:t> </a:t>
            </a:r>
            <a:endParaRPr lang="en-US" dirty="0"/>
          </a:p>
        </p:txBody>
      </p:sp>
      <p:sp>
        <p:nvSpPr>
          <p:cNvPr id="3" name="Content Placeholder 2"/>
          <p:cNvSpPr>
            <a:spLocks noGrp="1"/>
          </p:cNvSpPr>
          <p:nvPr>
            <p:ph idx="1"/>
          </p:nvPr>
        </p:nvSpPr>
        <p:spPr/>
        <p:txBody>
          <a:bodyPr>
            <a:normAutofit/>
          </a:bodyPr>
          <a:lstStyle/>
          <a:p>
            <a:pPr lvl="0">
              <a:buFont typeface="Wingdings" pitchFamily="2" charset="2"/>
              <a:buChar char="§"/>
            </a:pPr>
            <a:r>
              <a:rPr lang="en-US" sz="2400" b="1" dirty="0">
                <a:solidFill>
                  <a:schemeClr val="accent2">
                    <a:lumMod val="75000"/>
                  </a:schemeClr>
                </a:solidFill>
                <a:latin typeface="Bookman Old Style" pitchFamily="18" charset="0"/>
              </a:rPr>
              <a:t>Traditional Knowledge and expressions of </a:t>
            </a:r>
            <a:r>
              <a:rPr lang="en-US" sz="2400" b="1" dirty="0" smtClean="0">
                <a:solidFill>
                  <a:schemeClr val="accent2">
                    <a:lumMod val="75000"/>
                  </a:schemeClr>
                </a:solidFill>
                <a:latin typeface="Bookman Old Style" pitchFamily="18" charset="0"/>
              </a:rPr>
              <a:t>folklore</a:t>
            </a:r>
          </a:p>
          <a:p>
            <a:pPr lvl="0">
              <a:buFont typeface="Wingdings" pitchFamily="2" charset="2"/>
              <a:buChar char="§"/>
            </a:pPr>
            <a:endParaRPr lang="en-US" sz="2400" dirty="0">
              <a:solidFill>
                <a:schemeClr val="accent2">
                  <a:lumMod val="75000"/>
                </a:schemeClr>
              </a:solidFill>
              <a:latin typeface="Bookman Old Style" pitchFamily="18" charset="0"/>
            </a:endParaRPr>
          </a:p>
          <a:p>
            <a:pPr algn="just">
              <a:buNone/>
            </a:pPr>
            <a:r>
              <a:rPr lang="en-US" sz="2400" dirty="0" smtClean="0">
                <a:solidFill>
                  <a:schemeClr val="accent2">
                    <a:lumMod val="75000"/>
                  </a:schemeClr>
                </a:solidFill>
                <a:latin typeface="Bookman Old Style" pitchFamily="18" charset="0"/>
              </a:rPr>
              <a:t>    These </a:t>
            </a:r>
            <a:r>
              <a:rPr lang="en-US" sz="2400" dirty="0">
                <a:solidFill>
                  <a:schemeClr val="accent2">
                    <a:lumMod val="75000"/>
                  </a:schemeClr>
                </a:solidFill>
                <a:latin typeface="Bookman Old Style" pitchFamily="18" charset="0"/>
              </a:rPr>
              <a:t>are expressions found in our traditional societies like </a:t>
            </a:r>
            <a:r>
              <a:rPr lang="en-US" sz="2400" dirty="0" smtClean="0">
                <a:solidFill>
                  <a:schemeClr val="accent2">
                    <a:lumMod val="75000"/>
                  </a:schemeClr>
                </a:solidFill>
                <a:latin typeface="Bookman Old Style" pitchFamily="18" charset="0"/>
              </a:rPr>
              <a:t>song, dance, poetry, the way of doing things, medicines et al. </a:t>
            </a:r>
            <a:r>
              <a:rPr lang="en-US" sz="2400" dirty="0">
                <a:solidFill>
                  <a:schemeClr val="accent2">
                    <a:lumMod val="75000"/>
                  </a:schemeClr>
                </a:solidFill>
                <a:latin typeface="Bookman Old Style" pitchFamily="18" charset="0"/>
              </a:rPr>
              <a:t>Traditional knowledge also includes genetic resources that are unique to that area such as plants. </a:t>
            </a:r>
          </a:p>
          <a:p>
            <a:endParaRPr lang="en-US" dirty="0"/>
          </a:p>
          <a:p>
            <a:pPr>
              <a:buNone/>
            </a:pPr>
            <a:endParaRPr lang="en-US" dirty="0"/>
          </a:p>
          <a:p>
            <a:endParaRPr lang="en-US" dirty="0"/>
          </a:p>
        </p:txBody>
      </p:sp>
      <p:sp>
        <p:nvSpPr>
          <p:cNvPr id="4" name="Date Placeholder 3"/>
          <p:cNvSpPr>
            <a:spLocks noGrp="1"/>
          </p:cNvSpPr>
          <p:nvPr>
            <p:ph type="dt" sz="half" idx="10"/>
          </p:nvPr>
        </p:nvSpPr>
        <p:spPr/>
        <p:txBody>
          <a:bodyPr/>
          <a:lstStyle/>
          <a:p>
            <a:fld id="{B9B9C9AC-CACD-4748-8C42-71DCF7B04BDB}" type="datetime1">
              <a:rPr lang="en-US" smtClean="0"/>
              <a:pPr/>
              <a:t>06-Jul-16</a:t>
            </a:fld>
            <a:endParaRPr lang="en-US"/>
          </a:p>
        </p:txBody>
      </p:sp>
      <p:pic>
        <p:nvPicPr>
          <p:cNvPr id="5" name="Picture 4" descr="Welcome to URSB Webmail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36" y="563562"/>
            <a:ext cx="1981200" cy="854076"/>
          </a:xfrm>
          <a:prstGeom prst="rect">
            <a:avLst/>
          </a:prstGeom>
          <a:noFill/>
          <a:ln>
            <a:noFill/>
          </a:ln>
        </p:spPr>
      </p:pic>
      <p:pic>
        <p:nvPicPr>
          <p:cNvPr id="6" name="Content Placeholder 5" descr="C:\Users\Kalibbala\Desktop\IP Folder\I.P folder 2014\WIPO African Sub-regional Meeting on Copyright\DSC05470.JPG"/>
          <p:cNvPicPr>
            <a:picLocks/>
          </p:cNvPicPr>
          <p:nvPr/>
        </p:nvPicPr>
        <p:blipFill>
          <a:blip r:embed="rId3" cstate="print"/>
          <a:srcRect/>
          <a:stretch>
            <a:fillRect/>
          </a:stretch>
        </p:blipFill>
        <p:spPr bwMode="auto">
          <a:xfrm>
            <a:off x="5334000" y="4800600"/>
            <a:ext cx="3470563" cy="175260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75000"/>
                  </a:schemeClr>
                </a:solidFill>
                <a:latin typeface="Bookman Old Style" pitchFamily="18" charset="0"/>
              </a:rPr>
              <a:t>TK</a:t>
            </a:r>
            <a:endParaRPr lang="en-US" sz="3200" b="1" dirty="0">
              <a:solidFill>
                <a:schemeClr val="accent2">
                  <a:lumMod val="75000"/>
                </a:schemeClr>
              </a:solidFill>
              <a:latin typeface="Bookman Old Style" pitchFamily="18" charset="0"/>
            </a:endParaRPr>
          </a:p>
        </p:txBody>
      </p:sp>
      <p:sp>
        <p:nvSpPr>
          <p:cNvPr id="3" name="Content Placeholder 2"/>
          <p:cNvSpPr>
            <a:spLocks noGrp="1"/>
          </p:cNvSpPr>
          <p:nvPr>
            <p:ph idx="1"/>
          </p:nvPr>
        </p:nvSpPr>
        <p:spPr/>
        <p:txBody>
          <a:bodyPr/>
          <a:lstStyle/>
          <a:p>
            <a:pPr>
              <a:buNone/>
            </a:pPr>
            <a:r>
              <a:rPr lang="en-US" dirty="0" smtClean="0"/>
              <a:t>                        </a:t>
            </a:r>
            <a:r>
              <a:rPr lang="en-US" b="1" dirty="0" err="1" smtClean="0">
                <a:solidFill>
                  <a:schemeClr val="accent2">
                    <a:lumMod val="75000"/>
                  </a:schemeClr>
                </a:solidFill>
                <a:latin typeface="Bookman Old Style" pitchFamily="18" charset="0"/>
              </a:rPr>
              <a:t>Olubugo</a:t>
            </a:r>
            <a:r>
              <a:rPr lang="en-US" b="1" dirty="0" smtClean="0">
                <a:solidFill>
                  <a:schemeClr val="accent2">
                    <a:lumMod val="75000"/>
                  </a:schemeClr>
                </a:solidFill>
                <a:latin typeface="Bookman Old Style" pitchFamily="18" charset="0"/>
              </a:rPr>
              <a:t> (</a:t>
            </a:r>
            <a:r>
              <a:rPr lang="en-US" b="1" dirty="0" err="1" smtClean="0">
                <a:solidFill>
                  <a:schemeClr val="accent2">
                    <a:lumMod val="75000"/>
                  </a:schemeClr>
                </a:solidFill>
                <a:latin typeface="Bookman Old Style" pitchFamily="18" charset="0"/>
              </a:rPr>
              <a:t>barkcloth</a:t>
            </a:r>
            <a:r>
              <a:rPr lang="en-US" b="1" dirty="0" smtClean="0">
                <a:solidFill>
                  <a:schemeClr val="accent2">
                    <a:lumMod val="75000"/>
                  </a:schemeClr>
                </a:solidFill>
                <a:latin typeface="Bookman Old Style" pitchFamily="18" charset="0"/>
              </a:rPr>
              <a:t>)</a:t>
            </a:r>
            <a:r>
              <a:rPr lang="en-US" dirty="0" smtClean="0"/>
              <a:t> </a:t>
            </a:r>
            <a:endParaRPr lang="en-US" dirty="0"/>
          </a:p>
        </p:txBody>
      </p:sp>
      <p:pic>
        <p:nvPicPr>
          <p:cNvPr id="4" name="irc_mi" descr="https://kampalakidsleague.files.wordpress.com/2009/04/prince-charles-admires-a-tkl-bark-cloth-hat-presented-to-him-by-trevor-dudley.jpg"/>
          <p:cNvPicPr/>
          <p:nvPr/>
        </p:nvPicPr>
        <p:blipFill>
          <a:blip r:embed="rId2" cstate="print"/>
          <a:srcRect/>
          <a:stretch>
            <a:fillRect/>
          </a:stretch>
        </p:blipFill>
        <p:spPr bwMode="auto">
          <a:xfrm>
            <a:off x="1524000" y="2514600"/>
            <a:ext cx="6324600" cy="4114800"/>
          </a:xfrm>
          <a:prstGeom prst="rect">
            <a:avLst/>
          </a:prstGeom>
          <a:ln>
            <a:noFill/>
          </a:ln>
          <a:effectLst>
            <a:outerShdw blurRad="292100" dist="139700" dir="2700000" algn="tl" rotWithShape="0">
              <a:srgbClr val="333333">
                <a:alpha val="65000"/>
              </a:srgbClr>
            </a:outerShdw>
          </a:effectLst>
        </p:spPr>
      </p:pic>
      <p:sp>
        <p:nvSpPr>
          <p:cNvPr id="5" name="Date Placeholder 4"/>
          <p:cNvSpPr>
            <a:spLocks noGrp="1"/>
          </p:cNvSpPr>
          <p:nvPr>
            <p:ph type="dt" sz="half" idx="10"/>
          </p:nvPr>
        </p:nvSpPr>
        <p:spPr/>
        <p:txBody>
          <a:bodyPr/>
          <a:lstStyle/>
          <a:p>
            <a:fld id="{15DC408A-B884-4F87-9980-83EBC0742F1A}" type="datetime1">
              <a:rPr lang="en-US" smtClean="0"/>
              <a:pPr/>
              <a:t>06-Jul-16</a:t>
            </a:fld>
            <a:endParaRPr lang="en-US"/>
          </a:p>
        </p:txBody>
      </p:sp>
      <p:pic>
        <p:nvPicPr>
          <p:cNvPr id="6" name="Picture 5" descr="Welcome to URSB Webmail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836" y="563562"/>
            <a:ext cx="2251364" cy="118903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irc_mi" descr="http://www.smh.com.au/ffximage/2007/08/29/Mind_070829090646996_wideweb__300x415.jpg"/>
          <p:cNvPicPr>
            <a:picLocks noGrp="1"/>
          </p:cNvPicPr>
          <p:nvPr>
            <p:ph idx="1"/>
          </p:nvPr>
        </p:nvPicPr>
        <p:blipFill>
          <a:blip r:embed="rId2"/>
          <a:srcRect/>
          <a:stretch>
            <a:fillRect/>
          </a:stretch>
        </p:blipFill>
        <p:spPr bwMode="auto">
          <a:xfrm>
            <a:off x="1752600" y="457200"/>
            <a:ext cx="5791200" cy="6096000"/>
          </a:xfrm>
          <a:prstGeom prst="rect">
            <a:avLst/>
          </a:prstGeom>
          <a:ln>
            <a:noFill/>
          </a:ln>
          <a:effectLst>
            <a:outerShdw blurRad="292100" dist="139700" dir="2700000" algn="tl" rotWithShape="0">
              <a:srgbClr val="333333">
                <a:alpha val="65000"/>
              </a:srgbClr>
            </a:outerShdw>
          </a:effectLst>
        </p:spPr>
      </p:pic>
      <p:sp>
        <p:nvSpPr>
          <p:cNvPr id="5" name="Date Placeholder 4"/>
          <p:cNvSpPr>
            <a:spLocks noGrp="1"/>
          </p:cNvSpPr>
          <p:nvPr>
            <p:ph type="dt" sz="half" idx="10"/>
          </p:nvPr>
        </p:nvSpPr>
        <p:spPr/>
        <p:txBody>
          <a:bodyPr/>
          <a:lstStyle/>
          <a:p>
            <a:fld id="{6ABE13AF-11B4-4D27-B7AC-0E41488E9190}" type="datetime1">
              <a:rPr lang="en-US" smtClean="0"/>
              <a:pPr/>
              <a:t>06-Jul-16</a:t>
            </a:fld>
            <a:endParaRPr lang="en-US"/>
          </a:p>
        </p:txBody>
      </p:sp>
      <p:pic>
        <p:nvPicPr>
          <p:cNvPr id="6" name="Picture 5" descr="Welcome to URSB Webmail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981200" cy="1036638"/>
          </a:xfrm>
          <a:prstGeom prst="rect">
            <a:avLst/>
          </a:prstGeom>
          <a:noFill/>
          <a:ln>
            <a:noFill/>
          </a:ln>
        </p:spPr>
      </p:pic>
      <p:pic>
        <p:nvPicPr>
          <p:cNvPr id="7" name="Content Placeholder 5" descr="C:\Users\Kalibbala\Desktop\IP Folder\I.P folder 2014\WIPO African Sub-regional Meeting on Copyright\DSC05470.JPG"/>
          <p:cNvPicPr>
            <a:picLocks/>
          </p:cNvPicPr>
          <p:nvPr/>
        </p:nvPicPr>
        <p:blipFill>
          <a:blip r:embed="rId4" cstate="print"/>
          <a:srcRect/>
          <a:stretch>
            <a:fillRect/>
          </a:stretch>
        </p:blipFill>
        <p:spPr bwMode="auto">
          <a:xfrm>
            <a:off x="7086600" y="5014912"/>
            <a:ext cx="1427762" cy="1524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solidFill>
                  <a:schemeClr val="accent2">
                    <a:lumMod val="75000"/>
                  </a:schemeClr>
                </a:solidFill>
                <a:latin typeface="Bookman Old Style" pitchFamily="18" charset="0"/>
              </a:rPr>
              <a:t>Olubugo</a:t>
            </a:r>
            <a:r>
              <a:rPr lang="en-US" sz="3200" b="1" dirty="0" smtClean="0">
                <a:solidFill>
                  <a:schemeClr val="accent2">
                    <a:lumMod val="75000"/>
                  </a:schemeClr>
                </a:solidFill>
                <a:latin typeface="Bookman Old Style" pitchFamily="18" charset="0"/>
              </a:rPr>
              <a:t> </a:t>
            </a:r>
            <a:endParaRPr lang="en-US" sz="3200" b="1" dirty="0">
              <a:solidFill>
                <a:schemeClr val="accent2">
                  <a:lumMod val="75000"/>
                </a:schemeClr>
              </a:solidFill>
              <a:latin typeface="Bookman Old Style" pitchFamily="18" charset="0"/>
            </a:endParaRPr>
          </a:p>
        </p:txBody>
      </p:sp>
      <p:pic>
        <p:nvPicPr>
          <p:cNvPr id="4" name="irc_mi" descr="http://www.adream2012.eu/sites/default/files/styles/large/public/material/sc-schaefer_barkcloth_gear.jpg"/>
          <p:cNvPicPr>
            <a:picLocks noGrp="1"/>
          </p:cNvPicPr>
          <p:nvPr>
            <p:ph idx="1"/>
          </p:nvPr>
        </p:nvPicPr>
        <p:blipFill>
          <a:blip r:embed="rId2" cstate="print"/>
          <a:srcRect/>
          <a:stretch>
            <a:fillRect/>
          </a:stretch>
        </p:blipFill>
        <p:spPr bwMode="auto">
          <a:xfrm>
            <a:off x="381000" y="685800"/>
            <a:ext cx="2302625" cy="2776451"/>
          </a:xfrm>
          <a:prstGeom prst="rect">
            <a:avLst/>
          </a:prstGeom>
          <a:noFill/>
          <a:ln w="9525">
            <a:noFill/>
            <a:miter lim="800000"/>
            <a:headEnd/>
            <a:tailEnd/>
          </a:ln>
        </p:spPr>
      </p:pic>
      <p:pic>
        <p:nvPicPr>
          <p:cNvPr id="5" name="Picture 4" descr="https://encrypted-tbn3.gstatic.com/images?q=tbn:ANd9GcTla_iLesd0sSd-ltGvDbj79L7jE7257pYqtEgXOvMq1VU0wgLn"/>
          <p:cNvPicPr/>
          <p:nvPr/>
        </p:nvPicPr>
        <p:blipFill>
          <a:blip r:embed="rId3"/>
          <a:srcRect/>
          <a:stretch>
            <a:fillRect/>
          </a:stretch>
        </p:blipFill>
        <p:spPr bwMode="auto">
          <a:xfrm>
            <a:off x="5029200" y="990600"/>
            <a:ext cx="2611182"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rc_mi" descr="https://www.gorillaartsafrica.com/wp-content/uploads/2014/10/African-backcloth-map.jpg?64f69e"/>
          <p:cNvPicPr/>
          <p:nvPr/>
        </p:nvPicPr>
        <p:blipFill>
          <a:blip r:embed="rId4" cstate="print"/>
          <a:srcRect/>
          <a:stretch>
            <a:fillRect/>
          </a:stretch>
        </p:blipFill>
        <p:spPr bwMode="auto">
          <a:xfrm>
            <a:off x="6324600" y="3886200"/>
            <a:ext cx="2568135" cy="2347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C:\Users\Kalibbala\AppData\Local\Microsoft\Windows\INetCache\Content.Word\IMG-20150222-WA0004.jpg"/>
          <p:cNvPicPr/>
          <p:nvPr/>
        </p:nvPicPr>
        <p:blipFill>
          <a:blip r:embed="rId5"/>
          <a:srcRect/>
          <a:stretch>
            <a:fillRect/>
          </a:stretch>
        </p:blipFill>
        <p:spPr bwMode="auto">
          <a:xfrm>
            <a:off x="2743200" y="2362200"/>
            <a:ext cx="2971800" cy="4337714"/>
          </a:xfrm>
          <a:prstGeom prst="rect">
            <a:avLst/>
          </a:prstGeom>
          <a:ln>
            <a:noFill/>
          </a:ln>
          <a:effectLst>
            <a:outerShdw blurRad="292100" dist="139700" dir="2700000" algn="tl" rotWithShape="0">
              <a:srgbClr val="333333">
                <a:alpha val="65000"/>
              </a:srgbClr>
            </a:outerShdw>
          </a:effectLst>
        </p:spPr>
      </p:pic>
      <p:sp>
        <p:nvSpPr>
          <p:cNvPr id="8" name="Date Placeholder 7"/>
          <p:cNvSpPr>
            <a:spLocks noGrp="1"/>
          </p:cNvSpPr>
          <p:nvPr>
            <p:ph type="dt" sz="half" idx="10"/>
          </p:nvPr>
        </p:nvSpPr>
        <p:spPr/>
        <p:txBody>
          <a:bodyPr/>
          <a:lstStyle/>
          <a:p>
            <a:fld id="{CED349B1-F249-4350-9A2F-7044B11180C5}" type="datetime1">
              <a:rPr lang="en-US" sz="1600" b="1" smtClean="0"/>
              <a:pPr/>
              <a:t>06-Jul-16</a:t>
            </a:fld>
            <a:endParaRPr lang="en-US" sz="1600" b="1"/>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IP IN OUR ENVIRONMENT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endParaRPr>
          </a:p>
        </p:txBody>
      </p:sp>
      <p:sp>
        <p:nvSpPr>
          <p:cNvPr id="3" name="Content Placeholder 2"/>
          <p:cNvSpPr>
            <a:spLocks noGrp="1"/>
          </p:cNvSpPr>
          <p:nvPr>
            <p:ph idx="1"/>
          </p:nvPr>
        </p:nvSpPr>
        <p:spPr/>
        <p:txBody>
          <a:bodyPr>
            <a:normAutofit/>
          </a:bodyPr>
          <a:lstStyle/>
          <a:p>
            <a:pPr algn="just">
              <a:buNone/>
            </a:pPr>
            <a:r>
              <a:rPr lang="en-US" dirty="0" smtClean="0"/>
              <a:t>    </a:t>
            </a:r>
            <a:r>
              <a:rPr lang="en-US" sz="2400" dirty="0" smtClean="0">
                <a:solidFill>
                  <a:schemeClr val="accent2">
                    <a:lumMod val="75000"/>
                  </a:schemeClr>
                </a:solidFill>
                <a:latin typeface="Bookman Old Style" pitchFamily="18" charset="0"/>
              </a:rPr>
              <a:t>Our </a:t>
            </a:r>
            <a:r>
              <a:rPr lang="en-US" sz="2400" dirty="0">
                <a:solidFill>
                  <a:schemeClr val="accent2">
                    <a:lumMod val="75000"/>
                  </a:schemeClr>
                </a:solidFill>
                <a:latin typeface="Bookman Old Style" pitchFamily="18" charset="0"/>
              </a:rPr>
              <a:t>environment is full of creativity, however almost all </a:t>
            </a:r>
            <a:r>
              <a:rPr lang="en-US" sz="2400" dirty="0" smtClean="0">
                <a:solidFill>
                  <a:schemeClr val="accent2">
                    <a:lumMod val="75000"/>
                  </a:schemeClr>
                </a:solidFill>
                <a:latin typeface="Bookman Old Style" pitchFamily="18" charset="0"/>
              </a:rPr>
              <a:t>of it </a:t>
            </a:r>
            <a:r>
              <a:rPr lang="en-US" sz="2400" dirty="0">
                <a:solidFill>
                  <a:schemeClr val="accent2">
                    <a:lumMod val="75000"/>
                  </a:schemeClr>
                </a:solidFill>
                <a:latin typeface="Bookman Old Style" pitchFamily="18" charset="0"/>
              </a:rPr>
              <a:t>is still in the informal sector </a:t>
            </a:r>
            <a:r>
              <a:rPr lang="en-US" sz="2400" dirty="0" err="1">
                <a:solidFill>
                  <a:schemeClr val="accent2">
                    <a:lumMod val="75000"/>
                  </a:schemeClr>
                </a:solidFill>
                <a:latin typeface="Bookman Old Style" pitchFamily="18" charset="0"/>
              </a:rPr>
              <a:t>i.e</a:t>
            </a:r>
            <a:r>
              <a:rPr lang="en-US" sz="2400" dirty="0">
                <a:solidFill>
                  <a:schemeClr val="accent2">
                    <a:lumMod val="75000"/>
                  </a:schemeClr>
                </a:solidFill>
                <a:latin typeface="Bookman Old Style" pitchFamily="18" charset="0"/>
              </a:rPr>
              <a:t> with very little or no attention from Government and its Institutions(Parliament). </a:t>
            </a:r>
            <a:endParaRPr lang="en-US" sz="2400" dirty="0" smtClean="0">
              <a:solidFill>
                <a:schemeClr val="accent2">
                  <a:lumMod val="75000"/>
                </a:schemeClr>
              </a:solidFill>
              <a:latin typeface="Bookman Old Style" pitchFamily="18" charset="0"/>
            </a:endParaRPr>
          </a:p>
          <a:p>
            <a:pPr algn="just">
              <a:buNone/>
            </a:pPr>
            <a:endParaRPr lang="en-US" sz="2400" dirty="0" smtClean="0">
              <a:solidFill>
                <a:schemeClr val="accent2">
                  <a:lumMod val="75000"/>
                </a:schemeClr>
              </a:solidFill>
              <a:latin typeface="Bookman Old Style" pitchFamily="18" charset="0"/>
            </a:endParaRPr>
          </a:p>
          <a:p>
            <a:pPr algn="just">
              <a:buNone/>
            </a:pPr>
            <a:r>
              <a:rPr lang="en-US" sz="2400" dirty="0" smtClean="0">
                <a:solidFill>
                  <a:schemeClr val="accent2">
                    <a:lumMod val="75000"/>
                  </a:schemeClr>
                </a:solidFill>
                <a:latin typeface="Bookman Old Style" pitchFamily="18" charset="0"/>
              </a:rPr>
              <a:t>    Without </a:t>
            </a:r>
            <a:r>
              <a:rPr lang="en-US" sz="2400" dirty="0">
                <a:solidFill>
                  <a:schemeClr val="accent2">
                    <a:lumMod val="75000"/>
                  </a:schemeClr>
                </a:solidFill>
                <a:latin typeface="Bookman Old Style" pitchFamily="18" charset="0"/>
              </a:rPr>
              <a:t>Government involvement, </a:t>
            </a:r>
            <a:r>
              <a:rPr lang="en-US" sz="2400" dirty="0" smtClean="0">
                <a:solidFill>
                  <a:schemeClr val="accent2">
                    <a:lumMod val="75000"/>
                  </a:schemeClr>
                </a:solidFill>
                <a:latin typeface="Bookman Old Style" pitchFamily="18" charset="0"/>
              </a:rPr>
              <a:t>we shall not benefit much from the creative minds of our environment.</a:t>
            </a:r>
          </a:p>
          <a:p>
            <a:pPr algn="just">
              <a:buNone/>
            </a:pPr>
            <a:endParaRPr lang="en-US" sz="2400" dirty="0" smtClean="0">
              <a:solidFill>
                <a:schemeClr val="accent2">
                  <a:lumMod val="75000"/>
                </a:schemeClr>
              </a:solidFill>
              <a:latin typeface="Bookman Old Style" pitchFamily="18" charset="0"/>
            </a:endParaRPr>
          </a:p>
          <a:p>
            <a:pPr algn="just">
              <a:buNone/>
            </a:pPr>
            <a:r>
              <a:rPr lang="en-US" sz="2400" dirty="0" smtClean="0">
                <a:solidFill>
                  <a:schemeClr val="accent2">
                    <a:lumMod val="75000"/>
                  </a:schemeClr>
                </a:solidFill>
                <a:latin typeface="Bookman Old Style" pitchFamily="18" charset="0"/>
              </a:rPr>
              <a:t>   </a:t>
            </a:r>
            <a:endParaRPr lang="en-US" dirty="0"/>
          </a:p>
        </p:txBody>
      </p:sp>
      <p:sp>
        <p:nvSpPr>
          <p:cNvPr id="4" name="Date Placeholder 3"/>
          <p:cNvSpPr>
            <a:spLocks noGrp="1"/>
          </p:cNvSpPr>
          <p:nvPr>
            <p:ph type="dt" sz="half" idx="10"/>
          </p:nvPr>
        </p:nvSpPr>
        <p:spPr/>
        <p:txBody>
          <a:bodyPr/>
          <a:lstStyle/>
          <a:p>
            <a:fld id="{72001359-8CC1-4B97-A30D-9D7D9BBE913C}" type="datetime1">
              <a:rPr lang="en-US" smtClean="0"/>
              <a:pPr/>
              <a:t>06-Jul-16</a:t>
            </a:fld>
            <a:endParaRPr lang="en-US"/>
          </a:p>
        </p:txBody>
      </p:sp>
      <p:pic>
        <p:nvPicPr>
          <p:cNvPr id="5" name="Content Placeholder 5" descr="C:\Users\Kalibbala\Desktop\IP Folder\I.P folder 2014\WIPO African Sub-regional Meeting on Copyright\DSC05470.JPG"/>
          <p:cNvPicPr>
            <a:picLocks/>
          </p:cNvPicPr>
          <p:nvPr/>
        </p:nvPicPr>
        <p:blipFill>
          <a:blip r:embed="rId2" cstate="print"/>
          <a:srcRect/>
          <a:stretch>
            <a:fillRect/>
          </a:stretch>
        </p:blipFill>
        <p:spPr bwMode="auto">
          <a:xfrm>
            <a:off x="6019800" y="4800600"/>
            <a:ext cx="2784763" cy="1752601"/>
          </a:xfrm>
          <a:prstGeom prst="rect">
            <a:avLst/>
          </a:prstGeom>
          <a:noFill/>
        </p:spPr>
      </p:pic>
      <p:pic>
        <p:nvPicPr>
          <p:cNvPr id="6" name="Picture 5" descr="Welcome to URSB Webmail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5181167"/>
            <a:ext cx="2251364" cy="1189038"/>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75000"/>
                  </a:schemeClr>
                </a:solidFill>
                <a:latin typeface="Bookman Old Style" pitchFamily="18" charset="0"/>
              </a:rPr>
              <a:t>IP in our environment </a:t>
            </a:r>
            <a:endParaRPr lang="en-US" sz="3200" b="1" dirty="0">
              <a:solidFill>
                <a:schemeClr val="accent2">
                  <a:lumMod val="75000"/>
                </a:schemeClr>
              </a:solidFill>
              <a:latin typeface="Bookman Old Style" pitchFamily="18" charset="0"/>
            </a:endParaRPr>
          </a:p>
        </p:txBody>
      </p:sp>
      <p:pic>
        <p:nvPicPr>
          <p:cNvPr id="4" name="irc_mi" descr="https://sereneworks.files.wordpress.com/2012/04/jua-kali3.jpg"/>
          <p:cNvPicPr>
            <a:picLocks noGrp="1"/>
          </p:cNvPicPr>
          <p:nvPr>
            <p:ph idx="1"/>
          </p:nvPr>
        </p:nvPicPr>
        <p:blipFill>
          <a:blip r:embed="rId2"/>
          <a:stretch>
            <a:fillRect/>
          </a:stretch>
        </p:blipFill>
        <p:spPr bwMode="auto">
          <a:xfrm>
            <a:off x="914400" y="1676401"/>
            <a:ext cx="7162799" cy="4800600"/>
          </a:xfrm>
          <a:prstGeom prst="rect">
            <a:avLst/>
          </a:prstGeom>
          <a:ln>
            <a:noFill/>
          </a:ln>
          <a:effectLst>
            <a:outerShdw blurRad="292100" dist="139700" dir="2700000" algn="tl" rotWithShape="0">
              <a:srgbClr val="333333">
                <a:alpha val="65000"/>
              </a:srgbClr>
            </a:outerShdw>
          </a:effectLst>
        </p:spPr>
      </p:pic>
      <p:sp>
        <p:nvSpPr>
          <p:cNvPr id="5" name="Date Placeholder 4"/>
          <p:cNvSpPr>
            <a:spLocks noGrp="1"/>
          </p:cNvSpPr>
          <p:nvPr>
            <p:ph type="dt" sz="half" idx="10"/>
          </p:nvPr>
        </p:nvSpPr>
        <p:spPr/>
        <p:txBody>
          <a:bodyPr/>
          <a:lstStyle/>
          <a:p>
            <a:fld id="{F5D03525-4AB9-4E16-A975-D1294755462B}" type="datetime1">
              <a:rPr lang="en-US" smtClean="0"/>
              <a:pPr/>
              <a:t>06-Jul-16</a:t>
            </a:fld>
            <a:endParaRPr lang="en-US"/>
          </a:p>
        </p:txBody>
      </p:sp>
      <p:pic>
        <p:nvPicPr>
          <p:cNvPr id="6" name="Picture 5" descr="Welcome to URSB Webmail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436" y="357982"/>
            <a:ext cx="1717964" cy="861218"/>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75000"/>
                  </a:schemeClr>
                </a:solidFill>
                <a:latin typeface="Bookman Old Style" pitchFamily="18" charset="0"/>
              </a:rPr>
              <a:t>IP outside our environment</a:t>
            </a:r>
            <a:endParaRPr lang="en-US" sz="3200" b="1" dirty="0">
              <a:solidFill>
                <a:schemeClr val="accent2">
                  <a:lumMod val="75000"/>
                </a:schemeClr>
              </a:solidFill>
              <a:latin typeface="Bookman Old Style" pitchFamily="18" charset="0"/>
            </a:endParaRPr>
          </a:p>
        </p:txBody>
      </p:sp>
      <p:pic>
        <p:nvPicPr>
          <p:cNvPr id="4" name="irc_mi" descr="http://www.tripp.co.uk/images/products/large/1333.jpg"/>
          <p:cNvPicPr>
            <a:picLocks noGrp="1"/>
          </p:cNvPicPr>
          <p:nvPr>
            <p:ph idx="1"/>
          </p:nvPr>
        </p:nvPicPr>
        <p:blipFill>
          <a:blip r:embed="rId2"/>
          <a:srcRect/>
          <a:stretch>
            <a:fillRect/>
          </a:stretch>
        </p:blipFill>
        <p:spPr bwMode="auto">
          <a:xfrm>
            <a:off x="1905000" y="1295400"/>
            <a:ext cx="5638800" cy="51054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46A648BE-1CD4-4247-B23D-42F12D64BE73}" type="datetime1">
              <a:rPr lang="en-US" smtClean="0"/>
              <a:pPr/>
              <a:t>06-Jul-16</a:t>
            </a:fld>
            <a:endParaRPr lang="en-US"/>
          </a:p>
        </p:txBody>
      </p:sp>
      <p:pic>
        <p:nvPicPr>
          <p:cNvPr id="6" name="Picture 5" descr="Welcome to URSB Webmail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2" y="2209800"/>
            <a:ext cx="2282538" cy="1371600"/>
          </a:xfrm>
          <a:prstGeom prst="rect">
            <a:avLst/>
          </a:prstGeom>
          <a:noFill/>
          <a:ln>
            <a:noFill/>
          </a:ln>
        </p:spPr>
      </p:pic>
    </p:spTree>
  </p:cSld>
  <p:clrMapOvr>
    <a:masterClrMapping/>
  </p:clrMapOvr>
  <p:transition spd="slow">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467600" cy="2620962"/>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304800" y="1219201"/>
            <a:ext cx="4800600" cy="1981199"/>
          </a:xfrm>
        </p:spPr>
        <p:txBody>
          <a:bodyPr>
            <a:normAutofit fontScale="55000" lnSpcReduction="20000"/>
          </a:bodyPr>
          <a:lstStyle/>
          <a:p>
            <a:pPr>
              <a:buNone/>
            </a:pP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Kalibbala Nyanja Phillip</a:t>
            </a:r>
          </a:p>
          <a:p>
            <a:pPr>
              <a:buNone/>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Senior Registration Officer,</a:t>
            </a:r>
          </a:p>
          <a:p>
            <a:pPr>
              <a:buNone/>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Intellectual Property</a:t>
            </a:r>
          </a:p>
          <a:p>
            <a:pPr>
              <a:buNone/>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Uganda Registration</a:t>
            </a:r>
          </a:p>
          <a:p>
            <a:pPr>
              <a:buNone/>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Services Bureau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endParaRPr>
          </a:p>
        </p:txBody>
      </p:sp>
      <p:pic>
        <p:nvPicPr>
          <p:cNvPr id="50178" name="Picture 2" descr="https://s-media-cache-ak0.pinimg.com/236x/3c/75/b4/3c75b43d7b2e3f376e0eba94352cca5e.jpg"/>
          <p:cNvPicPr>
            <a:picLocks noChangeAspect="1" noChangeArrowheads="1"/>
          </p:cNvPicPr>
          <p:nvPr/>
        </p:nvPicPr>
        <p:blipFill>
          <a:blip r:embed="rId2"/>
          <a:srcRect/>
          <a:stretch>
            <a:fillRect/>
          </a:stretch>
        </p:blipFill>
        <p:spPr bwMode="auto">
          <a:xfrm>
            <a:off x="4648200" y="2286000"/>
            <a:ext cx="4038600" cy="3657600"/>
          </a:xfrm>
          <a:prstGeom prst="rect">
            <a:avLst/>
          </a:prstGeom>
          <a:noFill/>
        </p:spPr>
      </p:pic>
      <p:sp>
        <p:nvSpPr>
          <p:cNvPr id="5" name="Date Placeholder 4"/>
          <p:cNvSpPr>
            <a:spLocks noGrp="1"/>
          </p:cNvSpPr>
          <p:nvPr>
            <p:ph type="dt" sz="half" idx="10"/>
          </p:nvPr>
        </p:nvSpPr>
        <p:spPr/>
        <p:txBody>
          <a:bodyPr/>
          <a:lstStyle/>
          <a:p>
            <a:fld id="{D0E1E630-C92A-4437-BED5-EDBC8F19C1D7}" type="datetime1">
              <a:rPr lang="en-US" smtClean="0"/>
              <a:pPr/>
              <a:t>06-Jul-16</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IP?</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endParaRPr>
          </a:p>
        </p:txBody>
      </p:sp>
      <p:sp>
        <p:nvSpPr>
          <p:cNvPr id="3" name="Content Placeholder 2"/>
          <p:cNvSpPr>
            <a:spLocks noGrp="1"/>
          </p:cNvSpPr>
          <p:nvPr>
            <p:ph idx="1"/>
          </p:nvPr>
        </p:nvSpPr>
        <p:spPr/>
        <p:txBody>
          <a:bodyPr/>
          <a:lstStyle/>
          <a:p>
            <a:pPr algn="just">
              <a:buFont typeface="Wingdings" pitchFamily="2" charset="2"/>
              <a:buChar char="§"/>
            </a:pPr>
            <a:r>
              <a:rPr lang="en-US" sz="2400" dirty="0">
                <a:solidFill>
                  <a:schemeClr val="accent2"/>
                </a:solidFill>
                <a:latin typeface="Bookman Old Style" pitchFamily="18" charset="0"/>
              </a:rPr>
              <a:t>Intellectual property is property that originates from the </a:t>
            </a:r>
            <a:r>
              <a:rPr lang="en-US" sz="2400" dirty="0" smtClean="0">
                <a:solidFill>
                  <a:schemeClr val="accent2"/>
                </a:solidFill>
                <a:latin typeface="Bookman Old Style" pitchFamily="18" charset="0"/>
              </a:rPr>
              <a:t>mind</a:t>
            </a:r>
            <a:r>
              <a:rPr lang="en-US" sz="2000" dirty="0" smtClean="0">
                <a:solidFill>
                  <a:schemeClr val="accent2"/>
                </a:solidFill>
                <a:latin typeface="Bookman Old Style" pitchFamily="18" charset="0"/>
              </a:rPr>
              <a:t>(This </a:t>
            </a:r>
            <a:r>
              <a:rPr lang="en-US" sz="2000" dirty="0">
                <a:solidFill>
                  <a:schemeClr val="accent2"/>
                </a:solidFill>
                <a:latin typeface="Bookman Old Style" pitchFamily="18" charset="0"/>
              </a:rPr>
              <a:t>statement is almost obvious because every bit of creation by man has began in the </a:t>
            </a:r>
            <a:r>
              <a:rPr lang="en-US" sz="2000" dirty="0" smtClean="0">
                <a:solidFill>
                  <a:schemeClr val="accent2"/>
                </a:solidFill>
                <a:latin typeface="Bookman Old Style" pitchFamily="18" charset="0"/>
              </a:rPr>
              <a:t>mind)</a:t>
            </a:r>
          </a:p>
          <a:p>
            <a:pPr algn="just">
              <a:buFont typeface="Wingdings" pitchFamily="2" charset="2"/>
              <a:buChar char="§"/>
            </a:pPr>
            <a:endParaRPr lang="en-US" dirty="0">
              <a:solidFill>
                <a:schemeClr val="accent2"/>
              </a:solidFill>
              <a:latin typeface="Bookman Old Style" pitchFamily="18" charset="0"/>
            </a:endParaRPr>
          </a:p>
          <a:p>
            <a:pPr algn="just">
              <a:buFont typeface="Wingdings" pitchFamily="2" charset="2"/>
              <a:buChar char="§"/>
            </a:pPr>
            <a:r>
              <a:rPr lang="en-US" sz="2400" dirty="0">
                <a:solidFill>
                  <a:schemeClr val="accent2"/>
                </a:solidFill>
                <a:latin typeface="Bookman Old Style" pitchFamily="18" charset="0"/>
              </a:rPr>
              <a:t>An idea is conceived and reduced to material form. Some ideas however might be reduced to intangible(</a:t>
            </a:r>
            <a:r>
              <a:rPr lang="en-US" sz="2400" dirty="0" err="1">
                <a:solidFill>
                  <a:schemeClr val="accent2"/>
                </a:solidFill>
                <a:latin typeface="Bookman Old Style" pitchFamily="18" charset="0"/>
              </a:rPr>
              <a:t>unfeelable</a:t>
            </a:r>
            <a:r>
              <a:rPr lang="en-US" sz="2400" dirty="0">
                <a:solidFill>
                  <a:schemeClr val="accent2"/>
                </a:solidFill>
                <a:latin typeface="Bookman Old Style" pitchFamily="18" charset="0"/>
              </a:rPr>
              <a:t>) forms</a:t>
            </a:r>
            <a:r>
              <a:rPr lang="en-US" sz="2400" dirty="0">
                <a:solidFill>
                  <a:schemeClr val="accent2"/>
                </a:solidFill>
              </a:rPr>
              <a:t>.  </a:t>
            </a:r>
          </a:p>
          <a:p>
            <a:pPr algn="just">
              <a:buFont typeface="Wingdings" pitchFamily="2" charset="2"/>
              <a:buChar char="§"/>
            </a:pPr>
            <a:endParaRPr lang="en-US" dirty="0" smtClean="0">
              <a:latin typeface="Bookman Old Style" pitchFamily="18" charset="0"/>
            </a:endParaRPr>
          </a:p>
          <a:p>
            <a:pPr algn="just">
              <a:buFont typeface="Wingdings" pitchFamily="2" charset="2"/>
              <a:buChar char="§"/>
            </a:pPr>
            <a:endParaRPr lang="en-US" dirty="0">
              <a:latin typeface="Bookman Old Style" pitchFamily="18" charset="0"/>
            </a:endParaRPr>
          </a:p>
          <a:p>
            <a:pPr algn="just">
              <a:buFont typeface="Wingdings" pitchFamily="2" charset="2"/>
              <a:buChar char="§"/>
            </a:pPr>
            <a:endParaRPr lang="en-US" dirty="0" smtClean="0">
              <a:latin typeface="Bookman Old Style" pitchFamily="18" charset="0"/>
            </a:endParaRPr>
          </a:p>
          <a:p>
            <a:pPr algn="just">
              <a:buFont typeface="Wingdings" pitchFamily="2" charset="2"/>
              <a:buChar char="§"/>
            </a:pPr>
            <a:endParaRPr lang="en-US" dirty="0">
              <a:latin typeface="Bookman Old Style" pitchFamily="18" charset="0"/>
            </a:endParaRPr>
          </a:p>
        </p:txBody>
      </p:sp>
      <p:sp>
        <p:nvSpPr>
          <p:cNvPr id="4" name="Date Placeholder 3"/>
          <p:cNvSpPr>
            <a:spLocks noGrp="1"/>
          </p:cNvSpPr>
          <p:nvPr>
            <p:ph type="dt" sz="half" idx="10"/>
          </p:nvPr>
        </p:nvSpPr>
        <p:spPr/>
        <p:txBody>
          <a:bodyPr/>
          <a:lstStyle/>
          <a:p>
            <a:fld id="{C2FB158F-5EDC-436A-ABAE-FE6866ED5099}" type="datetime1">
              <a:rPr lang="en-US" smtClean="0"/>
              <a:pPr/>
              <a:t>06-Jul-16</a:t>
            </a:fld>
            <a:endParaRPr lang="en-US"/>
          </a:p>
        </p:txBody>
      </p:sp>
      <p:pic>
        <p:nvPicPr>
          <p:cNvPr id="5" name="Picture 4" descr="Welcome to URSB Webmail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
            <a:ext cx="1981200" cy="1036638"/>
          </a:xfrm>
          <a:prstGeom prst="rect">
            <a:avLst/>
          </a:prstGeom>
          <a:noFill/>
          <a:ln>
            <a:noFill/>
          </a:ln>
        </p:spPr>
      </p:pic>
      <p:pic>
        <p:nvPicPr>
          <p:cNvPr id="6" name="Content Placeholder 5" descr="C:\Users\Kalibbala\Desktop\IP Folder\I.P folder 2014\WIPO African Sub-regional Meeting on Copyright\DSC05470.JPG"/>
          <p:cNvPicPr>
            <a:picLocks/>
          </p:cNvPicPr>
          <p:nvPr/>
        </p:nvPicPr>
        <p:blipFill>
          <a:blip r:embed="rId3" cstate="print"/>
          <a:srcRect/>
          <a:stretch>
            <a:fillRect/>
          </a:stretch>
        </p:blipFill>
        <p:spPr bwMode="auto">
          <a:xfrm>
            <a:off x="6019800" y="4572000"/>
            <a:ext cx="2494562" cy="19669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IP?</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
            </a:pPr>
            <a:r>
              <a:rPr lang="en-US" sz="2400" dirty="0">
                <a:solidFill>
                  <a:schemeClr val="accent2"/>
                </a:solidFill>
                <a:latin typeface="Bookman Old Style" pitchFamily="18" charset="0"/>
              </a:rPr>
              <a:t>Co-creation by man and animal began immediately God ended </a:t>
            </a:r>
            <a:r>
              <a:rPr lang="en-US" sz="2400" dirty="0" smtClean="0">
                <a:solidFill>
                  <a:schemeClr val="accent2"/>
                </a:solidFill>
                <a:latin typeface="Bookman Old Style" pitchFamily="18" charset="0"/>
              </a:rPr>
              <a:t>creation. since then, </a:t>
            </a:r>
            <a:r>
              <a:rPr lang="en-US" sz="2400" dirty="0">
                <a:solidFill>
                  <a:schemeClr val="accent2"/>
                </a:solidFill>
                <a:latin typeface="Bookman Old Style" pitchFamily="18" charset="0"/>
              </a:rPr>
              <a:t>man has re-invented his environment through creation and </a:t>
            </a:r>
            <a:r>
              <a:rPr lang="en-US" sz="2400" dirty="0" smtClean="0">
                <a:solidFill>
                  <a:schemeClr val="accent2"/>
                </a:solidFill>
                <a:latin typeface="Bookman Old Style" pitchFamily="18" charset="0"/>
              </a:rPr>
              <a:t>discovery. This </a:t>
            </a:r>
            <a:r>
              <a:rPr lang="en-US" sz="2400" dirty="0">
                <a:solidFill>
                  <a:schemeClr val="accent2"/>
                </a:solidFill>
                <a:latin typeface="Bookman Old Style" pitchFamily="18" charset="0"/>
              </a:rPr>
              <a:t>creativity starting with very humble and convenience </a:t>
            </a:r>
            <a:r>
              <a:rPr lang="en-US" sz="2400" dirty="0" smtClean="0">
                <a:solidFill>
                  <a:schemeClr val="accent2"/>
                </a:solidFill>
                <a:latin typeface="Bookman Old Style" pitchFamily="18" charset="0"/>
              </a:rPr>
              <a:t>origins escalated from 1760, and has </a:t>
            </a:r>
            <a:r>
              <a:rPr lang="en-US" sz="2400" dirty="0">
                <a:solidFill>
                  <a:schemeClr val="accent2"/>
                </a:solidFill>
                <a:latin typeface="Bookman Old Style" pitchFamily="18" charset="0"/>
              </a:rPr>
              <a:t>now exploded into the phenomenon of </a:t>
            </a:r>
            <a:r>
              <a:rPr lang="en-US" sz="2400" dirty="0" smtClean="0">
                <a:solidFill>
                  <a:schemeClr val="accent2"/>
                </a:solidFill>
                <a:latin typeface="Bookman Old Style" pitchFamily="18" charset="0"/>
              </a:rPr>
              <a:t>industry</a:t>
            </a:r>
            <a:r>
              <a:rPr lang="en-US" sz="2400" dirty="0">
                <a:solidFill>
                  <a:schemeClr val="accent2"/>
                </a:solidFill>
                <a:latin typeface="Bookman Old Style" pitchFamily="18" charset="0"/>
              </a:rPr>
              <a:t> </a:t>
            </a:r>
            <a:r>
              <a:rPr lang="en-US" sz="2400" dirty="0" smtClean="0">
                <a:solidFill>
                  <a:schemeClr val="accent2"/>
                </a:solidFill>
                <a:latin typeface="Bookman Old Style" pitchFamily="18" charset="0"/>
              </a:rPr>
              <a:t>innovation and creativity.   </a:t>
            </a:r>
            <a:endParaRPr lang="en-US" sz="2400" dirty="0">
              <a:solidFill>
                <a:schemeClr val="accent2"/>
              </a:solidFill>
              <a:latin typeface="Bookman Old Style" pitchFamily="18" charset="0"/>
            </a:endParaRPr>
          </a:p>
          <a:p>
            <a:pPr>
              <a:buNone/>
            </a:pPr>
            <a:endParaRPr lang="en-US" dirty="0"/>
          </a:p>
          <a:p>
            <a:endParaRPr lang="en-US" dirty="0"/>
          </a:p>
        </p:txBody>
      </p:sp>
      <p:sp>
        <p:nvSpPr>
          <p:cNvPr id="4" name="Date Placeholder 3"/>
          <p:cNvSpPr>
            <a:spLocks noGrp="1"/>
          </p:cNvSpPr>
          <p:nvPr>
            <p:ph type="dt" sz="half" idx="10"/>
          </p:nvPr>
        </p:nvSpPr>
        <p:spPr/>
        <p:txBody>
          <a:bodyPr/>
          <a:lstStyle/>
          <a:p>
            <a:fld id="{B8B7C59A-FD7D-4030-BD32-3EB2E62F8564}" type="datetime1">
              <a:rPr lang="en-US" smtClean="0"/>
              <a:pPr/>
              <a:t>06-Jul-16</a:t>
            </a:fld>
            <a:endParaRPr lang="en-US"/>
          </a:p>
        </p:txBody>
      </p:sp>
      <p:pic>
        <p:nvPicPr>
          <p:cNvPr id="5" name="Picture 4" descr="Welcome to URSB Webmail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
            <a:ext cx="1981200" cy="1036638"/>
          </a:xfrm>
          <a:prstGeom prst="rect">
            <a:avLst/>
          </a:prstGeom>
          <a:noFill/>
          <a:ln>
            <a:noFill/>
          </a:ln>
        </p:spPr>
      </p:pic>
      <p:pic>
        <p:nvPicPr>
          <p:cNvPr id="6" name="Content Placeholder 5" descr="C:\Users\Kalibbala\Desktop\IP Folder\I.P folder 2014\WIPO African Sub-regional Meeting on Copyright\DSC05470.JPG"/>
          <p:cNvPicPr>
            <a:picLocks/>
          </p:cNvPicPr>
          <p:nvPr/>
        </p:nvPicPr>
        <p:blipFill>
          <a:blip r:embed="rId3" cstate="print"/>
          <a:srcRect/>
          <a:stretch>
            <a:fillRect/>
          </a:stretch>
        </p:blipFill>
        <p:spPr bwMode="auto">
          <a:xfrm>
            <a:off x="6019800" y="4114800"/>
            <a:ext cx="2494562" cy="24241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                               IP?</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endParaRPr>
          </a:p>
        </p:txBody>
      </p:sp>
      <p:sp>
        <p:nvSpPr>
          <p:cNvPr id="3" name="Content Placeholder 2"/>
          <p:cNvSpPr>
            <a:spLocks noGrp="1"/>
          </p:cNvSpPr>
          <p:nvPr>
            <p:ph idx="1"/>
          </p:nvPr>
        </p:nvSpPr>
        <p:spPr/>
        <p:txBody>
          <a:bodyPr>
            <a:normAutofit/>
          </a:bodyPr>
          <a:lstStyle/>
          <a:p>
            <a:pPr algn="just"/>
            <a:endParaRPr lang="en-US" sz="2800" dirty="0" smtClean="0">
              <a:solidFill>
                <a:schemeClr val="accent2"/>
              </a:solidFill>
              <a:latin typeface="Bookman Old Style" pitchFamily="18" charset="0"/>
            </a:endParaRPr>
          </a:p>
          <a:p>
            <a:pPr algn="just"/>
            <a:endParaRPr lang="en-US" sz="2800" dirty="0">
              <a:solidFill>
                <a:schemeClr val="accent2"/>
              </a:solidFill>
              <a:latin typeface="Bookman Old Style" pitchFamily="18" charset="0"/>
            </a:endParaRPr>
          </a:p>
          <a:p>
            <a:pPr algn="just"/>
            <a:endParaRPr lang="en-US" sz="2800" dirty="0" smtClean="0">
              <a:solidFill>
                <a:schemeClr val="accent2"/>
              </a:solidFill>
              <a:latin typeface="Bookman Old Style" pitchFamily="18" charset="0"/>
            </a:endParaRPr>
          </a:p>
          <a:p>
            <a:pPr algn="just">
              <a:buFont typeface="Wingdings" pitchFamily="2" charset="2"/>
              <a:buChar char="§"/>
            </a:pPr>
            <a:r>
              <a:rPr lang="en-US" sz="2400" dirty="0" smtClean="0">
                <a:solidFill>
                  <a:schemeClr val="accent2"/>
                </a:solidFill>
                <a:latin typeface="Bookman Old Style" pitchFamily="18" charset="0"/>
              </a:rPr>
              <a:t>Today </a:t>
            </a:r>
            <a:r>
              <a:rPr lang="en-US" sz="2400" dirty="0">
                <a:solidFill>
                  <a:schemeClr val="accent2"/>
                </a:solidFill>
                <a:latin typeface="Bookman Old Style" pitchFamily="18" charset="0"/>
              </a:rPr>
              <a:t>creativity </a:t>
            </a:r>
            <a:r>
              <a:rPr lang="en-US" sz="2400" dirty="0" smtClean="0">
                <a:solidFill>
                  <a:schemeClr val="accent2"/>
                </a:solidFill>
                <a:latin typeface="Bookman Old Style" pitchFamily="18" charset="0"/>
              </a:rPr>
              <a:t>and innovation are everywhere </a:t>
            </a:r>
            <a:r>
              <a:rPr lang="en-US" sz="2400" dirty="0">
                <a:solidFill>
                  <a:schemeClr val="accent2"/>
                </a:solidFill>
                <a:latin typeface="Bookman Old Style" pitchFamily="18" charset="0"/>
              </a:rPr>
              <a:t>so that </a:t>
            </a:r>
            <a:r>
              <a:rPr lang="en-US" sz="2400" dirty="0" smtClean="0">
                <a:solidFill>
                  <a:schemeClr val="accent2"/>
                </a:solidFill>
                <a:latin typeface="Bookman Old Style" pitchFamily="18" charset="0"/>
              </a:rPr>
              <a:t>they have become </a:t>
            </a:r>
            <a:r>
              <a:rPr lang="en-US" sz="2400" dirty="0">
                <a:solidFill>
                  <a:schemeClr val="accent2"/>
                </a:solidFill>
                <a:latin typeface="Bookman Old Style" pitchFamily="18" charset="0"/>
              </a:rPr>
              <a:t>part of </a:t>
            </a:r>
            <a:r>
              <a:rPr lang="en-US" sz="2400" dirty="0" smtClean="0">
                <a:solidFill>
                  <a:schemeClr val="accent2"/>
                </a:solidFill>
                <a:latin typeface="Bookman Old Style" pitchFamily="18" charset="0"/>
              </a:rPr>
              <a:t>daily life</a:t>
            </a:r>
            <a:r>
              <a:rPr lang="en-US" sz="2400" dirty="0">
                <a:solidFill>
                  <a:schemeClr val="accent2"/>
                </a:solidFill>
                <a:latin typeface="Bookman Old Style" pitchFamily="18" charset="0"/>
              </a:rPr>
              <a:t>. Every day we use things made by man, but many </a:t>
            </a:r>
            <a:r>
              <a:rPr lang="en-US" sz="2400" dirty="0" smtClean="0">
                <a:solidFill>
                  <a:schemeClr val="accent2"/>
                </a:solidFill>
                <a:latin typeface="Bookman Old Style" pitchFamily="18" charset="0"/>
              </a:rPr>
              <a:t>times we forget </a:t>
            </a:r>
            <a:r>
              <a:rPr lang="en-US" sz="2400" dirty="0">
                <a:solidFill>
                  <a:schemeClr val="accent2"/>
                </a:solidFill>
                <a:latin typeface="Bookman Old Style" pitchFamily="18" charset="0"/>
              </a:rPr>
              <a:t>that </a:t>
            </a:r>
            <a:r>
              <a:rPr lang="en-US" sz="2400" dirty="0" smtClean="0">
                <a:solidFill>
                  <a:schemeClr val="accent2"/>
                </a:solidFill>
                <a:latin typeface="Bookman Old Style" pitchFamily="18" charset="0"/>
              </a:rPr>
              <a:t>all the </a:t>
            </a:r>
            <a:r>
              <a:rPr lang="en-US" sz="2400" dirty="0">
                <a:solidFill>
                  <a:schemeClr val="accent2"/>
                </a:solidFill>
                <a:latin typeface="Bookman Old Style" pitchFamily="18" charset="0"/>
              </a:rPr>
              <a:t>things </a:t>
            </a:r>
            <a:r>
              <a:rPr lang="en-US" sz="2400" dirty="0" smtClean="0">
                <a:solidFill>
                  <a:schemeClr val="accent2"/>
                </a:solidFill>
                <a:latin typeface="Bookman Old Style" pitchFamily="18" charset="0"/>
              </a:rPr>
              <a:t>we </a:t>
            </a:r>
            <a:r>
              <a:rPr lang="en-US" sz="2400" dirty="0">
                <a:solidFill>
                  <a:schemeClr val="accent2"/>
                </a:solidFill>
                <a:latin typeface="Bookman Old Style" pitchFamily="18" charset="0"/>
              </a:rPr>
              <a:t>use in everyday life </a:t>
            </a:r>
            <a:r>
              <a:rPr lang="en-US" sz="2400" dirty="0" smtClean="0">
                <a:solidFill>
                  <a:schemeClr val="accent2"/>
                </a:solidFill>
                <a:latin typeface="Bookman Old Style" pitchFamily="18" charset="0"/>
              </a:rPr>
              <a:t>have </a:t>
            </a:r>
            <a:r>
              <a:rPr lang="en-US" sz="2400" dirty="0">
                <a:solidFill>
                  <a:schemeClr val="accent2"/>
                </a:solidFill>
                <a:latin typeface="Bookman Old Style" pitchFamily="18" charset="0"/>
              </a:rPr>
              <a:t>a human mind and hand behind them</a:t>
            </a:r>
            <a:r>
              <a:rPr lang="en-US" sz="2800" dirty="0">
                <a:solidFill>
                  <a:schemeClr val="accent2"/>
                </a:solidFill>
                <a:latin typeface="Bookman Old Style" pitchFamily="18" charset="0"/>
              </a:rPr>
              <a:t>. </a:t>
            </a:r>
          </a:p>
        </p:txBody>
      </p:sp>
      <p:pic>
        <p:nvPicPr>
          <p:cNvPr id="4" name="irc_mi" descr="http://izquotes.com/quotes-pictures/quote-the-human-mind-has-first-to-construct-forms-independently-before-we-can-find-them-in-things-albert-einstein-386606.jpg"/>
          <p:cNvPicPr/>
          <p:nvPr/>
        </p:nvPicPr>
        <p:blipFill>
          <a:blip r:embed="rId2"/>
          <a:srcRect/>
          <a:stretch>
            <a:fillRect/>
          </a:stretch>
        </p:blipFill>
        <p:spPr bwMode="auto">
          <a:xfrm>
            <a:off x="381000" y="457200"/>
            <a:ext cx="53340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Date Placeholder 4"/>
          <p:cNvSpPr>
            <a:spLocks noGrp="1"/>
          </p:cNvSpPr>
          <p:nvPr>
            <p:ph type="dt" sz="half" idx="10"/>
          </p:nvPr>
        </p:nvSpPr>
        <p:spPr/>
        <p:txBody>
          <a:bodyPr/>
          <a:lstStyle/>
          <a:p>
            <a:fld id="{78DF4D0A-E4A9-4502-9EBC-05C95F7790B6}" type="datetime1">
              <a:rPr lang="en-US" smtClean="0"/>
              <a:pPr/>
              <a:t>06-Jul-16</a:t>
            </a:fld>
            <a:endParaRPr lang="en-US"/>
          </a:p>
        </p:txBody>
      </p:sp>
      <p:pic>
        <p:nvPicPr>
          <p:cNvPr id="6" name="Picture 5" descr="Welcome to URSB Webmail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533380"/>
            <a:ext cx="1981200" cy="1036638"/>
          </a:xfrm>
          <a:prstGeom prst="rect">
            <a:avLst/>
          </a:prstGeom>
          <a:noFill/>
          <a:ln>
            <a:noFill/>
          </a:ln>
        </p:spPr>
      </p:pic>
      <p:pic>
        <p:nvPicPr>
          <p:cNvPr id="7" name="Content Placeholder 5" descr="C:\Users\Kalibbala\Desktop\IP Folder\I.P folder 2014\WIPO African Sub-regional Meeting on Copyright\DSC05470.JPG"/>
          <p:cNvPicPr>
            <a:picLocks/>
          </p:cNvPicPr>
          <p:nvPr/>
        </p:nvPicPr>
        <p:blipFill>
          <a:blip r:embed="rId4" cstate="print"/>
          <a:srcRect/>
          <a:stretch>
            <a:fillRect/>
          </a:stretch>
        </p:blipFill>
        <p:spPr bwMode="auto">
          <a:xfrm>
            <a:off x="6781800" y="5105400"/>
            <a:ext cx="1732562" cy="14335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36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endParaRPr>
          </a:p>
        </p:txBody>
      </p:sp>
      <p:sp>
        <p:nvSpPr>
          <p:cNvPr id="3" name="Content Placeholder 2"/>
          <p:cNvSpPr>
            <a:spLocks noGrp="1"/>
          </p:cNvSpPr>
          <p:nvPr>
            <p:ph idx="1"/>
          </p:nvPr>
        </p:nvSpPr>
        <p:spPr/>
        <p:txBody>
          <a:bodyPr>
            <a:normAutofit/>
          </a:bodyPr>
          <a:lstStyle/>
          <a:p>
            <a:pPr algn="ctr">
              <a:buNone/>
            </a:pPr>
            <a:endParaRPr lang="en-US"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endParaRPr>
          </a:p>
          <a:p>
            <a:pPr algn="ctr">
              <a:buNone/>
            </a:pPr>
            <a:r>
              <a:rPr lang="en-US"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What has man co-created/invented/improved</a:t>
            </a:r>
            <a:endParaRPr lang="en-US" sz="4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endParaRPr>
          </a:p>
        </p:txBody>
      </p:sp>
      <p:sp>
        <p:nvSpPr>
          <p:cNvPr id="4" name="Date Placeholder 3"/>
          <p:cNvSpPr>
            <a:spLocks noGrp="1"/>
          </p:cNvSpPr>
          <p:nvPr>
            <p:ph type="dt" sz="half" idx="10"/>
          </p:nvPr>
        </p:nvSpPr>
        <p:spPr/>
        <p:txBody>
          <a:bodyPr/>
          <a:lstStyle/>
          <a:p>
            <a:fld id="{0E6D8DE2-05A0-455E-86D9-0A8CA6532CAE}" type="datetime1">
              <a:rPr lang="en-US" smtClean="0"/>
              <a:pPr/>
              <a:t>06-Jul-16</a:t>
            </a:fld>
            <a:endParaRPr lang="en-US"/>
          </a:p>
        </p:txBody>
      </p:sp>
      <p:pic>
        <p:nvPicPr>
          <p:cNvPr id="5" name="Picture 4" descr="Welcome to URSB Webmail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762000"/>
            <a:ext cx="1981200" cy="1036638"/>
          </a:xfrm>
          <a:prstGeom prst="rect">
            <a:avLst/>
          </a:prstGeom>
          <a:noFill/>
          <a:ln>
            <a:noFill/>
          </a:ln>
        </p:spPr>
      </p:pic>
      <p:pic>
        <p:nvPicPr>
          <p:cNvPr id="6" name="Content Placeholder 5" descr="C:\Users\Kalibbala\Desktop\IP Folder\I.P folder 2014\WIPO African Sub-regional Meeting on Copyright\DSC05470.JPG"/>
          <p:cNvPicPr>
            <a:picLocks/>
          </p:cNvPicPr>
          <p:nvPr/>
        </p:nvPicPr>
        <p:blipFill>
          <a:blip r:embed="rId3" cstate="print"/>
          <a:srcRect/>
          <a:stretch>
            <a:fillRect/>
          </a:stretch>
        </p:blipFill>
        <p:spPr bwMode="auto">
          <a:xfrm>
            <a:off x="6172200" y="4267200"/>
            <a:ext cx="2342162" cy="22717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endParaRPr>
          </a:p>
        </p:txBody>
      </p:sp>
      <p:pic>
        <p:nvPicPr>
          <p:cNvPr id="4" name="irc_mi" descr="http://vignette1.wikia.nocookie.net/pixar/images/b/b2/Lightning_mcqueen_cars_2.png/revision/20110723073418"/>
          <p:cNvPicPr>
            <a:picLocks noGrp="1"/>
          </p:cNvPicPr>
          <p:nvPr>
            <p:ph idx="1"/>
          </p:nvPr>
        </p:nvPicPr>
        <p:blipFill>
          <a:blip r:embed="rId2" cstate="print"/>
          <a:srcRect/>
          <a:stretch>
            <a:fillRect/>
          </a:stretch>
        </p:blipFill>
        <p:spPr bwMode="auto">
          <a:xfrm rot="19605865">
            <a:off x="227500" y="578859"/>
            <a:ext cx="1675095" cy="1330100"/>
          </a:xfrm>
          <a:prstGeom prst="rect">
            <a:avLst/>
          </a:prstGeom>
          <a:ln>
            <a:noFill/>
          </a:ln>
          <a:effectLst>
            <a:outerShdw blurRad="292100" dist="139700" dir="2700000" algn="tl" rotWithShape="0">
              <a:srgbClr val="333333">
                <a:alpha val="65000"/>
              </a:srgbClr>
            </a:outerShdw>
          </a:effectLst>
        </p:spPr>
      </p:pic>
      <p:pic>
        <p:nvPicPr>
          <p:cNvPr id="5" name="irc_mi" descr="http://www.artrix.co.uk/UserFiles/Image/whatson/followthedotsweb.jpg"/>
          <p:cNvPicPr/>
          <p:nvPr/>
        </p:nvPicPr>
        <p:blipFill>
          <a:blip r:embed="rId3" cstate="print"/>
          <a:srcRect/>
          <a:stretch>
            <a:fillRect/>
          </a:stretch>
        </p:blipFill>
        <p:spPr bwMode="auto">
          <a:xfrm rot="1083093">
            <a:off x="1752600" y="2667000"/>
            <a:ext cx="1925756" cy="1335598"/>
          </a:xfrm>
          <a:prstGeom prst="rect">
            <a:avLst/>
          </a:prstGeom>
          <a:ln>
            <a:noFill/>
          </a:ln>
          <a:effectLst>
            <a:outerShdw blurRad="292100" dist="139700" dir="2700000" algn="tl" rotWithShape="0">
              <a:srgbClr val="333333">
                <a:alpha val="65000"/>
              </a:srgbClr>
            </a:outerShdw>
          </a:effectLst>
        </p:spPr>
      </p:pic>
      <p:pic>
        <p:nvPicPr>
          <p:cNvPr id="6" name="irc_mi" descr="http://naturalwomanproducts.biz/naturalwomanproductsupdates/wp-content/uploads/2014/05/lincoln-dinner-spoon.jpg"/>
          <p:cNvPicPr/>
          <p:nvPr/>
        </p:nvPicPr>
        <p:blipFill>
          <a:blip r:embed="rId4" cstate="print"/>
          <a:srcRect/>
          <a:stretch>
            <a:fillRect/>
          </a:stretch>
        </p:blipFill>
        <p:spPr bwMode="auto">
          <a:xfrm>
            <a:off x="4267200" y="2667000"/>
            <a:ext cx="1110871" cy="1153236"/>
          </a:xfrm>
          <a:prstGeom prst="rect">
            <a:avLst/>
          </a:prstGeom>
          <a:ln>
            <a:noFill/>
          </a:ln>
          <a:effectLst>
            <a:outerShdw blurRad="292100" dist="139700" dir="2700000" algn="tl" rotWithShape="0">
              <a:srgbClr val="333333">
                <a:alpha val="65000"/>
              </a:srgbClr>
            </a:outerShdw>
          </a:effectLst>
        </p:spPr>
      </p:pic>
      <p:pic>
        <p:nvPicPr>
          <p:cNvPr id="7" name="irc_mi" descr="https://s-media-cache-ak0.pinimg.com/originals/e2/c7/e6/e2c7e6ef927c0ca686f379612ed0d266.jpg"/>
          <p:cNvPicPr/>
          <p:nvPr/>
        </p:nvPicPr>
        <p:blipFill>
          <a:blip r:embed="rId5" cstate="print"/>
          <a:srcRect/>
          <a:stretch>
            <a:fillRect/>
          </a:stretch>
        </p:blipFill>
        <p:spPr bwMode="auto">
          <a:xfrm rot="1483697">
            <a:off x="6134923" y="669817"/>
            <a:ext cx="2426617" cy="1446663"/>
          </a:xfrm>
          <a:prstGeom prst="rect">
            <a:avLst/>
          </a:prstGeom>
          <a:ln>
            <a:noFill/>
          </a:ln>
          <a:effectLst>
            <a:outerShdw blurRad="292100" dist="139700" dir="2700000" algn="tl" rotWithShape="0">
              <a:srgbClr val="333333">
                <a:alpha val="65000"/>
              </a:srgbClr>
            </a:outerShdw>
          </a:effectLst>
        </p:spPr>
      </p:pic>
      <p:pic>
        <p:nvPicPr>
          <p:cNvPr id="8" name="Picture 7" descr="Image result for mirrors"/>
          <p:cNvPicPr/>
          <p:nvPr/>
        </p:nvPicPr>
        <p:blipFill>
          <a:blip r:embed="rId6"/>
          <a:srcRect/>
          <a:stretch>
            <a:fillRect/>
          </a:stretch>
        </p:blipFill>
        <p:spPr bwMode="auto">
          <a:xfrm rot="19945941">
            <a:off x="268675" y="2694184"/>
            <a:ext cx="1479265" cy="1524000"/>
          </a:xfrm>
          <a:prstGeom prst="rect">
            <a:avLst/>
          </a:prstGeom>
          <a:ln>
            <a:noFill/>
          </a:ln>
          <a:effectLst>
            <a:outerShdw blurRad="292100" dist="139700" dir="2700000" algn="tl" rotWithShape="0">
              <a:srgbClr val="333333">
                <a:alpha val="65000"/>
              </a:srgbClr>
            </a:outerShdw>
          </a:effectLst>
        </p:spPr>
      </p:pic>
      <p:pic>
        <p:nvPicPr>
          <p:cNvPr id="9" name="irc_mi" descr="http://www.freelargeimages.com/wp-content/uploads/2014/12/Colored_pencils-3.jpg"/>
          <p:cNvPicPr/>
          <p:nvPr/>
        </p:nvPicPr>
        <p:blipFill>
          <a:blip r:embed="rId7" cstate="print"/>
          <a:srcRect/>
          <a:stretch>
            <a:fillRect/>
          </a:stretch>
        </p:blipFill>
        <p:spPr bwMode="auto">
          <a:xfrm rot="19816531">
            <a:off x="6877050" y="2743200"/>
            <a:ext cx="2266950" cy="1625307"/>
          </a:xfrm>
          <a:prstGeom prst="rect">
            <a:avLst/>
          </a:prstGeom>
          <a:ln>
            <a:noFill/>
          </a:ln>
          <a:effectLst>
            <a:outerShdw blurRad="292100" dist="139700" dir="2700000" algn="tl" rotWithShape="0">
              <a:srgbClr val="333333">
                <a:alpha val="65000"/>
              </a:srgbClr>
            </a:outerShdw>
          </a:effectLst>
        </p:spPr>
      </p:pic>
      <p:pic>
        <p:nvPicPr>
          <p:cNvPr id="10" name="irc_mi" descr="http://static.kallkwik.co.uk/5/0/7/507fe0f402ba4/Printed-Pens.jpg"/>
          <p:cNvPicPr/>
          <p:nvPr/>
        </p:nvPicPr>
        <p:blipFill>
          <a:blip r:embed="rId8" cstate="print"/>
          <a:srcRect/>
          <a:stretch>
            <a:fillRect/>
          </a:stretch>
        </p:blipFill>
        <p:spPr bwMode="auto">
          <a:xfrm>
            <a:off x="4953000" y="4495800"/>
            <a:ext cx="2075881" cy="1517824"/>
          </a:xfrm>
          <a:prstGeom prst="rect">
            <a:avLst/>
          </a:prstGeom>
          <a:ln>
            <a:noFill/>
          </a:ln>
          <a:effectLst>
            <a:outerShdw blurRad="292100" dist="139700" dir="2700000" algn="tl" rotWithShape="0">
              <a:srgbClr val="333333">
                <a:alpha val="65000"/>
              </a:srgbClr>
            </a:outerShdw>
          </a:effectLst>
        </p:spPr>
      </p:pic>
      <p:pic>
        <p:nvPicPr>
          <p:cNvPr id="11" name="irc_mi" descr="http://www.highsnobiety.com/news/wp-content/uploads/2009/04/dqm-spring-2009-shirts-1.jpg"/>
          <p:cNvPicPr/>
          <p:nvPr/>
        </p:nvPicPr>
        <p:blipFill>
          <a:blip r:embed="rId9"/>
          <a:srcRect/>
          <a:stretch>
            <a:fillRect/>
          </a:stretch>
        </p:blipFill>
        <p:spPr bwMode="auto">
          <a:xfrm rot="1013396">
            <a:off x="3462340" y="624159"/>
            <a:ext cx="2442097" cy="1641192"/>
          </a:xfrm>
          <a:prstGeom prst="rect">
            <a:avLst/>
          </a:prstGeom>
          <a:ln>
            <a:noFill/>
          </a:ln>
          <a:effectLst>
            <a:outerShdw blurRad="292100" dist="139700" dir="2700000" algn="tl" rotWithShape="0">
              <a:srgbClr val="333333">
                <a:alpha val="65000"/>
              </a:srgbClr>
            </a:outerShdw>
          </a:effectLst>
        </p:spPr>
      </p:pic>
      <p:pic>
        <p:nvPicPr>
          <p:cNvPr id="12" name="irc_mi" descr="http://upload.wikimedia.org/wikipedia/commons/e/ef/Buttons_%28504354910%29.jpg"/>
          <p:cNvPicPr/>
          <p:nvPr/>
        </p:nvPicPr>
        <p:blipFill>
          <a:blip r:embed="rId10" cstate="print"/>
          <a:srcRect/>
          <a:stretch>
            <a:fillRect/>
          </a:stretch>
        </p:blipFill>
        <p:spPr bwMode="auto">
          <a:xfrm>
            <a:off x="3505200" y="5105400"/>
            <a:ext cx="1981200" cy="1447800"/>
          </a:xfrm>
          <a:prstGeom prst="rect">
            <a:avLst/>
          </a:prstGeom>
          <a:ln>
            <a:noFill/>
          </a:ln>
          <a:effectLst>
            <a:outerShdw blurRad="292100" dist="139700" dir="2700000" algn="tl" rotWithShape="0">
              <a:srgbClr val="333333">
                <a:alpha val="65000"/>
              </a:srgbClr>
            </a:outerShdw>
          </a:effectLst>
        </p:spPr>
      </p:pic>
      <p:pic>
        <p:nvPicPr>
          <p:cNvPr id="13" name="irc_mi" descr="http://www.nilebreweries.com/wp-content/uploads/2013/12/Rwenzori_500m_spritz.jpg"/>
          <p:cNvPicPr/>
          <p:nvPr/>
        </p:nvPicPr>
        <p:blipFill>
          <a:blip r:embed="rId11"/>
          <a:srcRect/>
          <a:stretch>
            <a:fillRect/>
          </a:stretch>
        </p:blipFill>
        <p:spPr bwMode="auto">
          <a:xfrm rot="2090023">
            <a:off x="5655934" y="2226817"/>
            <a:ext cx="1143000" cy="1752600"/>
          </a:xfrm>
          <a:prstGeom prst="rect">
            <a:avLst/>
          </a:prstGeom>
          <a:ln>
            <a:noFill/>
          </a:ln>
          <a:effectLst>
            <a:outerShdw blurRad="292100" dist="139700" dir="2700000" algn="tl" rotWithShape="0">
              <a:srgbClr val="333333">
                <a:alpha val="65000"/>
              </a:srgbClr>
            </a:outerShdw>
          </a:effectLst>
        </p:spPr>
      </p:pic>
      <p:pic>
        <p:nvPicPr>
          <p:cNvPr id="14" name="irc_mi" descr="http://www.monitor.co.ug/image/view/-/2219148/highRes/693662/-/maxw/600/-/mvufim/-/latest01-pix.jpg"/>
          <p:cNvPicPr/>
          <p:nvPr/>
        </p:nvPicPr>
        <p:blipFill>
          <a:blip r:embed="rId12" cstate="print"/>
          <a:srcRect/>
          <a:stretch>
            <a:fillRect/>
          </a:stretch>
        </p:blipFill>
        <p:spPr bwMode="auto">
          <a:xfrm rot="1531420">
            <a:off x="7391400" y="5257800"/>
            <a:ext cx="1600200" cy="1408060"/>
          </a:xfrm>
          <a:prstGeom prst="rect">
            <a:avLst/>
          </a:prstGeom>
          <a:ln>
            <a:noFill/>
          </a:ln>
          <a:effectLst>
            <a:outerShdw blurRad="292100" dist="139700" dir="2700000" algn="tl" rotWithShape="0">
              <a:srgbClr val="333333">
                <a:alpha val="65000"/>
              </a:srgbClr>
            </a:outerShdw>
          </a:effectLst>
        </p:spPr>
      </p:pic>
      <p:pic>
        <p:nvPicPr>
          <p:cNvPr id="15" name="irc_mi" descr="http://africaspeaks4africa.org/wp-content/uploads/2014/03/african-books.jpg"/>
          <p:cNvPicPr/>
          <p:nvPr/>
        </p:nvPicPr>
        <p:blipFill>
          <a:blip r:embed="rId13" cstate="print"/>
          <a:srcRect/>
          <a:stretch>
            <a:fillRect/>
          </a:stretch>
        </p:blipFill>
        <p:spPr bwMode="auto">
          <a:xfrm rot="2481109">
            <a:off x="0" y="5257800"/>
            <a:ext cx="1833738" cy="1143000"/>
          </a:xfrm>
          <a:prstGeom prst="rect">
            <a:avLst/>
          </a:prstGeom>
          <a:ln>
            <a:noFill/>
          </a:ln>
          <a:effectLst>
            <a:outerShdw blurRad="292100" dist="139700" dir="2700000" algn="tl" rotWithShape="0">
              <a:srgbClr val="333333">
                <a:alpha val="65000"/>
              </a:srgbClr>
            </a:outerShdw>
          </a:effectLst>
        </p:spPr>
      </p:pic>
      <p:pic>
        <p:nvPicPr>
          <p:cNvPr id="16" name="irc_mi" descr="http://www.history.com/news/history-lists/files/2012/12/lists-trains.jpg"/>
          <p:cNvPicPr/>
          <p:nvPr/>
        </p:nvPicPr>
        <p:blipFill>
          <a:blip r:embed="rId14" cstate="print"/>
          <a:srcRect/>
          <a:stretch>
            <a:fillRect/>
          </a:stretch>
        </p:blipFill>
        <p:spPr bwMode="auto">
          <a:xfrm rot="1654764">
            <a:off x="1219200" y="4191000"/>
            <a:ext cx="1828800" cy="1537363"/>
          </a:xfrm>
          <a:prstGeom prst="rect">
            <a:avLst/>
          </a:prstGeom>
          <a:ln>
            <a:noFill/>
          </a:ln>
          <a:effectLst>
            <a:outerShdw blurRad="292100" dist="139700" dir="2700000" algn="tl" rotWithShape="0">
              <a:srgbClr val="333333">
                <a:alpha val="65000"/>
              </a:srgbClr>
            </a:outerShdw>
          </a:effectLst>
        </p:spPr>
      </p:pic>
      <p:pic>
        <p:nvPicPr>
          <p:cNvPr id="17" name="irc_mi" descr="http://upload.wikimedia.org/wikipedia/commons/e/ee/Tall_ship_Christian_Radich_under_sail.jpg"/>
          <p:cNvPicPr/>
          <p:nvPr/>
        </p:nvPicPr>
        <p:blipFill>
          <a:blip r:embed="rId15" cstate="print"/>
          <a:srcRect/>
          <a:stretch>
            <a:fillRect/>
          </a:stretch>
        </p:blipFill>
        <p:spPr bwMode="auto">
          <a:xfrm>
            <a:off x="5638800" y="5715000"/>
            <a:ext cx="1638038" cy="990600"/>
          </a:xfrm>
          <a:prstGeom prst="rect">
            <a:avLst/>
          </a:prstGeom>
          <a:noFill/>
          <a:ln w="9525">
            <a:noFill/>
            <a:miter lim="800000"/>
            <a:headEnd/>
            <a:tailEnd/>
          </a:ln>
        </p:spPr>
      </p:pic>
      <p:pic>
        <p:nvPicPr>
          <p:cNvPr id="18" name="Picture 17" descr="http://upload.wikimedia.org/wikipedia/commons/7/71/Ethiopian_Airlines_Boeing_767-200ER_ET-AIF_DXB_2006-11-4.png"/>
          <p:cNvPicPr/>
          <p:nvPr/>
        </p:nvPicPr>
        <p:blipFill>
          <a:blip r:embed="rId16" cstate="print"/>
          <a:srcRect/>
          <a:stretch>
            <a:fillRect/>
          </a:stretch>
        </p:blipFill>
        <p:spPr bwMode="auto">
          <a:xfrm>
            <a:off x="2286000" y="1828800"/>
            <a:ext cx="1828800" cy="1416344"/>
          </a:xfrm>
          <a:prstGeom prst="rect">
            <a:avLst/>
          </a:prstGeom>
          <a:ln>
            <a:noFill/>
          </a:ln>
          <a:effectLst>
            <a:outerShdw blurRad="292100" dist="139700" dir="2700000" algn="tl" rotWithShape="0">
              <a:srgbClr val="333333">
                <a:alpha val="65000"/>
              </a:srgbClr>
            </a:outerShdw>
          </a:effectLst>
        </p:spPr>
      </p:pic>
      <p:pic>
        <p:nvPicPr>
          <p:cNvPr id="19" name="irc_mi" descr="https://a630bbb17ae9d1222021-2afb368a5169e2c14e6c1f3083d913b8.ssl.cf3.rackcdn.com/2013/08/nairobi.jpg"/>
          <p:cNvPicPr/>
          <p:nvPr/>
        </p:nvPicPr>
        <p:blipFill>
          <a:blip r:embed="rId17" cstate="print"/>
          <a:srcRect/>
          <a:stretch>
            <a:fillRect/>
          </a:stretch>
        </p:blipFill>
        <p:spPr bwMode="auto">
          <a:xfrm>
            <a:off x="7239000" y="2057400"/>
            <a:ext cx="1635031" cy="1216925"/>
          </a:xfrm>
          <a:prstGeom prst="rect">
            <a:avLst/>
          </a:prstGeom>
          <a:noFill/>
          <a:ln w="9525">
            <a:noFill/>
            <a:miter lim="800000"/>
            <a:headEnd/>
            <a:tailEnd/>
          </a:ln>
        </p:spPr>
      </p:pic>
      <p:pic>
        <p:nvPicPr>
          <p:cNvPr id="20" name="irc_mi" descr="http://foremostcanada.com/wp-content/uploads/2013/07/EnvironmentBG1.jpg"/>
          <p:cNvPicPr/>
          <p:nvPr/>
        </p:nvPicPr>
        <p:blipFill>
          <a:blip r:embed="rId18" cstate="print"/>
          <a:srcRect/>
          <a:stretch>
            <a:fillRect/>
          </a:stretch>
        </p:blipFill>
        <p:spPr bwMode="auto">
          <a:xfrm rot="19666200">
            <a:off x="3581400" y="3505200"/>
            <a:ext cx="1641674" cy="1311990"/>
          </a:xfrm>
          <a:prstGeom prst="rect">
            <a:avLst/>
          </a:prstGeom>
          <a:ln>
            <a:noFill/>
          </a:ln>
          <a:effectLst>
            <a:outerShdw blurRad="292100" dist="139700" dir="2700000" algn="tl" rotWithShape="0">
              <a:srgbClr val="333333">
                <a:alpha val="65000"/>
              </a:srgbClr>
            </a:outerShdw>
          </a:effectLst>
        </p:spPr>
      </p:pic>
      <p:pic>
        <p:nvPicPr>
          <p:cNvPr id="21" name="irc_mi" descr="http://cdn.shopify.com/s/files/1/0037/4752/products/Simply_Kingly_Purple1_large.jpg?v=1306365391"/>
          <p:cNvPicPr/>
          <p:nvPr/>
        </p:nvPicPr>
        <p:blipFill>
          <a:blip r:embed="rId19" cstate="print"/>
          <a:srcRect/>
          <a:stretch>
            <a:fillRect/>
          </a:stretch>
        </p:blipFill>
        <p:spPr bwMode="auto">
          <a:xfrm rot="20494662">
            <a:off x="2514600" y="5715000"/>
            <a:ext cx="1219200" cy="941696"/>
          </a:xfrm>
          <a:prstGeom prst="rect">
            <a:avLst/>
          </a:prstGeom>
          <a:noFill/>
          <a:ln w="9525">
            <a:noFill/>
            <a:miter lim="800000"/>
            <a:headEnd/>
            <a:tailEnd/>
          </a:ln>
        </p:spPr>
      </p:pic>
      <p:pic>
        <p:nvPicPr>
          <p:cNvPr id="22" name="irc_mi" descr="http://cdn.eblogfa.com/wp-content/uploads/2014/03/phone-android-smartphone.jpg"/>
          <p:cNvPicPr/>
          <p:nvPr/>
        </p:nvPicPr>
        <p:blipFill>
          <a:blip r:embed="rId20" cstate="print"/>
          <a:srcRect/>
          <a:stretch>
            <a:fillRect/>
          </a:stretch>
        </p:blipFill>
        <p:spPr bwMode="auto">
          <a:xfrm rot="19975071">
            <a:off x="2236878" y="824968"/>
            <a:ext cx="1064971" cy="1296032"/>
          </a:xfrm>
          <a:prstGeom prst="rect">
            <a:avLst/>
          </a:prstGeom>
          <a:ln>
            <a:noFill/>
          </a:ln>
          <a:effectLst>
            <a:outerShdw blurRad="292100" dist="139700" dir="2700000" algn="tl" rotWithShape="0">
              <a:srgbClr val="333333">
                <a:alpha val="65000"/>
              </a:srgbClr>
            </a:outerShdw>
          </a:effectLst>
        </p:spPr>
      </p:pic>
      <p:pic>
        <p:nvPicPr>
          <p:cNvPr id="23" name="irc_mi" descr="http://upload.wikimedia.org/wikipedia/commons/5/5f/Mango_TommyAtkins02_Asit.jpg"/>
          <p:cNvPicPr/>
          <p:nvPr/>
        </p:nvPicPr>
        <p:blipFill>
          <a:blip r:embed="rId21" cstate="print"/>
          <a:srcRect/>
          <a:stretch>
            <a:fillRect/>
          </a:stretch>
        </p:blipFill>
        <p:spPr bwMode="auto">
          <a:xfrm rot="20301202">
            <a:off x="7086600" y="4495800"/>
            <a:ext cx="1600201" cy="1158244"/>
          </a:xfrm>
          <a:prstGeom prst="rect">
            <a:avLst/>
          </a:prstGeom>
          <a:ln>
            <a:noFill/>
          </a:ln>
          <a:effectLst>
            <a:outerShdw blurRad="292100" dist="139700" dir="2700000" algn="tl" rotWithShape="0">
              <a:srgbClr val="333333">
                <a:alpha val="65000"/>
              </a:srgbClr>
            </a:outerShdw>
          </a:effectLst>
        </p:spPr>
      </p:pic>
      <p:sp>
        <p:nvSpPr>
          <p:cNvPr id="24" name="Date Placeholder 23"/>
          <p:cNvSpPr>
            <a:spLocks noGrp="1"/>
          </p:cNvSpPr>
          <p:nvPr>
            <p:ph type="dt" sz="half" idx="10"/>
          </p:nvPr>
        </p:nvSpPr>
        <p:spPr/>
        <p:txBody>
          <a:bodyPr/>
          <a:lstStyle/>
          <a:p>
            <a:fld id="{6F930966-332A-4C1E-A275-BD64CD312409}" type="datetime1">
              <a:rPr lang="en-US" smtClean="0"/>
              <a:pPr/>
              <a:t>06-Jul-16</a:t>
            </a:fld>
            <a:endParaRPr lang="en-US"/>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t>Co-creation</a:t>
            </a:r>
            <a:br>
              <a:rPr lang="en-US" sz="36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rPr>
            </a:br>
            <a:endParaRPr lang="en-US" sz="36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man Old Style" pitchFamily="18" charset="0"/>
            </a:endParaRPr>
          </a:p>
        </p:txBody>
      </p:sp>
      <p:sp>
        <p:nvSpPr>
          <p:cNvPr id="3" name="Content Placeholder 2"/>
          <p:cNvSpPr>
            <a:spLocks noGrp="1"/>
          </p:cNvSpPr>
          <p:nvPr>
            <p:ph idx="1"/>
          </p:nvPr>
        </p:nvSpPr>
        <p:spPr/>
        <p:txBody>
          <a:bodyPr>
            <a:normAutofit/>
          </a:bodyPr>
          <a:lstStyle/>
          <a:p>
            <a:pPr algn="just">
              <a:buFont typeface="Wingdings" pitchFamily="2" charset="2"/>
              <a:buChar char="§"/>
            </a:pPr>
            <a:r>
              <a:rPr lang="en-US" sz="2400" dirty="0">
                <a:solidFill>
                  <a:schemeClr val="accent2"/>
                </a:solidFill>
                <a:latin typeface="Bookman Old Style" pitchFamily="18" charset="0"/>
              </a:rPr>
              <a:t>Everything </a:t>
            </a:r>
            <a:r>
              <a:rPr lang="en-US" sz="2400" dirty="0" smtClean="0">
                <a:solidFill>
                  <a:schemeClr val="accent2"/>
                </a:solidFill>
                <a:latin typeface="Bookman Old Style" pitchFamily="18" charset="0"/>
              </a:rPr>
              <a:t>seen in the previous slide is </a:t>
            </a:r>
            <a:r>
              <a:rPr lang="en-US" sz="2400" dirty="0">
                <a:solidFill>
                  <a:schemeClr val="accent2"/>
                </a:solidFill>
                <a:latin typeface="Bookman Old Style" pitchFamily="18" charset="0"/>
              </a:rPr>
              <a:t>Intellectual Property itself. </a:t>
            </a:r>
            <a:r>
              <a:rPr lang="en-US" sz="2400" dirty="0" smtClean="0">
                <a:solidFill>
                  <a:schemeClr val="accent2"/>
                </a:solidFill>
                <a:latin typeface="Bookman Old Style" pitchFamily="18" charset="0"/>
              </a:rPr>
              <a:t>It has </a:t>
            </a:r>
            <a:r>
              <a:rPr lang="en-US" sz="2400" dirty="0">
                <a:solidFill>
                  <a:schemeClr val="accent2"/>
                </a:solidFill>
                <a:latin typeface="Bookman Old Style" pitchFamily="18" charset="0"/>
              </a:rPr>
              <a:t>originated from the mind. </a:t>
            </a:r>
            <a:r>
              <a:rPr lang="en-US" sz="2400" dirty="0" smtClean="0">
                <a:solidFill>
                  <a:schemeClr val="accent2"/>
                </a:solidFill>
                <a:latin typeface="Bookman Old Style" pitchFamily="18" charset="0"/>
              </a:rPr>
              <a:t>It </a:t>
            </a:r>
            <a:r>
              <a:rPr lang="en-US" sz="2400" dirty="0">
                <a:solidFill>
                  <a:schemeClr val="accent2"/>
                </a:solidFill>
                <a:latin typeface="Bookman Old Style" pitchFamily="18" charset="0"/>
              </a:rPr>
              <a:t>shows the transformation of human society and the result of </a:t>
            </a:r>
            <a:r>
              <a:rPr lang="en-US" sz="2400" dirty="0" smtClean="0">
                <a:solidFill>
                  <a:schemeClr val="accent2"/>
                </a:solidFill>
                <a:latin typeface="Bookman Old Style" pitchFamily="18" charset="0"/>
              </a:rPr>
              <a:t>creativity and innovation. </a:t>
            </a:r>
            <a:r>
              <a:rPr lang="en-US" sz="2400" dirty="0">
                <a:solidFill>
                  <a:schemeClr val="accent2"/>
                </a:solidFill>
                <a:latin typeface="Bookman Old Style" pitchFamily="18" charset="0"/>
              </a:rPr>
              <a:t>It should then be observed that even the smallest item of artificiality(a bead, a </a:t>
            </a:r>
            <a:r>
              <a:rPr lang="en-US" sz="2400" dirty="0" smtClean="0">
                <a:solidFill>
                  <a:schemeClr val="accent2"/>
                </a:solidFill>
                <a:latin typeface="Bookman Old Style" pitchFamily="18" charset="0"/>
              </a:rPr>
              <a:t>thread)had </a:t>
            </a:r>
            <a:r>
              <a:rPr lang="en-US" sz="2400" dirty="0">
                <a:solidFill>
                  <a:schemeClr val="accent2"/>
                </a:solidFill>
                <a:latin typeface="Bookman Old Style" pitchFamily="18" charset="0"/>
              </a:rPr>
              <a:t>a thinking mind behind it, a concept, a design before it came into </a:t>
            </a:r>
            <a:r>
              <a:rPr lang="en-US" sz="2400" dirty="0" smtClean="0">
                <a:solidFill>
                  <a:schemeClr val="accent2"/>
                </a:solidFill>
                <a:latin typeface="Bookman Old Style" pitchFamily="18" charset="0"/>
              </a:rPr>
              <a:t>being. </a:t>
            </a:r>
            <a:endParaRPr lang="en-US" sz="2400" dirty="0">
              <a:solidFill>
                <a:schemeClr val="accent2"/>
              </a:solidFill>
              <a:latin typeface="Bookman Old Style" pitchFamily="18" charset="0"/>
            </a:endParaRPr>
          </a:p>
          <a:p>
            <a:pPr algn="just">
              <a:buNone/>
            </a:pPr>
            <a:r>
              <a:rPr lang="en-US" sz="2400" dirty="0">
                <a:solidFill>
                  <a:schemeClr val="accent2"/>
                </a:solidFill>
                <a:latin typeface="Bookman Old Style" pitchFamily="18" charset="0"/>
              </a:rPr>
              <a:t> </a:t>
            </a:r>
          </a:p>
        </p:txBody>
      </p:sp>
      <p:sp>
        <p:nvSpPr>
          <p:cNvPr id="4" name="Date Placeholder 3"/>
          <p:cNvSpPr>
            <a:spLocks noGrp="1"/>
          </p:cNvSpPr>
          <p:nvPr>
            <p:ph type="dt" sz="half" idx="10"/>
          </p:nvPr>
        </p:nvSpPr>
        <p:spPr/>
        <p:txBody>
          <a:bodyPr/>
          <a:lstStyle/>
          <a:p>
            <a:fld id="{2D5EAF9B-FDA0-4B6A-B9F9-1799FC57F815}" type="datetime1">
              <a:rPr lang="en-US" smtClean="0"/>
              <a:pPr/>
              <a:t>06-Jul-16</a:t>
            </a:fld>
            <a:endParaRPr lang="en-US"/>
          </a:p>
        </p:txBody>
      </p:sp>
      <p:pic>
        <p:nvPicPr>
          <p:cNvPr id="5" name="Picture 4" descr="Welcome to URSB Webmail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27819"/>
            <a:ext cx="1981200" cy="1036638"/>
          </a:xfrm>
          <a:prstGeom prst="rect">
            <a:avLst/>
          </a:prstGeom>
          <a:noFill/>
          <a:ln>
            <a:noFill/>
          </a:ln>
        </p:spPr>
      </p:pic>
      <p:pic>
        <p:nvPicPr>
          <p:cNvPr id="6" name="Content Placeholder 5" descr="C:\Users\Kalibbala\Desktop\IP Folder\I.P folder 2014\WIPO African Sub-regional Meeting on Copyright\DSC05470.JPG"/>
          <p:cNvPicPr>
            <a:picLocks/>
          </p:cNvPicPr>
          <p:nvPr/>
        </p:nvPicPr>
        <p:blipFill>
          <a:blip r:embed="rId3" cstate="print"/>
          <a:srcRect/>
          <a:stretch>
            <a:fillRect/>
          </a:stretch>
        </p:blipFill>
        <p:spPr bwMode="auto">
          <a:xfrm>
            <a:off x="6172200" y="4584268"/>
            <a:ext cx="2265962" cy="189273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761</TotalTime>
  <Words>1060</Words>
  <Application>Microsoft Office PowerPoint</Application>
  <PresentationFormat>On-screen Show (4:3)</PresentationFormat>
  <Paragraphs>149</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Aharoni</vt:lpstr>
      <vt:lpstr>Arial</vt:lpstr>
      <vt:lpstr>Bookman Old Style</vt:lpstr>
      <vt:lpstr>Broadway</vt:lpstr>
      <vt:lpstr>Calibri</vt:lpstr>
      <vt:lpstr>Wingdings</vt:lpstr>
      <vt:lpstr>Office Theme</vt:lpstr>
      <vt:lpstr>     BASIC NOTIONS OF INTELLECTUAL PROPERTY RIGHTS    Intellectual Property Training at Makerere University </vt:lpstr>
      <vt:lpstr>        What is Intellectual Property(IP)/The concept of creativity and innovation </vt:lpstr>
      <vt:lpstr>PowerPoint Presentation</vt:lpstr>
      <vt:lpstr>IP?</vt:lpstr>
      <vt:lpstr>IP?</vt:lpstr>
      <vt:lpstr>                               IP?</vt:lpstr>
      <vt:lpstr>PowerPoint Presentation</vt:lpstr>
      <vt:lpstr>PowerPoint Presentation</vt:lpstr>
      <vt:lpstr>Co-creation </vt:lpstr>
      <vt:lpstr>IP? </vt:lpstr>
      <vt:lpstr>IP?</vt:lpstr>
      <vt:lpstr>Types of IP</vt:lpstr>
      <vt:lpstr>Types of ip</vt:lpstr>
      <vt:lpstr>trademarks</vt:lpstr>
      <vt:lpstr>trademarks</vt:lpstr>
      <vt:lpstr>Types of IP </vt:lpstr>
      <vt:lpstr>Patents </vt:lpstr>
      <vt:lpstr>Types of IP </vt:lpstr>
      <vt:lpstr>Designs </vt:lpstr>
      <vt:lpstr>Designs </vt:lpstr>
      <vt:lpstr>Types of IP</vt:lpstr>
      <vt:lpstr>GIs </vt:lpstr>
      <vt:lpstr>GIs</vt:lpstr>
      <vt:lpstr>GIs </vt:lpstr>
      <vt:lpstr>Types of IP </vt:lpstr>
      <vt:lpstr>Copyright </vt:lpstr>
      <vt:lpstr>Copyright  </vt:lpstr>
      <vt:lpstr>Types of IP </vt:lpstr>
      <vt:lpstr>TK</vt:lpstr>
      <vt:lpstr>Olubugo </vt:lpstr>
      <vt:lpstr>IP IN OUR ENVIRONMENT </vt:lpstr>
      <vt:lpstr>IP in our environment </vt:lpstr>
      <vt:lpstr>IP outside our environment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NOTIONS OF INTELLECTUAL PROPERTY RIGHTS    HIGH LEVEL MEETING FOR MEMBERS OF PARLIAMENT OF THE AFRICAN REGIONAL INTELLECTUAL PROPERTY ORGANISATION(ARIPO) MEMBER STATES</dc:title>
  <dc:creator>Kalibbala</dc:creator>
  <cp:lastModifiedBy>Kalibbala Nyanja</cp:lastModifiedBy>
  <cp:revision>133</cp:revision>
  <dcterms:created xsi:type="dcterms:W3CDTF">2015-03-18T10:17:36Z</dcterms:created>
  <dcterms:modified xsi:type="dcterms:W3CDTF">2016-07-06T10:29:42Z</dcterms:modified>
</cp:coreProperties>
</file>