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1" r:id="rId3"/>
    <p:sldId id="280" r:id="rId4"/>
    <p:sldId id="275" r:id="rId5"/>
    <p:sldId id="276" r:id="rId6"/>
    <p:sldId id="277" r:id="rId7"/>
    <p:sldId id="270" r:id="rId8"/>
    <p:sldId id="259" r:id="rId9"/>
    <p:sldId id="257" r:id="rId10"/>
    <p:sldId id="278" r:id="rId11"/>
    <p:sldId id="279" r:id="rId12"/>
    <p:sldId id="260" r:id="rId13"/>
    <p:sldId id="261" r:id="rId14"/>
    <p:sldId id="262" r:id="rId15"/>
    <p:sldId id="258" r:id="rId16"/>
    <p:sldId id="264" r:id="rId17"/>
    <p:sldId id="269" r:id="rId18"/>
    <p:sldId id="282" r:id="rId19"/>
    <p:sldId id="283" r:id="rId20"/>
    <p:sldId id="265" r:id="rId21"/>
    <p:sldId id="266" r:id="rId22"/>
    <p:sldId id="271" r:id="rId23"/>
    <p:sldId id="267" r:id="rId24"/>
    <p:sldId id="272" r:id="rId25"/>
    <p:sldId id="273" r:id="rId26"/>
    <p:sldId id="268" r:id="rId27"/>
    <p:sldId id="263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5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99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9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4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6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0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7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5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EF3CD-9B9D-4C2F-8D96-306F48E0C79B}" type="datetimeFigureOut">
              <a:rPr lang="en-US" smtClean="0"/>
              <a:t>14-Mar-14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1B8EA-00E9-4B52-BF69-046AB8D47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7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A_Level%20subjects.doc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6515" y="15240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Do UNEB results predict competencies required to excel academically in law school?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05215" y="3733800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By</a:t>
            </a:r>
          </a:p>
          <a:p>
            <a:pPr algn="ctr"/>
            <a:r>
              <a:rPr lang="en-US" sz="3000" b="1" dirty="0" smtClean="0"/>
              <a:t>Robert </a:t>
            </a:r>
            <a:r>
              <a:rPr lang="en-US" sz="3000" b="1" dirty="0" err="1" smtClean="0"/>
              <a:t>Wamala</a:t>
            </a:r>
            <a:r>
              <a:rPr lang="en-US" sz="3000" b="1" dirty="0" smtClean="0"/>
              <a:t> (</a:t>
            </a:r>
            <a:r>
              <a:rPr lang="en-US" sz="3000" b="1" dirty="0" err="1" smtClean="0"/>
              <a:t>Ph.D</a:t>
            </a:r>
            <a:r>
              <a:rPr lang="en-US" sz="3000" b="1" dirty="0" smtClean="0"/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852708" y="61722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School of Statistics and </a:t>
            </a:r>
            <a:r>
              <a:rPr lang="en-US" b="1" dirty="0" smtClean="0"/>
              <a:t>Planning, </a:t>
            </a:r>
            <a:r>
              <a:rPr lang="en-US" b="1" dirty="0" err="1" smtClean="0"/>
              <a:t>CoBAMs</a:t>
            </a:r>
            <a:r>
              <a:rPr lang="en-US" b="1" dirty="0" smtClean="0"/>
              <a:t>; Email - </a:t>
            </a:r>
            <a:r>
              <a:rPr lang="en-US" b="1" u="sng" dirty="0" smtClean="0">
                <a:solidFill>
                  <a:srgbClr val="0070C0"/>
                </a:solidFill>
              </a:rPr>
              <a:t>rwamala@isae.mak.ac.ug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3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273" y="257669"/>
            <a:ext cx="5415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Predictors of academic achievement 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384636" y="6433452"/>
            <a:ext cx="84545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/>
              <a:t>Note. </a:t>
            </a:r>
            <a:r>
              <a:rPr lang="en-US" sz="1200" b="1" i="1" dirty="0" smtClean="0"/>
              <a:t>Assessment based on panel data approach – Random Effects Model (RE) using MLE</a:t>
            </a:r>
            <a:endParaRPr lang="en-US" sz="1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483194"/>
              </p:ext>
            </p:extLst>
          </p:nvPr>
        </p:nvGraphicFramePr>
        <p:xfrm>
          <a:off x="268514" y="762001"/>
          <a:ext cx="8610599" cy="54948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2216"/>
                <a:gridCol w="1022240"/>
                <a:gridCol w="1040406"/>
                <a:gridCol w="1040406"/>
                <a:gridCol w="891777"/>
                <a:gridCol w="891777"/>
                <a:gridCol w="891777"/>
              </a:tblGrid>
              <a:tr h="32963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Independent Variables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Model 1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Model </a:t>
                      </a:r>
                      <a:r>
                        <a:rPr lang="en-US" sz="1400" dirty="0" smtClean="0">
                          <a:effectLst/>
                        </a:rPr>
                        <a:t>11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6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Nationality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Non Ugandans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Ugandans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-0.067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-0.094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Year of Enrollment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-0.081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-0.099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-0.089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-0.158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Entry Scheme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Government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 -evening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-0.089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-0.117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Private-day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-0.055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-0.083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Sex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Female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0.696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Literature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3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0.101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0.608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56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D++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-0.017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0.860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315856" y="3552372"/>
            <a:ext cx="762000" cy="304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315856" y="5257800"/>
            <a:ext cx="762000" cy="304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058729" y="3552372"/>
            <a:ext cx="762000" cy="304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02940" y="2587170"/>
            <a:ext cx="598716" cy="5334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124042" y="2587170"/>
            <a:ext cx="598716" cy="5334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3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6329" y="141557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Predictors of academic achievement [Cont.’]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341094" y="6520536"/>
            <a:ext cx="84545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/>
              <a:t>Note. </a:t>
            </a:r>
            <a:r>
              <a:rPr lang="en-US" sz="1200" b="1" i="1" dirty="0" smtClean="0"/>
              <a:t>Assessment based on panel data approach – Random Effects Model (RE) using MLE</a:t>
            </a:r>
            <a:endParaRPr lang="en-US" sz="12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145778"/>
              </p:ext>
            </p:extLst>
          </p:nvPr>
        </p:nvGraphicFramePr>
        <p:xfrm>
          <a:off x="253998" y="648526"/>
          <a:ext cx="8686800" cy="5846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3872"/>
                <a:gridCol w="1033666"/>
                <a:gridCol w="1031996"/>
                <a:gridCol w="1052034"/>
                <a:gridCol w="901744"/>
                <a:gridCol w="901744"/>
                <a:gridCol w="901744"/>
              </a:tblGrid>
              <a:tr h="21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Divinity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129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-0.062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-0.075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Economics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5129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-0.122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-0.252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-0.330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-0.317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Geography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5129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0.894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-0.068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0.316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History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5129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0.214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0.169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0.140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-0.092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0.211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0.665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Weighted Score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15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constant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3.220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3.331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323116" y="1153884"/>
            <a:ext cx="762000" cy="304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23115" y="5159825"/>
            <a:ext cx="762000" cy="304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428341" y="2739570"/>
            <a:ext cx="558801" cy="685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66316" y="6001656"/>
            <a:ext cx="762000" cy="3048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1191480"/>
            <a:ext cx="8001000" cy="3642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Significant </a:t>
            </a:r>
            <a:r>
              <a:rPr lang="en-US" dirty="0"/>
              <a:t>variations in academic </a:t>
            </a:r>
            <a:r>
              <a:rPr lang="en-US" dirty="0" smtClean="0"/>
              <a:t>achievement (CGPA) were </a:t>
            </a:r>
            <a:r>
              <a:rPr lang="en-US" dirty="0"/>
              <a:t>noted </a:t>
            </a:r>
            <a:r>
              <a:rPr lang="en-US" dirty="0" smtClean="0"/>
              <a:t>by </a:t>
            </a:r>
            <a:r>
              <a:rPr lang="en-US" b="1" dirty="0" smtClean="0"/>
              <a:t>enrollees characteristics </a:t>
            </a:r>
            <a:r>
              <a:rPr lang="en-US" dirty="0" smtClean="0"/>
              <a:t>namely,</a:t>
            </a:r>
            <a:r>
              <a:rPr lang="en-US" b="1" dirty="0" smtClean="0"/>
              <a:t> </a:t>
            </a:r>
            <a:r>
              <a:rPr lang="en-US" dirty="0" smtClean="0"/>
              <a:t>nationality</a:t>
            </a:r>
            <a:r>
              <a:rPr lang="en-US" dirty="0"/>
              <a:t>, </a:t>
            </a:r>
            <a:r>
              <a:rPr lang="en-US" dirty="0" smtClean="0"/>
              <a:t>enrollment cohort, and entry scheme (p &lt; 0.05). </a:t>
            </a:r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/>
              <a:t>Students </a:t>
            </a:r>
            <a:r>
              <a:rPr lang="en-US" dirty="0" smtClean="0"/>
              <a:t>on government entry scheme had a higher CGPA compared to those on the private evening arrangement </a:t>
            </a:r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/>
              <a:t>Enrollees </a:t>
            </a:r>
            <a:r>
              <a:rPr lang="en-US" dirty="0"/>
              <a:t>in the 2006 and 2007 cohorts had </a:t>
            </a:r>
            <a:r>
              <a:rPr lang="en-US" dirty="0" smtClean="0"/>
              <a:t>a lower </a:t>
            </a:r>
            <a:r>
              <a:rPr lang="en-US" dirty="0"/>
              <a:t>CGPA compared to those in 2005 </a:t>
            </a:r>
            <a:endParaRPr lang="en-US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78870" y="494988"/>
            <a:ext cx="777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Summary of the Findings [Student’s characteristics] </a:t>
            </a:r>
            <a:endParaRPr lang="en-US" sz="2000" b="1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212608" y="4397219"/>
            <a:ext cx="4398815" cy="914400"/>
          </a:xfrm>
          <a:prstGeom prst="wedgeRectCallout">
            <a:avLst>
              <a:gd name="adj1" fmla="val -55302"/>
              <a:gd name="adj2" fmla="val -1224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 smtClean="0"/>
              <a:t>Could it be that students  in the recent cohorts are increasingly taking on A-Level subjects they can easily pass rather than those they require to excel academically in law school ?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6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1122205"/>
            <a:ext cx="8001000" cy="471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Significant </a:t>
            </a:r>
            <a:r>
              <a:rPr lang="en-US" dirty="0"/>
              <a:t>variations in academic achievement </a:t>
            </a:r>
            <a:r>
              <a:rPr lang="en-US" dirty="0" smtClean="0"/>
              <a:t>were </a:t>
            </a:r>
            <a:r>
              <a:rPr lang="en-US" dirty="0"/>
              <a:t>noted </a:t>
            </a:r>
            <a:r>
              <a:rPr lang="en-US" dirty="0" smtClean="0"/>
              <a:t>by </a:t>
            </a:r>
            <a:r>
              <a:rPr lang="en-US" b="1" dirty="0" smtClean="0"/>
              <a:t>performance </a:t>
            </a:r>
            <a:r>
              <a:rPr lang="en-US" b="1" dirty="0"/>
              <a:t>in </a:t>
            </a:r>
            <a:r>
              <a:rPr lang="en-US" b="1" dirty="0" smtClean="0"/>
              <a:t>disciplines </a:t>
            </a:r>
            <a:r>
              <a:rPr lang="en-US" dirty="0" smtClean="0"/>
              <a:t>namely literature</a:t>
            </a:r>
            <a:r>
              <a:rPr lang="en-US" dirty="0"/>
              <a:t>, divinity, economics and </a:t>
            </a:r>
            <a:r>
              <a:rPr lang="en-US" dirty="0" smtClean="0"/>
              <a:t>history (p &lt; 0.05). </a:t>
            </a:r>
          </a:p>
          <a:p>
            <a:pPr marL="34290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Students who obtained grade A in literature had higher CGPA compared to their counterparts who did not take the subject </a:t>
            </a:r>
            <a:r>
              <a:rPr lang="en-US" dirty="0" smtClean="0"/>
              <a:t>at A-Level</a:t>
            </a:r>
          </a:p>
          <a:p>
            <a:pPr marL="34290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Students who obtained grade A in divinity had higher CGPA compared to their counterparts who did not take the subject at </a:t>
            </a:r>
            <a:r>
              <a:rPr lang="en-US" dirty="0" smtClean="0"/>
              <a:t>A-Level 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Students who obtained grades A </a:t>
            </a:r>
            <a:r>
              <a:rPr lang="en-US" dirty="0" smtClean="0"/>
              <a:t> </a:t>
            </a:r>
            <a:r>
              <a:rPr lang="en-US" dirty="0"/>
              <a:t>and B </a:t>
            </a:r>
            <a:r>
              <a:rPr lang="en-US" dirty="0" smtClean="0"/>
              <a:t>in </a:t>
            </a:r>
            <a:r>
              <a:rPr lang="en-US" dirty="0"/>
              <a:t>history </a:t>
            </a:r>
            <a:r>
              <a:rPr lang="en-US" dirty="0" smtClean="0"/>
              <a:t>had a </a:t>
            </a:r>
            <a:r>
              <a:rPr lang="en-US" dirty="0"/>
              <a:t>higher CGPA compared to those who did not take the subject at </a:t>
            </a:r>
            <a:r>
              <a:rPr lang="en-US" dirty="0" smtClean="0"/>
              <a:t>A-Level</a:t>
            </a:r>
          </a:p>
          <a:p>
            <a:pPr marL="34290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Students who obtained grade B and below in economics </a:t>
            </a:r>
            <a:r>
              <a:rPr lang="en-US" dirty="0" smtClean="0"/>
              <a:t>had a </a:t>
            </a:r>
            <a:r>
              <a:rPr lang="en-US" dirty="0"/>
              <a:t>lower CGPA compared to those who did not take the subject at </a:t>
            </a:r>
            <a:r>
              <a:rPr lang="en-US" dirty="0" smtClean="0"/>
              <a:t>A-Level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870" y="494988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Summary of the Findings  [A – Level  subjects]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047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1191480"/>
            <a:ext cx="800100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Significant variation </a:t>
            </a:r>
            <a:r>
              <a:rPr lang="en-US" dirty="0"/>
              <a:t>in academic achievement </a:t>
            </a:r>
            <a:r>
              <a:rPr lang="en-US" dirty="0" smtClean="0"/>
              <a:t>was </a:t>
            </a:r>
            <a:r>
              <a:rPr lang="en-US" dirty="0"/>
              <a:t>noted </a:t>
            </a:r>
            <a:r>
              <a:rPr lang="en-US" dirty="0" smtClean="0"/>
              <a:t>by the weighted score adopted on admission to law school(p &lt; 0.01).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870" y="494988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Summary of the Findings  </a:t>
            </a:r>
            <a:r>
              <a:rPr lang="en-US" sz="2000" b="1" dirty="0" smtClean="0"/>
              <a:t>[Weighted score]</a:t>
            </a:r>
            <a:endParaRPr lang="en-US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51" y="2071849"/>
            <a:ext cx="6615549" cy="4252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334000" y="6096000"/>
            <a:ext cx="3574473" cy="609600"/>
          </a:xfrm>
          <a:prstGeom prst="wedgeRectCallout">
            <a:avLst>
              <a:gd name="adj1" fmla="val -87045"/>
              <a:gd name="adj2" fmla="val -2985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 smtClean="0"/>
              <a:t>Line of best fit is not steep enough – weighted score weakly predicts  CGPA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57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4570" y="339434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Using ANY best done of all A-Level subjects as “</a:t>
            </a:r>
            <a:r>
              <a:rPr lang="en-US" sz="2000" b="1" dirty="0" smtClean="0"/>
              <a:t>Essential subjects</a:t>
            </a:r>
            <a:r>
              <a:rPr lang="en-US" sz="2000" dirty="0" smtClean="0"/>
              <a:t>” (</a:t>
            </a:r>
            <a:r>
              <a:rPr lang="en-US" sz="2000" dirty="0" err="1" smtClean="0"/>
              <a:t>MoES</a:t>
            </a:r>
            <a:r>
              <a:rPr lang="en-US" sz="2000" dirty="0" smtClean="0"/>
              <a:t>, 2005; 2006; 2007) to determine competence of candidates to law school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The most competent candidates are the ones with the highest weighted score adopted on admission to law school (</a:t>
            </a:r>
            <a:r>
              <a:rPr lang="en-US" sz="2000" dirty="0" err="1" smtClean="0"/>
              <a:t>MoES</a:t>
            </a:r>
            <a:r>
              <a:rPr lang="en-US" sz="2000" dirty="0" smtClean="0"/>
              <a:t>, 2005; 2006; 2007)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870" y="758233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Implications  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8870" y="2784745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Questionable aspects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3115" y="1399320"/>
            <a:ext cx="7748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Performance in A-level subjects namely History, Divinity and Literature predicts  competencies required to excel academically in law school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4679370" y="5867400"/>
            <a:ext cx="3886200" cy="609600"/>
          </a:xfrm>
          <a:prstGeom prst="wedgeRectCallout">
            <a:avLst>
              <a:gd name="adj1" fmla="val -89660"/>
              <a:gd name="adj2" fmla="val -940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 smtClean="0"/>
              <a:t>Is the issue A-Level results or guidelines </a:t>
            </a:r>
            <a:r>
              <a:rPr lang="en-US" sz="1400" smtClean="0"/>
              <a:t>adopted on </a:t>
            </a:r>
            <a:r>
              <a:rPr lang="en-US" sz="1400" dirty="0" smtClean="0"/>
              <a:t>admission to law school ?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8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0574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about the pre-entry test to law school ? </a:t>
            </a:r>
            <a:endParaRPr lang="en-US" sz="3600" b="1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316182" y="4572000"/>
            <a:ext cx="6553200" cy="609600"/>
          </a:xfrm>
          <a:prstGeom prst="wedgeRectCallout">
            <a:avLst>
              <a:gd name="adj1" fmla="val 17570"/>
              <a:gd name="adj2" fmla="val -2894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dirty="0" smtClean="0"/>
              <a:t>Is performance in the test predicted by grades obtained in History, Divinity and Divinity 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4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72617"/>
              </p:ext>
            </p:extLst>
          </p:nvPr>
        </p:nvGraphicFramePr>
        <p:xfrm>
          <a:off x="457200" y="928260"/>
          <a:ext cx="8382000" cy="56433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2418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Students’ characteristics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Percentage (%)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Gender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Female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253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31.0 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Male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562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69.0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815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Enrollment cohort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461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56.6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354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43.4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815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Nationality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Non-Ugandan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 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 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Ugandan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798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97.9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815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Entry scheme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Government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156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19.1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 (Day)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511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62.7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 (Evening)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148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18.2 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815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Prior qualification 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A-Level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612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75.1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Bachelors’ degree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102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12.5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101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1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815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7925" y="414428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Enrollees admitted on the basis of the test [2012-2013 Cohort]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6989618" y="1413160"/>
            <a:ext cx="914400" cy="4572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925" y="414428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Enrollees admitted on the basis of the test </a:t>
            </a:r>
            <a:r>
              <a:rPr lang="en-US" sz="2000" b="1" dirty="0" smtClean="0"/>
              <a:t>[Grades Obtained]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714918"/>
              </p:ext>
            </p:extLst>
          </p:nvPr>
        </p:nvGraphicFramePr>
        <p:xfrm>
          <a:off x="387924" y="914411"/>
          <a:ext cx="8527476" cy="539800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42492"/>
                <a:gridCol w="2842492"/>
                <a:gridCol w="2842492"/>
              </a:tblGrid>
              <a:tr h="154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A-Level subjects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Percentage (%)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Literature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r>
                        <a:rPr lang="en-US" sz="1400" baseline="30000">
                          <a:effectLst/>
                        </a:rPr>
                        <a:t>a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504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61.8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99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17.2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63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100.0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Divinity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378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46.4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130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16.0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158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19.4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99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12.2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100.0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Economics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230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28.2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77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148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18.2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172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21.1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188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1547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100.0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9212" y="6344412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i="1" dirty="0"/>
              <a:t>Note. N/A d</a:t>
            </a:r>
            <a:r>
              <a:rPr lang="en-US" sz="1100" b="1" dirty="0"/>
              <a:t>enotes student who did not do a subject at A-Level </a:t>
            </a:r>
          </a:p>
        </p:txBody>
      </p:sp>
      <p:sp>
        <p:nvSpPr>
          <p:cNvPr id="7" name="Oval 6"/>
          <p:cNvSpPr/>
          <p:nvPr/>
        </p:nvSpPr>
        <p:spPr>
          <a:xfrm>
            <a:off x="7162800" y="1905000"/>
            <a:ext cx="630382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90406" y="3630304"/>
            <a:ext cx="630382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90406" y="5334000"/>
            <a:ext cx="630382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925" y="414428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Enrollees admitted on the basis of the test </a:t>
            </a:r>
            <a:r>
              <a:rPr lang="en-US" sz="2000" b="1" dirty="0" smtClean="0"/>
              <a:t>[Grades Obtained]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32610"/>
              </p:ext>
            </p:extLst>
          </p:nvPr>
        </p:nvGraphicFramePr>
        <p:xfrm>
          <a:off x="500416" y="951923"/>
          <a:ext cx="8153400" cy="406968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290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Geography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Percentage (%)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610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74.9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51   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6.3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9.0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100.0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History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238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112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333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40.9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112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13.7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    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069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100.0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5270959"/>
            <a:ext cx="79322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Contrary to enrollees admitted on the basis of their performance in A-Level, the highest proportion of students obtained Grade B in the subjects. 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996752" y="1845292"/>
            <a:ext cx="630382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87" y="3872552"/>
            <a:ext cx="630382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1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6910" y="2039249"/>
            <a:ext cx="6172201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/>
              <a:t>The dean, school of law writes: </a:t>
            </a:r>
            <a:r>
              <a:rPr lang="en-US" sz="2400" dirty="0" smtClean="0"/>
              <a:t>“</a:t>
            </a:r>
            <a:r>
              <a:rPr lang="en-US" sz="2400" i="1" dirty="0" smtClean="0"/>
              <a:t>There </a:t>
            </a:r>
            <a:r>
              <a:rPr lang="en-US" sz="2400" i="1" dirty="0"/>
              <a:t>has </a:t>
            </a:r>
            <a:r>
              <a:rPr lang="en-US" sz="2400" i="1" dirty="0" smtClean="0"/>
              <a:t>been </a:t>
            </a:r>
            <a:r>
              <a:rPr lang="en-US" sz="2400" i="1" dirty="0"/>
              <a:t>a mismatch between entry grades and the performance during </a:t>
            </a:r>
            <a:r>
              <a:rPr lang="en-US" sz="2400" i="1" dirty="0" smtClean="0"/>
              <a:t>the </a:t>
            </a:r>
            <a:r>
              <a:rPr lang="en-US" sz="2400" i="1" dirty="0"/>
              <a:t>LL.B program and the </a:t>
            </a:r>
            <a:r>
              <a:rPr lang="en-US" sz="2400" i="1" u="sng" dirty="0"/>
              <a:t>legal </a:t>
            </a:r>
            <a:r>
              <a:rPr lang="en-US" sz="2400" i="1" u="sng" dirty="0" smtClean="0"/>
              <a:t>profession</a:t>
            </a:r>
            <a:r>
              <a:rPr lang="en-US" sz="2400" dirty="0" smtClean="0"/>
              <a:t>” </a:t>
            </a:r>
            <a:r>
              <a:rPr lang="en-US" sz="2400" i="1" dirty="0" smtClean="0"/>
              <a:t>(Makerere University, 2011, p.1)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67066" y="714345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PRESS </a:t>
            </a:r>
            <a:r>
              <a:rPr lang="en-US" sz="2400" b="1" dirty="0" smtClean="0"/>
              <a:t>RELEASE</a:t>
            </a:r>
            <a:r>
              <a:rPr lang="en-US" sz="2400" b="1" dirty="0"/>
              <a:t>:  </a:t>
            </a:r>
            <a:r>
              <a:rPr lang="en-US" sz="2400" b="1" dirty="0" smtClean="0"/>
              <a:t>Pre-Entry </a:t>
            </a:r>
            <a:r>
              <a:rPr lang="en-US" sz="2400" b="1" dirty="0"/>
              <a:t>Exams for LL.B </a:t>
            </a:r>
            <a:r>
              <a:rPr lang="en-US" sz="2400" b="1" dirty="0" smtClean="0"/>
              <a:t>Entrants </a:t>
            </a:r>
            <a:endParaRPr lang="en-US" sz="2400" b="1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1545762" y="5203371"/>
            <a:ext cx="6683838" cy="816430"/>
          </a:xfrm>
          <a:prstGeom prst="wedgeRectCallout">
            <a:avLst>
              <a:gd name="adj1" fmla="val -11899"/>
              <a:gd name="adj2" fmla="val -17170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1600" dirty="0"/>
              <a:t>Students </a:t>
            </a:r>
            <a:r>
              <a:rPr lang="en-US" sz="1600" dirty="0" smtClean="0"/>
              <a:t>are admitted with </a:t>
            </a:r>
            <a:r>
              <a:rPr lang="en-US" sz="1600" dirty="0"/>
              <a:t>triple or even quadruple “As”, which unfortunately is in many cases, not reflected in </a:t>
            </a:r>
            <a:r>
              <a:rPr lang="en-US" sz="1600" dirty="0" smtClean="0"/>
              <a:t>their </a:t>
            </a:r>
            <a:r>
              <a:rPr lang="en-US" sz="1600" dirty="0"/>
              <a:t>performance </a:t>
            </a:r>
            <a:r>
              <a:rPr lang="en-US" sz="1600" dirty="0" smtClean="0"/>
              <a:t>in law school.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561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927" y="44635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Performance in the Test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96326"/>
              </p:ext>
            </p:extLst>
          </p:nvPr>
        </p:nvGraphicFramePr>
        <p:xfrm>
          <a:off x="602670" y="3704784"/>
          <a:ext cx="7879770" cy="879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5439"/>
                <a:gridCol w="1536683"/>
                <a:gridCol w="1459216"/>
                <a:gridCol w="1459216"/>
                <a:gridCol w="1459216"/>
              </a:tblGrid>
              <a:tr h="4396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Year of Study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N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Mean (95% CI)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Min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Max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96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First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379    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2.65 (2.59 – 2.69)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0.60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3.90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942559"/>
            <a:ext cx="80702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3: Descriptive summary of </a:t>
            </a: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performance in the test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440703" y="4680015"/>
            <a:ext cx="5010568" cy="501585"/>
          </a:xfrm>
          <a:prstGeom prst="wedgeRectCallout">
            <a:avLst>
              <a:gd name="adj1" fmla="val -20224"/>
              <a:gd name="adj2" fmla="val -990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200" dirty="0" smtClean="0"/>
              <a:t>Figure is lower than FYCGPA of  enrollees admitted using grades obtained in A-Level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0034" y="4621959"/>
            <a:ext cx="3154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/>
              <a:t>Note. </a:t>
            </a:r>
            <a:r>
              <a:rPr lang="en-US" sz="1200" b="1" i="1" dirty="0" smtClean="0"/>
              <a:t>Estimates are based on First Year CGPA</a:t>
            </a:r>
            <a:endParaRPr lang="en-US" sz="12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33552"/>
              </p:ext>
            </p:extLst>
          </p:nvPr>
        </p:nvGraphicFramePr>
        <p:xfrm>
          <a:off x="501871" y="1421788"/>
          <a:ext cx="7949399" cy="11430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61999"/>
                <a:gridCol w="1674388"/>
                <a:gridCol w="1708423"/>
                <a:gridCol w="1233585"/>
                <a:gridCol w="1471004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Enrollment cohort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 (95% CI)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446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59.2(58.6 - 59.8)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2013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348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67.1(66.4 -  67.8)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9935" y="2813122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Academic Achievement</a:t>
            </a:r>
            <a:endParaRPr lang="en-US" sz="2000" b="1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77975" y="3272556"/>
            <a:ext cx="80702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4: Descriptive summary of academic achievement [2012 Cohort]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9049" y="5044098"/>
            <a:ext cx="793222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C</a:t>
            </a:r>
            <a:r>
              <a:rPr lang="en-US" dirty="0" smtClean="0"/>
              <a:t>ombination </a:t>
            </a:r>
            <a:r>
              <a:rPr lang="en-US" dirty="0"/>
              <a:t>of </a:t>
            </a:r>
            <a:r>
              <a:rPr lang="en-US" dirty="0" smtClean="0"/>
              <a:t>admission test and </a:t>
            </a:r>
            <a:r>
              <a:rPr lang="en-US" dirty="0"/>
              <a:t>Undergraduate </a:t>
            </a:r>
            <a:r>
              <a:rPr lang="en-US" dirty="0" smtClean="0"/>
              <a:t>GPA</a:t>
            </a:r>
            <a:r>
              <a:rPr lang="en-US" dirty="0"/>
              <a:t> </a:t>
            </a:r>
            <a:r>
              <a:rPr lang="en-US" dirty="0" smtClean="0"/>
              <a:t>predicts first-year GPA in </a:t>
            </a:r>
            <a:r>
              <a:rPr lang="en-US" dirty="0"/>
              <a:t>law school (Anthony, Harris &amp; </a:t>
            </a:r>
            <a:r>
              <a:rPr lang="en-US" dirty="0" err="1"/>
              <a:t>Pashley</a:t>
            </a:r>
            <a:r>
              <a:rPr lang="en-US" dirty="0"/>
              <a:t> 1999; </a:t>
            </a:r>
            <a:r>
              <a:rPr lang="en-US" dirty="0" err="1"/>
              <a:t>Dalessandro</a:t>
            </a:r>
            <a:r>
              <a:rPr lang="en-US" dirty="0"/>
              <a:t>, Stilwell, &amp; Reese 2005</a:t>
            </a:r>
            <a:r>
              <a:rPr lang="en-US" dirty="0" smtClean="0"/>
              <a:t>; </a:t>
            </a:r>
            <a:r>
              <a:rPr lang="en-US" dirty="0"/>
              <a:t>Evans, 1984</a:t>
            </a:r>
            <a:r>
              <a:rPr lang="en-US" dirty="0" smtClean="0"/>
              <a:t>; </a:t>
            </a:r>
            <a:r>
              <a:rPr lang="en-US" dirty="0"/>
              <a:t>Norton, </a:t>
            </a:r>
            <a:r>
              <a:rPr lang="en-US" dirty="0" err="1"/>
              <a:t>Suto</a:t>
            </a:r>
            <a:r>
              <a:rPr lang="en-US" dirty="0"/>
              <a:t>, &amp; Reese, 2006; Wightman 1993)</a:t>
            </a:r>
          </a:p>
        </p:txBody>
      </p:sp>
    </p:spTree>
    <p:extLst>
      <p:ext uri="{BB962C8B-B14F-4D97-AF65-F5344CB8AC3E}">
        <p14:creationId xmlns:p14="http://schemas.microsoft.com/office/powerpoint/2010/main" val="125002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0217" y="214127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Predictors of performance in the Test</a:t>
            </a:r>
            <a:endParaRPr lang="en-US" sz="2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318243"/>
              </p:ext>
            </p:extLst>
          </p:nvPr>
        </p:nvGraphicFramePr>
        <p:xfrm>
          <a:off x="228600" y="716456"/>
          <a:ext cx="8763001" cy="569975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04875"/>
                <a:gridCol w="1007086"/>
                <a:gridCol w="1116374"/>
                <a:gridCol w="1116374"/>
                <a:gridCol w="972764"/>
                <a:gridCol w="972764"/>
                <a:gridCol w="972764"/>
              </a:tblGrid>
              <a:tr h="22418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Independent variables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Model I </a:t>
                      </a:r>
                      <a:r>
                        <a:rPr lang="en-US" sz="1400" baseline="300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Model II </a:t>
                      </a:r>
                      <a:r>
                        <a:rPr lang="en-US" sz="1400" baseline="300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Gender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10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Male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Female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-1.09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0.204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-1.24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0.666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0.062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Enrollment cohort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4810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2012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7.72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0.206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Nationality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10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Non Ugandans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Ugandans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5.18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0.963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2.28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2.667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0.291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Entry Scheme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4810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Government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 -evening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-10.00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0.244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-10.36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0.859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Private-day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-5.27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0.294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-4.59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1.044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45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Prior qualification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4456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A-Level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456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Bachelors’ degree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3.36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0.835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-1.03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2.040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4456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Others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-3.90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0.840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-5.49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2.035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Literature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4810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-0.18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0.585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-0.24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1.129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0.826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0.54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0.607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0.197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0.40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1.331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0.760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-0.72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1.243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-1.63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2.246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1266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r>
                        <a:rPr lang="en-US" sz="1400" baseline="300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-0.27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0.499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0.431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-0.54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1.225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0.657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5119915" y="1623110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1" y="2315028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38059" y="2986314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9915" y="3681186"/>
            <a:ext cx="762000" cy="381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27175" y="4646370"/>
            <a:ext cx="762000" cy="381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077200" y="4836870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091715" y="3717471"/>
            <a:ext cx="762000" cy="381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49084" y="643994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b="1" i="1" dirty="0"/>
              <a:t>Note. </a:t>
            </a:r>
            <a:r>
              <a:rPr lang="en-US" sz="1100" b="1" i="1" dirty="0" smtClean="0"/>
              <a:t>Assessment is based on a </a:t>
            </a:r>
            <a:r>
              <a:rPr lang="en-US" sz="1100" b="1" i="1" dirty="0" err="1" smtClean="0"/>
              <a:t>quantile</a:t>
            </a:r>
            <a:r>
              <a:rPr lang="en-US" sz="1100" b="1" i="1" dirty="0" smtClean="0"/>
              <a:t> (median) regression</a:t>
            </a:r>
            <a:r>
              <a:rPr lang="en-US" sz="1100" b="1" dirty="0" smtClean="0"/>
              <a:t> 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2726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273" y="344753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Predictors of performance in the Test [Cont.’]</a:t>
            </a:r>
            <a:endParaRPr lang="en-US" sz="2000" b="1" dirty="0"/>
          </a:p>
        </p:txBody>
      </p:sp>
      <p:sp>
        <p:nvSpPr>
          <p:cNvPr id="11" name="Oval 10"/>
          <p:cNvSpPr/>
          <p:nvPr/>
        </p:nvSpPr>
        <p:spPr>
          <a:xfrm>
            <a:off x="5105401" y="2315028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38059" y="2986314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9915" y="3681186"/>
            <a:ext cx="762000" cy="381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27175" y="4646370"/>
            <a:ext cx="762000" cy="3810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618123"/>
              </p:ext>
            </p:extLst>
          </p:nvPr>
        </p:nvGraphicFramePr>
        <p:xfrm>
          <a:off x="329320" y="838209"/>
          <a:ext cx="8357480" cy="56998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17018"/>
                <a:gridCol w="973120"/>
                <a:gridCol w="968755"/>
                <a:gridCol w="1078722"/>
                <a:gridCol w="939955"/>
                <a:gridCol w="939955"/>
                <a:gridCol w="939955"/>
              </a:tblGrid>
              <a:tr h="208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Divinity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Coef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Std. Err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p-value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46" marR="63946" marT="0" marB="0"/>
                </a:tc>
              </a:tr>
              <a:tr h="2434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0.308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0.768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0.873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0.649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-0.36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-0.11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1.188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0.920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0.450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0.687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2.121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0.909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0.997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0.582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Economics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-1.45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0.353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-2.11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1.144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0.066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-1.36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0.354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-2.01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1.171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-1.27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0.368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-1.91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1.258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0.130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-1.18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0.690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-2.76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2.281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Geography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0.462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0.694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0.95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1.769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0.589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0.717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1.812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0.666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0.27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0.642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0.671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1.42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2.159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0.510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1.616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0.640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History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en-US" sz="1400" baseline="30000">
                          <a:effectLst/>
                        </a:rPr>
                        <a:t>†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-0.54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0.287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0.058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-1.65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1.284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0.199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-1.09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0.362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-2.05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1.415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0.148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D++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1.00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0.630  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0.113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1.962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0.799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N/A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-0.63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0.600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0.290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3.50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2.649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0.186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  <a:tr h="208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FYGPA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0.70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0.522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0.180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8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Constant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61.90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0.919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66.15   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3.000    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0.000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646" marR="63646" marT="0" marB="0"/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5040084" y="2605314"/>
            <a:ext cx="566059" cy="609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42113" y="1948542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42113" y="4546585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916714" y="5424714"/>
            <a:ext cx="762000" cy="228600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solidFill>
              <a:srgbClr val="FF0000">
                <a:alpha val="5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8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930228"/>
            <a:ext cx="8001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b="1" dirty="0" smtClean="0"/>
              <a:t>Performance in the test was </a:t>
            </a:r>
            <a:r>
              <a:rPr lang="en-US" b="1" dirty="0" smtClean="0">
                <a:solidFill>
                  <a:srgbClr val="0070C0"/>
                </a:solidFill>
              </a:rPr>
              <a:t>HIGHER </a:t>
            </a:r>
            <a:r>
              <a:rPr lang="en-US" b="1" dirty="0" smtClean="0"/>
              <a:t>among: </a:t>
            </a:r>
          </a:p>
          <a:p>
            <a:pPr marL="342900" lvl="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/>
              <a:t>Males (</a:t>
            </a:r>
            <a:r>
              <a:rPr lang="en-US" dirty="0"/>
              <a:t>p &lt; 0.01</a:t>
            </a:r>
            <a:r>
              <a:rPr lang="en-US" dirty="0" smtClean="0"/>
              <a:t>)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Ugandan nationals </a:t>
            </a:r>
            <a:r>
              <a:rPr lang="en-US" dirty="0" smtClean="0"/>
              <a:t>(</a:t>
            </a:r>
            <a:r>
              <a:rPr lang="en-US" dirty="0"/>
              <a:t>p &lt; 0.01</a:t>
            </a:r>
            <a:r>
              <a:rPr lang="en-US" dirty="0" smtClean="0"/>
              <a:t>)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Bachelor’s degree holders at </a:t>
            </a:r>
            <a:r>
              <a:rPr lang="en-US" dirty="0" smtClean="0"/>
              <a:t>enrollment compared to those with A-Level (p &lt; 0.01) 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b="1" dirty="0" smtClean="0"/>
              <a:t>Performance in the test was </a:t>
            </a:r>
            <a:r>
              <a:rPr lang="en-US" b="1" dirty="0" smtClean="0">
                <a:solidFill>
                  <a:srgbClr val="0070C0"/>
                </a:solidFill>
              </a:rPr>
              <a:t>LOWER</a:t>
            </a:r>
            <a:r>
              <a:rPr lang="en-US" b="1" dirty="0" smtClean="0"/>
              <a:t> among: </a:t>
            </a:r>
            <a:endParaRPr lang="en-US" b="1" dirty="0"/>
          </a:p>
          <a:p>
            <a:pPr marL="342900" lvl="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/>
              <a:t>Privately </a:t>
            </a:r>
            <a:r>
              <a:rPr lang="en-US" dirty="0"/>
              <a:t>sponsored day and evening students </a:t>
            </a:r>
            <a:r>
              <a:rPr lang="en-US" dirty="0" smtClean="0"/>
              <a:t> compared to government scheme (p </a:t>
            </a:r>
            <a:r>
              <a:rPr lang="en-US" dirty="0"/>
              <a:t>&lt; 0.01</a:t>
            </a:r>
            <a:r>
              <a:rPr lang="en-US" dirty="0" smtClean="0"/>
              <a:t>)  </a:t>
            </a:r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Students admitted </a:t>
            </a:r>
            <a:r>
              <a:rPr lang="en-US" dirty="0" smtClean="0"/>
              <a:t>on the basis of diploma </a:t>
            </a:r>
            <a:r>
              <a:rPr lang="en-US" dirty="0"/>
              <a:t>and mature </a:t>
            </a:r>
            <a:r>
              <a:rPr lang="en-US" dirty="0" smtClean="0"/>
              <a:t>entry compared </a:t>
            </a:r>
            <a:r>
              <a:rPr lang="en-US" dirty="0"/>
              <a:t>to those with A-Level (p&lt;0.01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8870" y="39339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Summary of the Findings [Characteristics]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431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1046340"/>
            <a:ext cx="8001000" cy="4057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b="1" dirty="0" smtClean="0"/>
              <a:t>Performance in the test was </a:t>
            </a:r>
            <a:r>
              <a:rPr lang="en-US" b="1" dirty="0" smtClean="0">
                <a:solidFill>
                  <a:srgbClr val="0070C0"/>
                </a:solidFill>
              </a:rPr>
              <a:t>HIGHER</a:t>
            </a:r>
            <a:r>
              <a:rPr lang="en-US" b="1" dirty="0" smtClean="0"/>
              <a:t> among: </a:t>
            </a:r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 smtClean="0"/>
              <a:t>Enrollees who </a:t>
            </a:r>
            <a:r>
              <a:rPr lang="en-US" dirty="0"/>
              <a:t>did not do Literature </a:t>
            </a:r>
            <a:r>
              <a:rPr lang="en-US" dirty="0" smtClean="0"/>
              <a:t>compared to those with grade A (p </a:t>
            </a:r>
            <a:r>
              <a:rPr lang="en-US" dirty="0"/>
              <a:t>&lt; </a:t>
            </a:r>
            <a:r>
              <a:rPr lang="en-US" dirty="0" smtClean="0"/>
              <a:t>0.05).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Enrollees who did not do Geography compared to those with grade A </a:t>
            </a:r>
            <a:r>
              <a:rPr lang="en-US" dirty="0" smtClean="0"/>
              <a:t> (</a:t>
            </a:r>
            <a:r>
              <a:rPr lang="en-US" dirty="0"/>
              <a:t>p &lt; </a:t>
            </a:r>
            <a:r>
              <a:rPr lang="en-US" dirty="0" smtClean="0"/>
              <a:t>0.05).</a:t>
            </a:r>
          </a:p>
          <a:p>
            <a:pPr marL="34290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Enrollees who obtained </a:t>
            </a:r>
            <a:r>
              <a:rPr lang="en-US" dirty="0" smtClean="0"/>
              <a:t>grade </a:t>
            </a:r>
            <a:r>
              <a:rPr lang="en-US" dirty="0"/>
              <a:t>A in </a:t>
            </a:r>
            <a:r>
              <a:rPr lang="en-US" dirty="0" smtClean="0"/>
              <a:t>Economics compared to other grades (p &lt; 0.01)</a:t>
            </a:r>
          </a:p>
          <a:p>
            <a:pPr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b="1" dirty="0" smtClean="0"/>
              <a:t>Performance in the Test was LOWER among: </a:t>
            </a:r>
            <a:endParaRPr lang="en-US" b="1" dirty="0"/>
          </a:p>
          <a:p>
            <a:pPr marL="342900" lvl="0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/>
              <a:t>Enrollees who obtained grade C in history compared to those with grade A </a:t>
            </a:r>
            <a:r>
              <a:rPr lang="en-US" dirty="0" smtClean="0"/>
              <a:t>(p </a:t>
            </a:r>
            <a:r>
              <a:rPr lang="en-US" dirty="0"/>
              <a:t>&lt; 0.01).  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78870" y="39339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Summary of the Findings [A-Level Subjects] </a:t>
            </a:r>
            <a:endParaRPr lang="en-US" sz="2000" b="1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838200" y="5562600"/>
            <a:ext cx="7613070" cy="533400"/>
          </a:xfrm>
          <a:prstGeom prst="wedgeRectCallout">
            <a:avLst>
              <a:gd name="adj1" fmla="val -18234"/>
              <a:gd name="adj2" fmla="val -1779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 smtClean="0"/>
              <a:t>Grades obtained in History, Divinity and Literature do not predict performance in the pre-entry test.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69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4570" y="3394340"/>
            <a:ext cx="8001000" cy="2147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000" dirty="0" smtClean="0"/>
              <a:t>Relying heavily on the outcome of the test to admit students under the government entry scheme (Makerere University, 2011)</a:t>
            </a:r>
          </a:p>
          <a:p>
            <a:pPr marL="971550" lvl="1" indent="-5143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000" dirty="0"/>
              <a:t>Relying heavily on the outcome of the test to admit </a:t>
            </a:r>
            <a:r>
              <a:rPr lang="en-US" sz="2000" dirty="0" smtClean="0"/>
              <a:t>students to law school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870" y="540523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Implications  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8870" y="2784745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Questionable aspects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3115" y="1021956"/>
            <a:ext cx="7748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Aptitude tests predict inherent mental </a:t>
            </a:r>
            <a:r>
              <a:rPr lang="en-US" sz="2000" dirty="0"/>
              <a:t>rather than educational or academic ability </a:t>
            </a:r>
            <a:r>
              <a:rPr lang="en-US" sz="2000" dirty="0" smtClean="0"/>
              <a:t>as applied to </a:t>
            </a:r>
            <a:r>
              <a:rPr lang="en-US" sz="2000" dirty="0"/>
              <a:t>law (LNAT Consortium, 2010; Law School Admission Council, 2013; 2001)</a:t>
            </a:r>
            <a:endParaRPr lang="en-US" sz="2000" dirty="0" smtClean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732316" y="5867400"/>
            <a:ext cx="5746170" cy="762000"/>
          </a:xfrm>
          <a:prstGeom prst="wedgeRectCallout">
            <a:avLst>
              <a:gd name="adj1" fmla="val -39185"/>
              <a:gd name="adj2" fmla="val -1697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 smtClean="0"/>
              <a:t>Although candidates for the test are determined by a pooled index of attainment in A-Level (any subjects),  admission to law school is mainly determined by the outcome of the test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1122205"/>
            <a:ext cx="7786255" cy="4159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outcome of the admission test does not predict competencies required </a:t>
            </a:r>
            <a:r>
              <a:rPr lang="en-US" sz="2800" dirty="0" smtClean="0"/>
              <a:t>to </a:t>
            </a:r>
            <a:r>
              <a:rPr lang="en-US" sz="2800" dirty="0"/>
              <a:t>excel academically in law school </a:t>
            </a:r>
            <a:endParaRPr lang="en-US" sz="2800" dirty="0" smtClean="0"/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800" dirty="0" smtClean="0"/>
              <a:t>Performance in A-Levels subjects namely, History, Divinity and Literature predicts competencies required to excel academically in law school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494988"/>
            <a:ext cx="3207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Conclusions </a:t>
            </a:r>
            <a:endParaRPr lang="en-US" sz="2000" b="1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362200" y="5867400"/>
            <a:ext cx="6116286" cy="762000"/>
          </a:xfrm>
          <a:prstGeom prst="wedgeRectCallout">
            <a:avLst>
              <a:gd name="adj1" fmla="val -39935"/>
              <a:gd name="adj2" fmla="val -1449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/>
              <a:t>A pooled index of attainment in prior studies </a:t>
            </a:r>
            <a:r>
              <a:rPr lang="en-US" sz="1400" dirty="0" smtClean="0"/>
              <a:t>- using </a:t>
            </a:r>
            <a:r>
              <a:rPr lang="en-US" sz="1400" dirty="0"/>
              <a:t>ANY </a:t>
            </a:r>
            <a:r>
              <a:rPr lang="en-US" sz="1400" dirty="0" smtClean="0"/>
              <a:t>subjects done at </a:t>
            </a:r>
            <a:r>
              <a:rPr lang="en-US" sz="1400" dirty="0"/>
              <a:t>A-level </a:t>
            </a:r>
            <a:r>
              <a:rPr lang="en-US" sz="1400" dirty="0" smtClean="0"/>
              <a:t>- should </a:t>
            </a:r>
            <a:r>
              <a:rPr lang="en-US" sz="1400" dirty="0"/>
              <a:t>not be used as a basis for </a:t>
            </a:r>
            <a:r>
              <a:rPr lang="en-US" sz="1400" dirty="0" smtClean="0"/>
              <a:t> determining candidates </a:t>
            </a:r>
            <a:r>
              <a:rPr lang="en-US" sz="1400" dirty="0"/>
              <a:t>to </a:t>
            </a:r>
            <a:r>
              <a:rPr lang="en-US" sz="1400" dirty="0" smtClean="0"/>
              <a:t>sit the </a:t>
            </a:r>
            <a:r>
              <a:rPr lang="en-US" sz="1400" dirty="0"/>
              <a:t>pre-entry test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1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1246900"/>
            <a:ext cx="8001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400" dirty="0" smtClean="0"/>
              <a:t>To obtain </a:t>
            </a:r>
            <a:r>
              <a:rPr lang="en-US" sz="2400" dirty="0"/>
              <a:t>the most academically competent candidates to law </a:t>
            </a:r>
            <a:r>
              <a:rPr lang="en-US" sz="2400" dirty="0" smtClean="0"/>
              <a:t>school, admission requirements should focus on  performance in the A-Level subjects namely History, Divinity and Literature</a:t>
            </a:r>
            <a:endParaRPr lang="en-US" sz="2400" dirty="0"/>
          </a:p>
          <a:p>
            <a:pPr marL="971550" lvl="1" indent="-5143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400" dirty="0"/>
              <a:t>R</a:t>
            </a:r>
            <a:r>
              <a:rPr lang="en-US" sz="2400" dirty="0" smtClean="0"/>
              <a:t>equirements to sit the admission test should be based on performance in the subjects rather than a pooled index of attainment in prior studies i.e. A-Level</a:t>
            </a:r>
            <a:endParaRPr lang="en-US" sz="2400" dirty="0"/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endParaRPr lang="en-US" sz="2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78870" y="494988"/>
            <a:ext cx="3207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Recommendations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6163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3082" y="2329534"/>
            <a:ext cx="709748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0070C0"/>
                </a:solidFill>
              </a:rPr>
              <a:t>Problem is NOT UNEB results but the guidelines for admission to law school </a:t>
            </a:r>
            <a:endParaRPr lang="en-US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29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592954"/>
            <a:ext cx="8534400" cy="5881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dirty="0"/>
              <a:t>There is overwhelming evidence in support of successful performance of enrollees who have excelled academically in the </a:t>
            </a:r>
            <a:r>
              <a:rPr lang="en-US" dirty="0" smtClean="0"/>
              <a:t>past. This evidence is supported by studies across: </a:t>
            </a:r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b="1" dirty="0" smtClean="0"/>
              <a:t>Disciplines</a:t>
            </a:r>
          </a:p>
          <a:p>
            <a:pPr marL="800100" lvl="1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ccounting </a:t>
            </a:r>
            <a:r>
              <a:rPr lang="en-US" dirty="0"/>
              <a:t>and business economics (Duff, 2004; Alan &amp; Othman, 2005</a:t>
            </a:r>
            <a:r>
              <a:rPr lang="en-US" dirty="0" smtClean="0"/>
              <a:t>)</a:t>
            </a:r>
          </a:p>
          <a:p>
            <a:pPr marL="800100" lvl="1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usiness </a:t>
            </a:r>
            <a:r>
              <a:rPr lang="en-US" dirty="0"/>
              <a:t>management and national statistics (Halpern, 2007; Hoskins, </a:t>
            </a:r>
            <a:r>
              <a:rPr lang="en-US" dirty="0" err="1"/>
              <a:t>Newstead</a:t>
            </a:r>
            <a:r>
              <a:rPr lang="en-US" dirty="0"/>
              <a:t> &amp; </a:t>
            </a:r>
            <a:r>
              <a:rPr lang="en-US" dirty="0" err="1"/>
              <a:t>Denni</a:t>
            </a:r>
            <a:r>
              <a:rPr lang="en-US" dirty="0"/>
              <a:t>, 1997</a:t>
            </a:r>
            <a:r>
              <a:rPr lang="en-US" dirty="0" smtClean="0"/>
              <a:t>)</a:t>
            </a:r>
          </a:p>
          <a:p>
            <a:pPr marL="800100" lvl="1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ursing </a:t>
            </a:r>
            <a:r>
              <a:rPr lang="en-US" dirty="0"/>
              <a:t>(Navarro, </a:t>
            </a:r>
            <a:r>
              <a:rPr lang="en-US" dirty="0" err="1"/>
              <a:t>Vitamog</a:t>
            </a:r>
            <a:r>
              <a:rPr lang="en-US" dirty="0"/>
              <a:t>, Tierra, &amp; Gonzalez, 2011) and Actuarial Science (</a:t>
            </a:r>
            <a:r>
              <a:rPr lang="en-US" dirty="0" err="1"/>
              <a:t>Wamala</a:t>
            </a:r>
            <a:r>
              <a:rPr lang="en-US" dirty="0"/>
              <a:t>, 2013)</a:t>
            </a:r>
            <a:endParaRPr lang="en-US" dirty="0" smtClean="0"/>
          </a:p>
          <a:p>
            <a:pPr marL="342900" indent="-34290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b="1" dirty="0" smtClean="0"/>
              <a:t>Education Levels </a:t>
            </a:r>
          </a:p>
          <a:p>
            <a:pPr marL="800100" lvl="1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 smtClean="0"/>
              <a:t>Undergraduate </a:t>
            </a:r>
            <a:r>
              <a:rPr lang="en-US" dirty="0" smtClean="0"/>
              <a:t>(</a:t>
            </a:r>
            <a:r>
              <a:rPr lang="en-US" dirty="0"/>
              <a:t>Alan &amp; Othman, 2005 </a:t>
            </a:r>
            <a:r>
              <a:rPr lang="en-US" dirty="0" smtClean="0"/>
              <a:t>; </a:t>
            </a:r>
            <a:r>
              <a:rPr lang="en-US" dirty="0"/>
              <a:t>Halpern, 2007 </a:t>
            </a:r>
            <a:r>
              <a:rPr lang="en-US" dirty="0" smtClean="0"/>
              <a:t>; </a:t>
            </a:r>
            <a:r>
              <a:rPr lang="en-US" dirty="0" err="1" smtClean="0"/>
              <a:t>Wamala</a:t>
            </a:r>
            <a:r>
              <a:rPr lang="en-US" dirty="0" smtClean="0"/>
              <a:t> et al, </a:t>
            </a:r>
            <a:r>
              <a:rPr lang="en-US" dirty="0"/>
              <a:t>2013)</a:t>
            </a:r>
            <a:endParaRPr lang="en-US" dirty="0" smtClean="0"/>
          </a:p>
          <a:p>
            <a:pPr marL="800100" lvl="1" indent="-342900" algn="just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Arial" pitchFamily="34" charset="0"/>
              <a:buChar char="•"/>
            </a:pPr>
            <a:r>
              <a:rPr lang="en-US" dirty="0" smtClean="0"/>
              <a:t>Graduate (</a:t>
            </a:r>
            <a:r>
              <a:rPr lang="en-US" dirty="0" smtClean="0"/>
              <a:t>e.g</a:t>
            </a:r>
            <a:r>
              <a:rPr lang="en-US" dirty="0"/>
              <a:t>., Navarro et al., 2011; Gregory, 2004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74853" y="131949"/>
            <a:ext cx="4346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Relevance of prior studies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2176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925" y="128102"/>
            <a:ext cx="4412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Competencies for undertaking Law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49645"/>
              </p:ext>
            </p:extLst>
          </p:nvPr>
        </p:nvGraphicFramePr>
        <p:xfrm>
          <a:off x="272142" y="595089"/>
          <a:ext cx="8610600" cy="58023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05251"/>
                <a:gridCol w="5005349"/>
              </a:tblGrid>
              <a:tr h="2389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Institution  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</a:rPr>
                        <a:t>Guidelines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289975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University of Texas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effectLst/>
                        </a:rPr>
                        <a:t> - Undergraduate 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catalogue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effectLst/>
                        </a:rPr>
                        <a:t>[2012/2014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]</a:t>
                      </a:r>
                      <a:endParaRPr lang="en-US" sz="15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Enrollees of law should be able to demonstrate proficiency in: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communication - writing in English, critical proficiency in oral and graphic communication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Conceptual approaches and history of arts – ability to comprehend factual concepts and human creativity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Political and economic dimensions of a society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Cultural diversity including nature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and limits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of knowledge and academic fields.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242463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Alabama State Bar [Association of lawyers in the USA]</a:t>
                      </a:r>
                      <a:endParaRPr lang="en-US" sz="15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Importance of enrollees’ grounding in the disciplines: 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Analytical writing, 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English and literature, 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Political science, 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Economics and accounting, 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History, philosophy, logic, scientific methods</a:t>
                      </a: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8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Public speaking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2389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0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925" y="128102"/>
            <a:ext cx="4946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Competencies for undertaking Law [Cont.’]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70624"/>
              </p:ext>
            </p:extLst>
          </p:nvPr>
        </p:nvGraphicFramePr>
        <p:xfrm>
          <a:off x="301170" y="629810"/>
          <a:ext cx="8534400" cy="58867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73346"/>
                <a:gridCol w="4961054"/>
              </a:tblGrid>
              <a:tr h="3090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Institution  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Guidelines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23608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John Hopkins University [The parent advising hand book]</a:t>
                      </a:r>
                      <a:endParaRPr lang="en-US" sz="15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Competence in economics, history, political thoughts and mathematics provides a basis for building enrollees’ grounding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 regarding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knowledge in resolving disputes. 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635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University of Canterbury</a:t>
                      </a:r>
                      <a:endParaRPr lang="en-US" sz="15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Importance of language and writing competencies: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09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Enrollees with science, mathematics, music or art background will only succeed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in law school if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they possess good language and writing skills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249487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effectLst/>
                        </a:rPr>
                        <a:t>Makerere University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effectLst/>
                        </a:rPr>
                        <a:t>[Guidelines for all public Universities]</a:t>
                      </a:r>
                      <a:endParaRPr lang="en-US" sz="1500" dirty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There has been a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shift in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the requirements in recent past: 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09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Up until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early 2000s,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subjects namely History, literature and Divinity were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considered essential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0980" algn="l"/>
                        </a:tabLs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Subsequently, any subjects done by enrollees in their A-Level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were considered essential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500" b="0" dirty="0" err="1">
                          <a:solidFill>
                            <a:schemeClr val="tx1"/>
                          </a:solidFill>
                          <a:effectLst/>
                        </a:rPr>
                        <a:t>MoES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, 2005; 2006; 2007)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0980" algn="l"/>
                        </a:tabLst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From 2012 onwards, outcome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of pre-entry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tests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are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effectLst/>
                        </a:rPr>
                        <a:t>adopted as a basis for admission </a:t>
                      </a:r>
                      <a:endParaRPr lang="en-US" sz="15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52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5015" y="988284"/>
            <a:ext cx="8001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dirty="0" smtClean="0"/>
              <a:t>To investigate the relevance of prior studies in predicting competencies required to excel academically in law school. Focus was made on A-Level grades obtained in disciplines, namely, History, Divinity, Literature, Economics and Geography.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0188" y="393389"/>
            <a:ext cx="777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Objective of the study 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2654" y="2356722"/>
            <a:ext cx="777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Data and Methods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75850" y="2895600"/>
            <a:ext cx="8001000" cy="3513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 smtClean="0"/>
              <a:t>Administrative records of 629 graduates in the enrollment cohorts 2005 to 2007 – over the four stipulated period of study – were adopted [N = 2485]</a:t>
            </a:r>
          </a:p>
          <a:p>
            <a:pPr marL="285750" indent="-2857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cademic </a:t>
            </a:r>
            <a:r>
              <a:rPr lang="en-US" dirty="0"/>
              <a:t>achievement </a:t>
            </a:r>
            <a:r>
              <a:rPr lang="en-US" dirty="0" smtClean="0"/>
              <a:t>[dependent] was </a:t>
            </a:r>
            <a:r>
              <a:rPr lang="en-US" dirty="0"/>
              <a:t>assessed by </a:t>
            </a:r>
            <a:r>
              <a:rPr lang="en-US" dirty="0" smtClean="0"/>
              <a:t>CGPA obtained </a:t>
            </a:r>
            <a:r>
              <a:rPr lang="en-US" dirty="0"/>
              <a:t>in the first, second, third and fourth </a:t>
            </a:r>
            <a:r>
              <a:rPr lang="en-US" dirty="0" smtClean="0"/>
              <a:t>year of study</a:t>
            </a:r>
          </a:p>
          <a:p>
            <a:pPr marL="285750" indent="-285750" algn="just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en-US" dirty="0" smtClean="0"/>
              <a:t>Investigations were made </a:t>
            </a:r>
            <a:r>
              <a:rPr lang="en-US" dirty="0" smtClean="0"/>
              <a:t>by: </a:t>
            </a:r>
            <a:r>
              <a:rPr lang="en-US" dirty="0" smtClean="0"/>
              <a:t>grades obtained in the A-level subjects and/or weighted score; students characteristics namely, sex, cohort, entry scheme and Nationality</a:t>
            </a:r>
          </a:p>
        </p:txBody>
      </p:sp>
    </p:spTree>
    <p:extLst>
      <p:ext uri="{BB962C8B-B14F-4D97-AF65-F5344CB8AC3E}">
        <p14:creationId xmlns:p14="http://schemas.microsoft.com/office/powerpoint/2010/main" val="37133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3757" y="331298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Characteristics of enrollees [2005-2007 Cohorts]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92372"/>
              </p:ext>
            </p:extLst>
          </p:nvPr>
        </p:nvGraphicFramePr>
        <p:xfrm>
          <a:off x="297875" y="761991"/>
          <a:ext cx="8534400" cy="5855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1556"/>
                <a:gridCol w="1523211"/>
                <a:gridCol w="1523211"/>
                <a:gridCol w="1523211"/>
                <a:gridCol w="1523211"/>
              </a:tblGrid>
              <a:tr h="282421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Students’ Characteristics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Overall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Percentage (%)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Percentage (%)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Sex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Female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1465    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58.9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59.0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Male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1020    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41.1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41.0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2485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629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Year of Enrollment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843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33.9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215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34.2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887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35.8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2007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755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30.8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30.1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2485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629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Nationality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Non-Ugandan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9.2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Ugandan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2261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91.0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571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90.8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2485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629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Entry Scheme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Government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993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40.0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39.6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 (Day)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1220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49.6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Private (Evening)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10.9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  <a:tr h="28242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Total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2485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      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629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100.0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881" marR="538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21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927" y="51892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Weighted Score [on Admission]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41522"/>
              </p:ext>
            </p:extLst>
          </p:nvPr>
        </p:nvGraphicFramePr>
        <p:xfrm>
          <a:off x="533398" y="1447800"/>
          <a:ext cx="7626928" cy="106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2373"/>
                <a:gridCol w="1487373"/>
                <a:gridCol w="1412394"/>
                <a:gridCol w="1412394"/>
                <a:gridCol w="1412394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N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Mean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Std. Dev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Min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Max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2023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51.8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3.04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44.1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56.5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15636" y="1011364"/>
            <a:ext cx="72805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Table 4: Summary statistics of the combined weighted score  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119585" y="4132956"/>
            <a:ext cx="4069771" cy="533400"/>
          </a:xfrm>
          <a:prstGeom prst="wedgeRectCallout">
            <a:avLst>
              <a:gd name="adj1" fmla="val -63202"/>
              <a:gd name="adj2" fmla="val -1402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 smtClean="0"/>
              <a:t>The questionable aspect is the whether enrollees were competent for  law school?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9851" y="2590800"/>
            <a:ext cx="27354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/>
              <a:t>Note. The maximum possible score is 60</a:t>
            </a:r>
            <a:endParaRPr lang="en-US" sz="1200" b="1" dirty="0"/>
          </a:p>
        </p:txBody>
      </p:sp>
      <p:sp>
        <p:nvSpPr>
          <p:cNvPr id="2" name="Rectangle 1"/>
          <p:cNvSpPr/>
          <p:nvPr/>
        </p:nvSpPr>
        <p:spPr>
          <a:xfrm>
            <a:off x="609599" y="3105835"/>
            <a:ext cx="7550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Mean weighted score </a:t>
            </a:r>
            <a:r>
              <a:rPr lang="en-US" dirty="0"/>
              <a:t>suggests that </a:t>
            </a:r>
            <a:r>
              <a:rPr lang="en-US" dirty="0" smtClean="0"/>
              <a:t>the enrollees </a:t>
            </a:r>
            <a:r>
              <a:rPr lang="en-US" dirty="0"/>
              <a:t>were highly competent in undertaking a bachelor’s study.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886" y="5105400"/>
            <a:ext cx="7550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With regards to subjects done at </a:t>
            </a:r>
            <a:r>
              <a:rPr lang="en-US" b="1" dirty="0" smtClean="0">
                <a:hlinkClick r:id="rId2" action="ppaction://hlinkfile"/>
              </a:rPr>
              <a:t>A-Level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042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927" y="518921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/>
              <a:t>Academic Achievement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334609"/>
              </p:ext>
            </p:extLst>
          </p:nvPr>
        </p:nvGraphicFramePr>
        <p:xfrm>
          <a:off x="381001" y="1764169"/>
          <a:ext cx="8070270" cy="219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2955"/>
                <a:gridCol w="1573833"/>
                <a:gridCol w="1494494"/>
                <a:gridCol w="1494494"/>
                <a:gridCol w="1494494"/>
              </a:tblGrid>
              <a:tr h="4396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Year of Study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Mean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Std. Dev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Min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Max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96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First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3.01    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0.33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2.20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4.00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Second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3.04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0.31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2.23 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4.05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Third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3.12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0.30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2.23   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4.13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Fourth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3.19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0.29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>
                          <a:effectLst/>
                        </a:rPr>
                        <a:t>2.30</a:t>
                      </a:r>
                      <a:endParaRPr lang="en-US" sz="1400" baseline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4.30</a:t>
                      </a:r>
                      <a:endParaRPr lang="en-US" sz="14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203811"/>
            <a:ext cx="80702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1: Descriptive summary of academic achievement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416135" y="4419600"/>
            <a:ext cx="4069771" cy="609600"/>
          </a:xfrm>
          <a:prstGeom prst="wedgeRectCallout">
            <a:avLst>
              <a:gd name="adj1" fmla="val -71778"/>
              <a:gd name="adj2" fmla="val -21860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en-US" sz="1400" dirty="0"/>
              <a:t>A</a:t>
            </a:r>
            <a:r>
              <a:rPr lang="en-US" sz="1400" dirty="0" smtClean="0"/>
              <a:t> </a:t>
            </a:r>
            <a:r>
              <a:rPr lang="en-US" sz="1400" dirty="0"/>
              <a:t>“</a:t>
            </a:r>
            <a:r>
              <a:rPr lang="en-US" sz="1400" b="1" dirty="0"/>
              <a:t>Lower s</a:t>
            </a:r>
            <a:r>
              <a:rPr lang="en-US" sz="1400" b="1" dirty="0" smtClean="0"/>
              <a:t>econd</a:t>
            </a:r>
            <a:r>
              <a:rPr lang="en-US" sz="1400" dirty="0"/>
              <a:t>” class of degree obtained by a considerable number of graduates on the program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142601"/>
            <a:ext cx="24306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i="1" dirty="0"/>
              <a:t>Note. </a:t>
            </a:r>
            <a:r>
              <a:rPr lang="en-US" sz="1200" b="1" i="1" dirty="0" smtClean="0"/>
              <a:t>Estimates are based on CGPA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02196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3816</TotalTime>
  <Words>2844</Words>
  <Application>Microsoft Office PowerPoint</Application>
  <PresentationFormat>On-screen Show (4:3)</PresentationFormat>
  <Paragraphs>1155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NEWCITY</dc:creator>
  <cp:lastModifiedBy>NEWCITY</cp:lastModifiedBy>
  <cp:revision>175</cp:revision>
  <dcterms:created xsi:type="dcterms:W3CDTF">2014-03-02T21:02:34Z</dcterms:created>
  <dcterms:modified xsi:type="dcterms:W3CDTF">2014-03-14T07:15:26Z</dcterms:modified>
</cp:coreProperties>
</file>