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64" r:id="rId3"/>
    <p:sldId id="265" r:id="rId4"/>
    <p:sldId id="266" r:id="rId5"/>
    <p:sldId id="267" r:id="rId6"/>
    <p:sldId id="269" r:id="rId7"/>
    <p:sldId id="270" r:id="rId8"/>
    <p:sldId id="268" r:id="rId9"/>
    <p:sldId id="271" r:id="rId10"/>
    <p:sldId id="272" r:id="rId11"/>
    <p:sldId id="273" r:id="rId12"/>
    <p:sldId id="274" r:id="rId13"/>
    <p:sldId id="301" r:id="rId14"/>
    <p:sldId id="275" r:id="rId15"/>
    <p:sldId id="276" r:id="rId16"/>
    <p:sldId id="277" r:id="rId17"/>
    <p:sldId id="278" r:id="rId18"/>
    <p:sldId id="279" r:id="rId19"/>
    <p:sldId id="304" r:id="rId20"/>
    <p:sldId id="303" r:id="rId21"/>
    <p:sldId id="302" r:id="rId22"/>
    <p:sldId id="280" r:id="rId23"/>
    <p:sldId id="296" r:id="rId24"/>
    <p:sldId id="281" r:id="rId25"/>
    <p:sldId id="293" r:id="rId26"/>
    <p:sldId id="294" r:id="rId27"/>
    <p:sldId id="299" r:id="rId28"/>
    <p:sldId id="295" r:id="rId29"/>
    <p:sldId id="297" r:id="rId30"/>
    <p:sldId id="287" r:id="rId31"/>
    <p:sldId id="290" r:id="rId32"/>
    <p:sldId id="292" r:id="rId33"/>
  </p:sldIdLst>
  <p:sldSz cx="7562850" cy="5330825"/>
  <p:notesSz cx="6858000" cy="9144000"/>
  <p:defaultTextStyle>
    <a:defPPr>
      <a:defRPr lang="en-US"/>
    </a:defPPr>
    <a:lvl1pPr algn="l" defTabSz="368300" rtl="0" fontAlgn="base">
      <a:spcBef>
        <a:spcPct val="0"/>
      </a:spcBef>
      <a:spcAft>
        <a:spcPct val="0"/>
      </a:spcAft>
      <a:defRPr sz="1500" kern="1200">
        <a:solidFill>
          <a:schemeClr val="tx1"/>
        </a:solidFill>
        <a:latin typeface="Gelder" charset="0"/>
        <a:ea typeface="ＭＳ Ｐゴシック" charset="0"/>
        <a:cs typeface="ＭＳ Ｐゴシック" charset="0"/>
      </a:defRPr>
    </a:lvl1pPr>
    <a:lvl2pPr marL="368300" indent="88900" algn="l" defTabSz="368300" rtl="0" fontAlgn="base">
      <a:spcBef>
        <a:spcPct val="0"/>
      </a:spcBef>
      <a:spcAft>
        <a:spcPct val="0"/>
      </a:spcAft>
      <a:defRPr sz="1500" kern="1200">
        <a:solidFill>
          <a:schemeClr val="tx1"/>
        </a:solidFill>
        <a:latin typeface="Gelder" charset="0"/>
        <a:ea typeface="ＭＳ Ｐゴシック" charset="0"/>
        <a:cs typeface="ＭＳ Ｐゴシック" charset="0"/>
      </a:defRPr>
    </a:lvl2pPr>
    <a:lvl3pPr marL="736600" indent="177800" algn="l" defTabSz="368300" rtl="0" fontAlgn="base">
      <a:spcBef>
        <a:spcPct val="0"/>
      </a:spcBef>
      <a:spcAft>
        <a:spcPct val="0"/>
      </a:spcAft>
      <a:defRPr sz="1500" kern="1200">
        <a:solidFill>
          <a:schemeClr val="tx1"/>
        </a:solidFill>
        <a:latin typeface="Gelder" charset="0"/>
        <a:ea typeface="ＭＳ Ｐゴシック" charset="0"/>
        <a:cs typeface="ＭＳ Ｐゴシック" charset="0"/>
      </a:defRPr>
    </a:lvl3pPr>
    <a:lvl4pPr marL="1104900" indent="266700" algn="l" defTabSz="368300" rtl="0" fontAlgn="base">
      <a:spcBef>
        <a:spcPct val="0"/>
      </a:spcBef>
      <a:spcAft>
        <a:spcPct val="0"/>
      </a:spcAft>
      <a:defRPr sz="1500" kern="1200">
        <a:solidFill>
          <a:schemeClr val="tx1"/>
        </a:solidFill>
        <a:latin typeface="Gelder" charset="0"/>
        <a:ea typeface="ＭＳ Ｐゴシック" charset="0"/>
        <a:cs typeface="ＭＳ Ｐゴシック" charset="0"/>
      </a:defRPr>
    </a:lvl4pPr>
    <a:lvl5pPr marL="1473200" indent="355600" algn="l" defTabSz="368300" rtl="0" fontAlgn="base">
      <a:spcBef>
        <a:spcPct val="0"/>
      </a:spcBef>
      <a:spcAft>
        <a:spcPct val="0"/>
      </a:spcAft>
      <a:defRPr sz="1500" kern="1200">
        <a:solidFill>
          <a:schemeClr val="tx1"/>
        </a:solidFill>
        <a:latin typeface="Gelder" charset="0"/>
        <a:ea typeface="ＭＳ Ｐゴシック" charset="0"/>
        <a:cs typeface="ＭＳ Ｐゴシック" charset="0"/>
      </a:defRPr>
    </a:lvl5pPr>
    <a:lvl6pPr marL="2286000" algn="l" defTabSz="457200" rtl="0" eaLnBrk="1" latinLnBrk="0" hangingPunct="1">
      <a:defRPr sz="1500" kern="1200">
        <a:solidFill>
          <a:schemeClr val="tx1"/>
        </a:solidFill>
        <a:latin typeface="Gelder" charset="0"/>
        <a:ea typeface="ＭＳ Ｐゴシック" charset="0"/>
        <a:cs typeface="ＭＳ Ｐゴシック" charset="0"/>
      </a:defRPr>
    </a:lvl6pPr>
    <a:lvl7pPr marL="2743200" algn="l" defTabSz="457200" rtl="0" eaLnBrk="1" latinLnBrk="0" hangingPunct="1">
      <a:defRPr sz="1500" kern="1200">
        <a:solidFill>
          <a:schemeClr val="tx1"/>
        </a:solidFill>
        <a:latin typeface="Gelder" charset="0"/>
        <a:ea typeface="ＭＳ Ｐゴシック" charset="0"/>
        <a:cs typeface="ＭＳ Ｐゴシック" charset="0"/>
      </a:defRPr>
    </a:lvl7pPr>
    <a:lvl8pPr marL="3200400" algn="l" defTabSz="457200" rtl="0" eaLnBrk="1" latinLnBrk="0" hangingPunct="1">
      <a:defRPr sz="1500" kern="1200">
        <a:solidFill>
          <a:schemeClr val="tx1"/>
        </a:solidFill>
        <a:latin typeface="Gelder" charset="0"/>
        <a:ea typeface="ＭＳ Ｐゴシック" charset="0"/>
        <a:cs typeface="ＭＳ Ｐゴシック" charset="0"/>
      </a:defRPr>
    </a:lvl8pPr>
    <a:lvl9pPr marL="3657600" algn="l" defTabSz="457200" rtl="0" eaLnBrk="1" latinLnBrk="0" hangingPunct="1">
      <a:defRPr sz="1500" kern="1200">
        <a:solidFill>
          <a:schemeClr val="tx1"/>
        </a:solidFill>
        <a:latin typeface="Gelder"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29631"/>
    <a:srgbClr val="D9D6BF"/>
    <a:srgbClr val="D0CDB7"/>
    <a:srgbClr val="E3DF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60" d="100"/>
          <a:sy n="60" d="100"/>
        </p:scale>
        <p:origin x="-1956" y="-576"/>
      </p:cViewPr>
      <p:guideLst>
        <p:guide orient="horz" pos="1679"/>
        <p:guide pos="238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EB13D5-3161-B249-B570-AE992A5F046E}" type="datetimeFigureOut">
              <a:rPr lang="en-US" smtClean="0"/>
              <a:pPr/>
              <a:t>8/26/2014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0F11B8-CAA1-5D4A-A7DE-3C53E6144A44}" type="slidenum">
              <a:rPr lang="en-US" smtClean="0"/>
              <a:pPr/>
              <a:t>‹#›</a:t>
            </a:fld>
            <a:endParaRPr lang="en-US"/>
          </a:p>
        </p:txBody>
      </p:sp>
    </p:spTree>
    <p:extLst>
      <p:ext uri="{BB962C8B-B14F-4D97-AF65-F5344CB8AC3E}">
        <p14:creationId xmlns:p14="http://schemas.microsoft.com/office/powerpoint/2010/main" xmlns="" val="3339479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36836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368366" fontAlgn="auto">
              <a:spcBef>
                <a:spcPts val="0"/>
              </a:spcBef>
              <a:spcAft>
                <a:spcPts val="0"/>
              </a:spcAft>
              <a:defRPr sz="1200">
                <a:latin typeface="+mn-lt"/>
                <a:ea typeface="+mn-ea"/>
                <a:cs typeface="+mn-cs"/>
              </a:defRPr>
            </a:lvl1pPr>
          </a:lstStyle>
          <a:p>
            <a:pPr>
              <a:defRPr/>
            </a:pPr>
            <a:fld id="{F6AD0802-F274-204F-9AC2-E1B241D8F48E}" type="datetimeFigureOut">
              <a:rPr lang="en-US"/>
              <a:pPr>
                <a:defRPr/>
              </a:pPr>
              <a:t>8/26/2014</a:t>
            </a:fld>
            <a:endParaRPr lang="en-US"/>
          </a:p>
        </p:txBody>
      </p:sp>
      <p:sp>
        <p:nvSpPr>
          <p:cNvPr id="4" name="Slide Image Placeholder 3"/>
          <p:cNvSpPr>
            <a:spLocks noGrp="1" noRot="1" noChangeAspect="1"/>
          </p:cNvSpPr>
          <p:nvPr>
            <p:ph type="sldImg" idx="2"/>
          </p:nvPr>
        </p:nvSpPr>
        <p:spPr>
          <a:xfrm>
            <a:off x="996950" y="685800"/>
            <a:ext cx="48641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36836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368366" fontAlgn="auto">
              <a:spcBef>
                <a:spcPts val="0"/>
              </a:spcBef>
              <a:spcAft>
                <a:spcPts val="0"/>
              </a:spcAft>
              <a:defRPr sz="1200">
                <a:latin typeface="+mn-lt"/>
                <a:ea typeface="+mn-ea"/>
                <a:cs typeface="+mn-cs"/>
              </a:defRPr>
            </a:lvl1pPr>
          </a:lstStyle>
          <a:p>
            <a:pPr>
              <a:defRPr/>
            </a:pPr>
            <a:fld id="{92A87ADA-A7BA-F643-AAA3-E92A876E29DE}" type="slidenum">
              <a:rPr lang="en-US"/>
              <a:pPr>
                <a:defRPr/>
              </a:pPr>
              <a:t>‹#›</a:t>
            </a:fld>
            <a:endParaRPr lang="en-US"/>
          </a:p>
        </p:txBody>
      </p:sp>
    </p:spTree>
    <p:extLst>
      <p:ext uri="{BB962C8B-B14F-4D97-AF65-F5344CB8AC3E}">
        <p14:creationId xmlns:p14="http://schemas.microsoft.com/office/powerpoint/2010/main" xmlns="" val="1939393542"/>
      </p:ext>
    </p:extLst>
  </p:cSld>
  <p:clrMap bg1="lt1" tx1="dk1" bg2="lt2" tx2="dk2" accent1="accent1" accent2="accent2" accent3="accent3" accent4="accent4" accent5="accent5" accent6="accent6" hlink="hlink" folHlink="folHlink"/>
  <p:notesStyle>
    <a:lvl1pPr algn="l" defTabSz="368300" rtl="0" eaLnBrk="0" fontAlgn="base" hangingPunct="0">
      <a:spcBef>
        <a:spcPct val="30000"/>
      </a:spcBef>
      <a:spcAft>
        <a:spcPct val="0"/>
      </a:spcAft>
      <a:defRPr sz="1000" kern="1200">
        <a:solidFill>
          <a:schemeClr val="tx1"/>
        </a:solidFill>
        <a:latin typeface="+mn-lt"/>
        <a:ea typeface="ＭＳ Ｐゴシック" charset="0"/>
        <a:cs typeface="ＭＳ Ｐゴシック" charset="0"/>
      </a:defRPr>
    </a:lvl1pPr>
    <a:lvl2pPr marL="368300" algn="l" defTabSz="368300" rtl="0" eaLnBrk="0" fontAlgn="base" hangingPunct="0">
      <a:spcBef>
        <a:spcPct val="30000"/>
      </a:spcBef>
      <a:spcAft>
        <a:spcPct val="0"/>
      </a:spcAft>
      <a:defRPr sz="1000" kern="1200">
        <a:solidFill>
          <a:schemeClr val="tx1"/>
        </a:solidFill>
        <a:latin typeface="+mn-lt"/>
        <a:ea typeface="ＭＳ Ｐゴシック" charset="0"/>
        <a:cs typeface="+mn-cs"/>
      </a:defRPr>
    </a:lvl2pPr>
    <a:lvl3pPr marL="736600" algn="l" defTabSz="368300" rtl="0" eaLnBrk="0" fontAlgn="base" hangingPunct="0">
      <a:spcBef>
        <a:spcPct val="30000"/>
      </a:spcBef>
      <a:spcAft>
        <a:spcPct val="0"/>
      </a:spcAft>
      <a:defRPr sz="1000" kern="1200">
        <a:solidFill>
          <a:schemeClr val="tx1"/>
        </a:solidFill>
        <a:latin typeface="+mn-lt"/>
        <a:ea typeface="ＭＳ Ｐゴシック" charset="0"/>
        <a:cs typeface="+mn-cs"/>
      </a:defRPr>
    </a:lvl3pPr>
    <a:lvl4pPr marL="1104900" algn="l" defTabSz="368300" rtl="0" eaLnBrk="0" fontAlgn="base" hangingPunct="0">
      <a:spcBef>
        <a:spcPct val="30000"/>
      </a:spcBef>
      <a:spcAft>
        <a:spcPct val="0"/>
      </a:spcAft>
      <a:defRPr sz="1000" kern="1200">
        <a:solidFill>
          <a:schemeClr val="tx1"/>
        </a:solidFill>
        <a:latin typeface="+mn-lt"/>
        <a:ea typeface="ＭＳ Ｐゴシック" charset="0"/>
        <a:cs typeface="+mn-cs"/>
      </a:defRPr>
    </a:lvl4pPr>
    <a:lvl5pPr marL="1473200" algn="l" defTabSz="368300" rtl="0" eaLnBrk="0" fontAlgn="base" hangingPunct="0">
      <a:spcBef>
        <a:spcPct val="30000"/>
      </a:spcBef>
      <a:spcAft>
        <a:spcPct val="0"/>
      </a:spcAft>
      <a:defRPr sz="1000" kern="1200">
        <a:solidFill>
          <a:schemeClr val="tx1"/>
        </a:solidFill>
        <a:latin typeface="+mn-lt"/>
        <a:ea typeface="ＭＳ Ｐゴシック" charset="0"/>
        <a:cs typeface="+mn-cs"/>
      </a:defRPr>
    </a:lvl5pPr>
    <a:lvl6pPr marL="1841830" algn="l" defTabSz="368366" rtl="0" eaLnBrk="1" latinLnBrk="0" hangingPunct="1">
      <a:defRPr sz="1000" kern="1200">
        <a:solidFill>
          <a:schemeClr val="tx1"/>
        </a:solidFill>
        <a:latin typeface="+mn-lt"/>
        <a:ea typeface="+mn-ea"/>
        <a:cs typeface="+mn-cs"/>
      </a:defRPr>
    </a:lvl6pPr>
    <a:lvl7pPr marL="2210196" algn="l" defTabSz="368366" rtl="0" eaLnBrk="1" latinLnBrk="0" hangingPunct="1">
      <a:defRPr sz="1000" kern="1200">
        <a:solidFill>
          <a:schemeClr val="tx1"/>
        </a:solidFill>
        <a:latin typeface="+mn-lt"/>
        <a:ea typeface="+mn-ea"/>
        <a:cs typeface="+mn-cs"/>
      </a:defRPr>
    </a:lvl7pPr>
    <a:lvl8pPr marL="2578562" algn="l" defTabSz="368366" rtl="0" eaLnBrk="1" latinLnBrk="0" hangingPunct="1">
      <a:defRPr sz="1000" kern="1200">
        <a:solidFill>
          <a:schemeClr val="tx1"/>
        </a:solidFill>
        <a:latin typeface="+mn-lt"/>
        <a:ea typeface="+mn-ea"/>
        <a:cs typeface="+mn-cs"/>
      </a:defRPr>
    </a:lvl8pPr>
    <a:lvl9pPr marL="2946928" algn="l" defTabSz="36836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A87ADA-A7BA-F643-AAA3-E92A876E29D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5" name="Rectangle 24"/>
          <p:cNvSpPr/>
          <p:nvPr userDrawn="1"/>
        </p:nvSpPr>
        <p:spPr>
          <a:xfrm>
            <a:off x="111125" y="371450"/>
            <a:ext cx="7340600" cy="5144030"/>
          </a:xfrm>
          <a:prstGeom prst="rect">
            <a:avLst/>
          </a:prstGeom>
          <a:solidFill>
            <a:schemeClr val="tx2">
              <a:alpha val="34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solidFill>
                <a:schemeClr val="tx2"/>
              </a:solidFill>
            </a:endParaRPr>
          </a:p>
        </p:txBody>
      </p:sp>
      <p:grpSp>
        <p:nvGrpSpPr>
          <p:cNvPr id="9" name="Group 11"/>
          <p:cNvGrpSpPr>
            <a:grpSpLocks/>
          </p:cNvGrpSpPr>
          <p:nvPr userDrawn="1"/>
        </p:nvGrpSpPr>
        <p:grpSpPr bwMode="auto">
          <a:xfrm>
            <a:off x="-4588956" y="3741431"/>
            <a:ext cx="11250565" cy="5234089"/>
            <a:chOff x="-151676" y="1291637"/>
            <a:chExt cx="7232860" cy="3057796"/>
          </a:xfrm>
        </p:grpSpPr>
        <p:sp>
          <p:nvSpPr>
            <p:cNvPr id="13" name="Rounded Rectangle 12"/>
            <p:cNvSpPr/>
            <p:nvPr/>
          </p:nvSpPr>
          <p:spPr>
            <a:xfrm>
              <a:off x="-151676" y="1291637"/>
              <a:ext cx="4357414" cy="3057796"/>
            </a:xfrm>
            <a:prstGeom prst="roundRect">
              <a:avLst>
                <a:gd name="adj" fmla="val 50000"/>
              </a:avLst>
            </a:prstGeom>
            <a:solidFill>
              <a:schemeClr val="bg1">
                <a:alpha val="16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noFill/>
              </a:endParaRPr>
            </a:p>
          </p:txBody>
        </p:sp>
        <p:sp>
          <p:nvSpPr>
            <p:cNvPr id="14" name="Rounded Rectangle 13"/>
            <p:cNvSpPr/>
            <p:nvPr/>
          </p:nvSpPr>
          <p:spPr>
            <a:xfrm>
              <a:off x="3363803" y="1291637"/>
              <a:ext cx="3717381" cy="3057796"/>
            </a:xfrm>
            <a:prstGeom prst="roundRect">
              <a:avLst>
                <a:gd name="adj" fmla="val 50000"/>
              </a:avLst>
            </a:prstGeom>
            <a:solidFill>
              <a:schemeClr val="tx2">
                <a:alpha val="16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noFill/>
              </a:endParaRPr>
            </a:p>
          </p:txBody>
        </p:sp>
      </p:grpSp>
      <p:sp>
        <p:nvSpPr>
          <p:cNvPr id="10" name="Rectangle 9"/>
          <p:cNvSpPr/>
          <p:nvPr userDrawn="1"/>
        </p:nvSpPr>
        <p:spPr>
          <a:xfrm>
            <a:off x="0" y="0"/>
            <a:ext cx="111125" cy="533082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sp>
        <p:nvSpPr>
          <p:cNvPr id="11" name="Rectangle 10"/>
          <p:cNvSpPr/>
          <p:nvPr userDrawn="1"/>
        </p:nvSpPr>
        <p:spPr>
          <a:xfrm>
            <a:off x="7451725" y="0"/>
            <a:ext cx="111125" cy="533082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sp>
        <p:nvSpPr>
          <p:cNvPr id="2" name="Title 1"/>
          <p:cNvSpPr>
            <a:spLocks noGrp="1"/>
          </p:cNvSpPr>
          <p:nvPr>
            <p:ph type="ctrTitle" hasCustomPrompt="1"/>
          </p:nvPr>
        </p:nvSpPr>
        <p:spPr>
          <a:xfrm>
            <a:off x="389407" y="405565"/>
            <a:ext cx="3369793" cy="1969770"/>
          </a:xfrm>
        </p:spPr>
        <p:txBody>
          <a:bodyPr/>
          <a:lstStyle>
            <a:lvl1pPr>
              <a:defRPr sz="4000" b="1">
                <a:solidFill>
                  <a:schemeClr val="tx2"/>
                </a:solidFill>
                <a:latin typeface="+mj-lt"/>
              </a:defRPr>
            </a:lvl1pPr>
          </a:lstStyle>
          <a:p>
            <a:r>
              <a:rPr lang="en-GB" dirty="0" smtClean="0"/>
              <a:t>Impacts on Economic sectors and services</a:t>
            </a:r>
            <a:endParaRPr lang="en-US" dirty="0"/>
          </a:p>
        </p:txBody>
      </p:sp>
      <p:sp>
        <p:nvSpPr>
          <p:cNvPr id="3" name="Subtitle 2"/>
          <p:cNvSpPr>
            <a:spLocks noGrp="1"/>
          </p:cNvSpPr>
          <p:nvPr>
            <p:ph type="subTitle" idx="1" hasCustomPrompt="1"/>
          </p:nvPr>
        </p:nvSpPr>
        <p:spPr>
          <a:xfrm>
            <a:off x="389407" y="2906509"/>
            <a:ext cx="3525525" cy="618118"/>
          </a:xfrm>
        </p:spPr>
        <p:txBody>
          <a:bodyPr/>
          <a:lstStyle>
            <a:lvl1pPr marL="0" indent="0" algn="l">
              <a:lnSpc>
                <a:spcPct val="100000"/>
              </a:lnSpc>
              <a:buNone/>
              <a:defRPr sz="1800" b="1" u="none">
                <a:solidFill>
                  <a:schemeClr val="tx1"/>
                </a:solidFill>
                <a:latin typeface="+mj-lt"/>
              </a:defRPr>
            </a:lvl1pPr>
            <a:lvl2pPr marL="368366" indent="0" algn="ctr">
              <a:buNone/>
              <a:defRPr>
                <a:solidFill>
                  <a:schemeClr val="tx1">
                    <a:tint val="75000"/>
                  </a:schemeClr>
                </a:solidFill>
              </a:defRPr>
            </a:lvl2pPr>
            <a:lvl3pPr marL="736732" indent="0" algn="ctr">
              <a:buNone/>
              <a:defRPr>
                <a:solidFill>
                  <a:schemeClr val="tx1">
                    <a:tint val="75000"/>
                  </a:schemeClr>
                </a:solidFill>
              </a:defRPr>
            </a:lvl3pPr>
            <a:lvl4pPr marL="1105098" indent="0" algn="ctr">
              <a:buNone/>
              <a:defRPr>
                <a:solidFill>
                  <a:schemeClr val="tx1">
                    <a:tint val="75000"/>
                  </a:schemeClr>
                </a:solidFill>
              </a:defRPr>
            </a:lvl4pPr>
            <a:lvl5pPr marL="1473464" indent="0" algn="ctr">
              <a:buNone/>
              <a:defRPr>
                <a:solidFill>
                  <a:schemeClr val="tx1">
                    <a:tint val="75000"/>
                  </a:schemeClr>
                </a:solidFill>
              </a:defRPr>
            </a:lvl5pPr>
            <a:lvl6pPr marL="1841830" indent="0" algn="ctr">
              <a:buNone/>
              <a:defRPr>
                <a:solidFill>
                  <a:schemeClr val="tx1">
                    <a:tint val="75000"/>
                  </a:schemeClr>
                </a:solidFill>
              </a:defRPr>
            </a:lvl6pPr>
            <a:lvl7pPr marL="2210196" indent="0" algn="ctr">
              <a:buNone/>
              <a:defRPr>
                <a:solidFill>
                  <a:schemeClr val="tx1">
                    <a:tint val="75000"/>
                  </a:schemeClr>
                </a:solidFill>
              </a:defRPr>
            </a:lvl7pPr>
            <a:lvl8pPr marL="2578562" indent="0" algn="ctr">
              <a:buNone/>
              <a:defRPr>
                <a:solidFill>
                  <a:schemeClr val="tx1">
                    <a:tint val="75000"/>
                  </a:schemeClr>
                </a:solidFill>
              </a:defRPr>
            </a:lvl8pPr>
            <a:lvl9pPr marL="2946928" indent="0" algn="ctr">
              <a:buNone/>
              <a:defRPr>
                <a:solidFill>
                  <a:schemeClr val="tx1">
                    <a:tint val="75000"/>
                  </a:schemeClr>
                </a:solidFill>
              </a:defRPr>
            </a:lvl9pPr>
          </a:lstStyle>
          <a:p>
            <a:r>
              <a:rPr lang="en-GB" dirty="0" smtClean="0"/>
              <a:t>Joseph </a:t>
            </a:r>
            <a:r>
              <a:rPr lang="en-GB" dirty="0" err="1" smtClean="0"/>
              <a:t>Hella</a:t>
            </a:r>
            <a:endParaRPr lang="en-GB" dirty="0" smtClean="0"/>
          </a:p>
          <a:p>
            <a:r>
              <a:rPr lang="en-GB" dirty="0" smtClean="0"/>
              <a:t>Lead Author Chapter 10</a:t>
            </a:r>
            <a:endParaRPr lang="en-US" dirty="0"/>
          </a:p>
        </p:txBody>
      </p:sp>
      <p:sp>
        <p:nvSpPr>
          <p:cNvPr id="15" name="Rectangle 14"/>
          <p:cNvSpPr/>
          <p:nvPr userDrawn="1"/>
        </p:nvSpPr>
        <p:spPr>
          <a:xfrm rot="5400000">
            <a:off x="4858200" y="2626180"/>
            <a:ext cx="962025" cy="444726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pic>
        <p:nvPicPr>
          <p:cNvPr id="17" name="Picture 4"/>
          <p:cNvPicPr>
            <a:picLocks noChangeAspect="1"/>
          </p:cNvPicPr>
          <p:nvPr/>
        </p:nvPicPr>
        <p:blipFill>
          <a:blip r:embed="rId2">
            <a:extLst>
              <a:ext uri="{28A0092B-C50C-407E-A947-70E740481C1C}">
                <a14:useLocalDpi xmlns:a14="http://schemas.microsoft.com/office/drawing/2010/main" xmlns="" val="0"/>
              </a:ext>
            </a:extLst>
          </a:blip>
          <a:srcRect r="15424" b="20361"/>
          <a:stretch>
            <a:fillRect/>
          </a:stretch>
        </p:blipFill>
        <p:spPr bwMode="auto">
          <a:xfrm>
            <a:off x="4462462" y="4508316"/>
            <a:ext cx="613535" cy="56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ipcc_altlogo_full_rgb.jp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3301484" y="4483008"/>
            <a:ext cx="923383"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userDrawn="1"/>
        </p:nvSpPr>
        <p:spPr>
          <a:xfrm rot="5400000">
            <a:off x="3736446" y="1504423"/>
            <a:ext cx="89955" cy="756284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cxnSp>
        <p:nvCxnSpPr>
          <p:cNvPr id="21" name="Straight Connector 20"/>
          <p:cNvCxnSpPr/>
          <p:nvPr userDrawn="1"/>
        </p:nvCxnSpPr>
        <p:spPr>
          <a:xfrm>
            <a:off x="389407" y="2517790"/>
            <a:ext cx="2463859" cy="0"/>
          </a:xfrm>
          <a:prstGeom prst="line">
            <a:avLst/>
          </a:prstGeom>
          <a:ln w="9525" cmpd="sng">
            <a:solidFill>
              <a:schemeClr val="bg1"/>
            </a:solidFill>
          </a:ln>
          <a:effectLst/>
        </p:spPr>
        <p:style>
          <a:lnRef idx="2">
            <a:schemeClr val="accent6"/>
          </a:lnRef>
          <a:fillRef idx="0">
            <a:schemeClr val="accent6"/>
          </a:fillRef>
          <a:effectRef idx="1">
            <a:schemeClr val="accent6"/>
          </a:effectRef>
          <a:fontRef idx="minor">
            <a:schemeClr val="tx1"/>
          </a:fontRef>
        </p:style>
      </p:cxnSp>
      <p:pic>
        <p:nvPicPr>
          <p:cNvPr id="4" name="Picture 3"/>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914932" y="371450"/>
            <a:ext cx="3647918" cy="3369981"/>
          </a:xfrm>
          <a:prstGeom prst="rect">
            <a:avLst/>
          </a:prstGeom>
        </p:spPr>
      </p:pic>
      <p:sp>
        <p:nvSpPr>
          <p:cNvPr id="16" name="Rectangle 15"/>
          <p:cNvSpPr/>
          <p:nvPr userDrawn="1"/>
        </p:nvSpPr>
        <p:spPr>
          <a:xfrm rot="5400000">
            <a:off x="5114845" y="-1999266"/>
            <a:ext cx="448732" cy="444726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pic>
        <p:nvPicPr>
          <p:cNvPr id="24" name="Picture 23"/>
          <p:cNvPicPr/>
          <p:nvPr userDrawn="1"/>
        </p:nvPicPr>
        <p:blipFill>
          <a:blip r:embed="rId5" cstate="email"/>
          <a:stretch>
            <a:fillRect/>
          </a:stretch>
        </p:blipFill>
        <p:spPr>
          <a:xfrm>
            <a:off x="5342468" y="4508317"/>
            <a:ext cx="1007532" cy="566830"/>
          </a:xfrm>
          <a:prstGeom prst="rect">
            <a:avLst/>
          </a:prstGeom>
        </p:spPr>
      </p:pic>
      <p:pic>
        <p:nvPicPr>
          <p:cNvPr id="26" name="Picture 25"/>
          <p:cNvPicPr/>
          <p:nvPr userDrawn="1"/>
        </p:nvPicPr>
        <p:blipFill>
          <a:blip r:embed="rId6" cstate="email"/>
          <a:stretch>
            <a:fillRect/>
          </a:stretch>
        </p:blipFill>
        <p:spPr>
          <a:xfrm>
            <a:off x="6472767" y="4475554"/>
            <a:ext cx="978958" cy="595267"/>
          </a:xfrm>
          <a:prstGeom prst="rect">
            <a:avLst/>
          </a:prstGeom>
        </p:spPr>
      </p:pic>
    </p:spTree>
    <p:extLst>
      <p:ext uri="{BB962C8B-B14F-4D97-AF65-F5344CB8AC3E}">
        <p14:creationId xmlns:p14="http://schemas.microsoft.com/office/powerpoint/2010/main" xmlns="" val="128012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5" name="Rectangle 24"/>
          <p:cNvSpPr/>
          <p:nvPr userDrawn="1"/>
        </p:nvSpPr>
        <p:spPr>
          <a:xfrm>
            <a:off x="111125" y="371450"/>
            <a:ext cx="7340600" cy="5144030"/>
          </a:xfrm>
          <a:prstGeom prst="rect">
            <a:avLst/>
          </a:prstGeom>
          <a:solidFill>
            <a:schemeClr val="tx2">
              <a:alpha val="34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solidFill>
                <a:schemeClr val="tx2"/>
              </a:solidFill>
            </a:endParaRPr>
          </a:p>
        </p:txBody>
      </p:sp>
      <p:grpSp>
        <p:nvGrpSpPr>
          <p:cNvPr id="5" name="Group 11"/>
          <p:cNvGrpSpPr>
            <a:grpSpLocks/>
          </p:cNvGrpSpPr>
          <p:nvPr userDrawn="1"/>
        </p:nvGrpSpPr>
        <p:grpSpPr bwMode="auto">
          <a:xfrm>
            <a:off x="-4588956" y="3741431"/>
            <a:ext cx="11250565" cy="5234089"/>
            <a:chOff x="-151676" y="1291637"/>
            <a:chExt cx="7232860" cy="3057796"/>
          </a:xfrm>
        </p:grpSpPr>
        <p:sp>
          <p:nvSpPr>
            <p:cNvPr id="13" name="Rounded Rectangle 12"/>
            <p:cNvSpPr/>
            <p:nvPr/>
          </p:nvSpPr>
          <p:spPr>
            <a:xfrm>
              <a:off x="-151676" y="1291637"/>
              <a:ext cx="4357414" cy="3057796"/>
            </a:xfrm>
            <a:prstGeom prst="roundRect">
              <a:avLst>
                <a:gd name="adj" fmla="val 50000"/>
              </a:avLst>
            </a:prstGeom>
            <a:solidFill>
              <a:schemeClr val="bg1">
                <a:alpha val="16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noFill/>
              </a:endParaRPr>
            </a:p>
          </p:txBody>
        </p:sp>
        <p:sp>
          <p:nvSpPr>
            <p:cNvPr id="14" name="Rounded Rectangle 13"/>
            <p:cNvSpPr/>
            <p:nvPr/>
          </p:nvSpPr>
          <p:spPr>
            <a:xfrm>
              <a:off x="3363803" y="1291637"/>
              <a:ext cx="3717381" cy="3057796"/>
            </a:xfrm>
            <a:prstGeom prst="roundRect">
              <a:avLst>
                <a:gd name="adj" fmla="val 50000"/>
              </a:avLst>
            </a:prstGeom>
            <a:solidFill>
              <a:schemeClr val="tx2">
                <a:alpha val="16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noFill/>
              </a:endParaRPr>
            </a:p>
          </p:txBody>
        </p:sp>
      </p:grpSp>
      <p:sp>
        <p:nvSpPr>
          <p:cNvPr id="10" name="Rectangle 9"/>
          <p:cNvSpPr/>
          <p:nvPr userDrawn="1"/>
        </p:nvSpPr>
        <p:spPr>
          <a:xfrm>
            <a:off x="0" y="0"/>
            <a:ext cx="111125" cy="533082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sp>
        <p:nvSpPr>
          <p:cNvPr id="11" name="Rectangle 10"/>
          <p:cNvSpPr/>
          <p:nvPr userDrawn="1"/>
        </p:nvSpPr>
        <p:spPr>
          <a:xfrm>
            <a:off x="7451725" y="0"/>
            <a:ext cx="111125" cy="533082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sp>
        <p:nvSpPr>
          <p:cNvPr id="2" name="Title 1"/>
          <p:cNvSpPr>
            <a:spLocks noGrp="1"/>
          </p:cNvSpPr>
          <p:nvPr>
            <p:ph type="ctrTitle" hasCustomPrompt="1"/>
          </p:nvPr>
        </p:nvSpPr>
        <p:spPr>
          <a:xfrm>
            <a:off x="389406" y="936739"/>
            <a:ext cx="4449293" cy="1969770"/>
          </a:xfrm>
        </p:spPr>
        <p:txBody>
          <a:bodyPr/>
          <a:lstStyle>
            <a:lvl1pPr>
              <a:defRPr sz="4000" b="1" baseline="0">
                <a:solidFill>
                  <a:schemeClr val="tx2"/>
                </a:solidFill>
                <a:latin typeface="+mj-lt"/>
              </a:defRPr>
            </a:lvl1pPr>
          </a:lstStyle>
          <a:p>
            <a:r>
              <a:rPr lang="en-GB" dirty="0" smtClean="0"/>
              <a:t>Climate Change &amp; Impacts on  Economic sectors and services</a:t>
            </a:r>
            <a:endParaRPr lang="en-US" dirty="0"/>
          </a:p>
        </p:txBody>
      </p:sp>
      <p:sp>
        <p:nvSpPr>
          <p:cNvPr id="3" name="Subtitle 2"/>
          <p:cNvSpPr>
            <a:spLocks noGrp="1"/>
          </p:cNvSpPr>
          <p:nvPr>
            <p:ph type="subTitle" idx="1" hasCustomPrompt="1"/>
          </p:nvPr>
        </p:nvSpPr>
        <p:spPr>
          <a:xfrm>
            <a:off x="389406" y="3215568"/>
            <a:ext cx="3525525" cy="618118"/>
          </a:xfrm>
        </p:spPr>
        <p:txBody>
          <a:bodyPr/>
          <a:lstStyle>
            <a:lvl1pPr marL="0" indent="0" algn="l">
              <a:lnSpc>
                <a:spcPct val="100000"/>
              </a:lnSpc>
              <a:buNone/>
              <a:defRPr sz="1800" b="1" u="none">
                <a:solidFill>
                  <a:schemeClr val="tx1"/>
                </a:solidFill>
                <a:latin typeface="+mj-lt"/>
              </a:defRPr>
            </a:lvl1pPr>
            <a:lvl2pPr marL="368366" indent="0" algn="ctr">
              <a:buNone/>
              <a:defRPr>
                <a:solidFill>
                  <a:schemeClr val="tx1">
                    <a:tint val="75000"/>
                  </a:schemeClr>
                </a:solidFill>
              </a:defRPr>
            </a:lvl2pPr>
            <a:lvl3pPr marL="736732" indent="0" algn="ctr">
              <a:buNone/>
              <a:defRPr>
                <a:solidFill>
                  <a:schemeClr val="tx1">
                    <a:tint val="75000"/>
                  </a:schemeClr>
                </a:solidFill>
              </a:defRPr>
            </a:lvl3pPr>
            <a:lvl4pPr marL="1105098" indent="0" algn="ctr">
              <a:buNone/>
              <a:defRPr>
                <a:solidFill>
                  <a:schemeClr val="tx1">
                    <a:tint val="75000"/>
                  </a:schemeClr>
                </a:solidFill>
              </a:defRPr>
            </a:lvl4pPr>
            <a:lvl5pPr marL="1473464" indent="0" algn="ctr">
              <a:buNone/>
              <a:defRPr>
                <a:solidFill>
                  <a:schemeClr val="tx1">
                    <a:tint val="75000"/>
                  </a:schemeClr>
                </a:solidFill>
              </a:defRPr>
            </a:lvl5pPr>
            <a:lvl6pPr marL="1841830" indent="0" algn="ctr">
              <a:buNone/>
              <a:defRPr>
                <a:solidFill>
                  <a:schemeClr val="tx1">
                    <a:tint val="75000"/>
                  </a:schemeClr>
                </a:solidFill>
              </a:defRPr>
            </a:lvl6pPr>
            <a:lvl7pPr marL="2210196" indent="0" algn="ctr">
              <a:buNone/>
              <a:defRPr>
                <a:solidFill>
                  <a:schemeClr val="tx1">
                    <a:tint val="75000"/>
                  </a:schemeClr>
                </a:solidFill>
              </a:defRPr>
            </a:lvl7pPr>
            <a:lvl8pPr marL="2578562" indent="0" algn="ctr">
              <a:buNone/>
              <a:defRPr>
                <a:solidFill>
                  <a:schemeClr val="tx1">
                    <a:tint val="75000"/>
                  </a:schemeClr>
                </a:solidFill>
              </a:defRPr>
            </a:lvl8pPr>
            <a:lvl9pPr marL="2946928" indent="0" algn="ctr">
              <a:buNone/>
              <a:defRPr>
                <a:solidFill>
                  <a:schemeClr val="tx1">
                    <a:tint val="75000"/>
                  </a:schemeClr>
                </a:solidFill>
              </a:defRPr>
            </a:lvl9pPr>
          </a:lstStyle>
          <a:p>
            <a:r>
              <a:rPr lang="en-GB" dirty="0" smtClean="0"/>
              <a:t>Joseph </a:t>
            </a:r>
            <a:r>
              <a:rPr lang="en-GB" dirty="0" err="1" smtClean="0"/>
              <a:t>Hella</a:t>
            </a:r>
            <a:endParaRPr lang="en-GB" dirty="0" smtClean="0"/>
          </a:p>
          <a:p>
            <a:r>
              <a:rPr lang="en-GB" dirty="0" smtClean="0"/>
              <a:t>Lead Author Chapter 10</a:t>
            </a:r>
            <a:endParaRPr lang="en-US" dirty="0"/>
          </a:p>
        </p:txBody>
      </p:sp>
      <p:sp>
        <p:nvSpPr>
          <p:cNvPr id="15" name="Rectangle 14"/>
          <p:cNvSpPr/>
          <p:nvPr userDrawn="1"/>
        </p:nvSpPr>
        <p:spPr>
          <a:xfrm rot="5400000">
            <a:off x="4858200" y="2626180"/>
            <a:ext cx="962025" cy="444726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pic>
        <p:nvPicPr>
          <p:cNvPr id="17" name="Picture 4"/>
          <p:cNvPicPr>
            <a:picLocks noChangeAspect="1"/>
          </p:cNvPicPr>
          <p:nvPr/>
        </p:nvPicPr>
        <p:blipFill>
          <a:blip r:embed="rId2">
            <a:extLst>
              <a:ext uri="{28A0092B-C50C-407E-A947-70E740481C1C}">
                <a14:useLocalDpi xmlns:a14="http://schemas.microsoft.com/office/drawing/2010/main" xmlns="" val="0"/>
              </a:ext>
            </a:extLst>
          </a:blip>
          <a:srcRect r="15424" b="20361"/>
          <a:stretch>
            <a:fillRect/>
          </a:stretch>
        </p:blipFill>
        <p:spPr bwMode="auto">
          <a:xfrm>
            <a:off x="4462462" y="4508316"/>
            <a:ext cx="613535" cy="56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ipcc_altlogo_full_rgb.jp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3301484" y="4483008"/>
            <a:ext cx="923383"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userDrawn="1"/>
        </p:nvSpPr>
        <p:spPr>
          <a:xfrm rot="5400000">
            <a:off x="3736446" y="1504423"/>
            <a:ext cx="89955" cy="756284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4686300" y="371450"/>
            <a:ext cx="2876550" cy="3369981"/>
          </a:xfrm>
          <a:prstGeom prst="rect">
            <a:avLst/>
          </a:prstGeom>
        </p:spPr>
      </p:pic>
      <p:sp>
        <p:nvSpPr>
          <p:cNvPr id="16" name="Rectangle 15"/>
          <p:cNvSpPr/>
          <p:nvPr userDrawn="1"/>
        </p:nvSpPr>
        <p:spPr>
          <a:xfrm rot="5400000">
            <a:off x="5114845" y="-1999266"/>
            <a:ext cx="448732" cy="444726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3673" tIns="36837" rIns="73673" bIns="36837" anchor="ctr"/>
          <a:lstStyle/>
          <a:p>
            <a:pPr algn="ctr" defTabSz="368366" fontAlgn="auto">
              <a:spcBef>
                <a:spcPts val="0"/>
              </a:spcBef>
              <a:spcAft>
                <a:spcPts val="0"/>
              </a:spcAft>
              <a:defRPr/>
            </a:pPr>
            <a:endParaRPr lang="en-US" sz="700" dirty="0">
              <a:solidFill>
                <a:schemeClr val="tx2"/>
              </a:solidFill>
            </a:endParaRPr>
          </a:p>
        </p:txBody>
      </p:sp>
      <p:pic>
        <p:nvPicPr>
          <p:cNvPr id="24" name="Picture 23"/>
          <p:cNvPicPr/>
          <p:nvPr userDrawn="1"/>
        </p:nvPicPr>
        <p:blipFill>
          <a:blip r:embed="rId5" cstate="email"/>
          <a:stretch>
            <a:fillRect/>
          </a:stretch>
        </p:blipFill>
        <p:spPr>
          <a:xfrm>
            <a:off x="5342468" y="4508317"/>
            <a:ext cx="1007532" cy="566830"/>
          </a:xfrm>
          <a:prstGeom prst="rect">
            <a:avLst/>
          </a:prstGeom>
        </p:spPr>
      </p:pic>
      <p:pic>
        <p:nvPicPr>
          <p:cNvPr id="26" name="Picture 25"/>
          <p:cNvPicPr/>
          <p:nvPr userDrawn="1"/>
        </p:nvPicPr>
        <p:blipFill>
          <a:blip r:embed="rId6" cstate="email"/>
          <a:stretch>
            <a:fillRect/>
          </a:stretch>
        </p:blipFill>
        <p:spPr>
          <a:xfrm>
            <a:off x="6472767" y="4475554"/>
            <a:ext cx="978958" cy="595267"/>
          </a:xfrm>
          <a:prstGeom prst="rect">
            <a:avLst/>
          </a:prstGeom>
        </p:spPr>
      </p:pic>
    </p:spTree>
    <p:extLst>
      <p:ext uri="{BB962C8B-B14F-4D97-AF65-F5344CB8AC3E}">
        <p14:creationId xmlns:p14="http://schemas.microsoft.com/office/powerpoint/2010/main" xmlns="" val="128012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Key Message (A)">
    <p:spTree>
      <p:nvGrpSpPr>
        <p:cNvPr id="1" name=""/>
        <p:cNvGrpSpPr/>
        <p:nvPr/>
      </p:nvGrpSpPr>
      <p:grpSpPr>
        <a:xfrm>
          <a:off x="0" y="0"/>
          <a:ext cx="0" cy="0"/>
          <a:chOff x="0" y="0"/>
          <a:chExt cx="0" cy="0"/>
        </a:xfrm>
      </p:grpSpPr>
      <p:sp>
        <p:nvSpPr>
          <p:cNvPr id="5" name="Rectangle 4"/>
          <p:cNvSpPr/>
          <p:nvPr userDrawn="1"/>
        </p:nvSpPr>
        <p:spPr>
          <a:xfrm>
            <a:off x="0" y="-1"/>
            <a:ext cx="7562849" cy="5330826"/>
          </a:xfrm>
          <a:prstGeom prst="rect">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solidFill>
                <a:schemeClr val="tx2"/>
              </a:solidFill>
            </a:endParaRPr>
          </a:p>
        </p:txBody>
      </p:sp>
      <p:sp>
        <p:nvSpPr>
          <p:cNvPr id="2" name="Title 1"/>
          <p:cNvSpPr>
            <a:spLocks noGrp="1"/>
          </p:cNvSpPr>
          <p:nvPr>
            <p:ph type="title"/>
          </p:nvPr>
        </p:nvSpPr>
        <p:spPr>
          <a:xfrm>
            <a:off x="465138" y="1101995"/>
            <a:ext cx="6692900" cy="2267737"/>
          </a:xfrm>
        </p:spPr>
        <p:txBody>
          <a:bodyPr wrap="square" anchor="t" anchorCtr="0">
            <a:normAutofit/>
          </a:bodyPr>
          <a:lstStyle>
            <a:lvl1pPr algn="r">
              <a:defRPr sz="4000" b="1">
                <a:solidFill>
                  <a:schemeClr val="bg1"/>
                </a:solidFill>
                <a:latin typeface="+mn-lt"/>
              </a:defRPr>
            </a:lvl1pPr>
          </a:lstStyle>
          <a:p>
            <a:r>
              <a:rPr lang="en-GB" dirty="0" smtClean="0"/>
              <a:t>Click to edit Master title style</a:t>
            </a:r>
            <a:endParaRPr lang="en-US" dirty="0"/>
          </a:p>
        </p:txBody>
      </p:sp>
      <p:sp>
        <p:nvSpPr>
          <p:cNvPr id="3" name="Text Placeholder 2"/>
          <p:cNvSpPr>
            <a:spLocks noGrp="1"/>
          </p:cNvSpPr>
          <p:nvPr>
            <p:ph idx="1" hasCustomPrompt="1"/>
          </p:nvPr>
        </p:nvSpPr>
        <p:spPr bwMode="auto">
          <a:xfrm>
            <a:off x="465138" y="4658783"/>
            <a:ext cx="6692900" cy="233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Source of quote</a:t>
            </a:r>
            <a:endParaRPr lang="en-GB" dirty="0"/>
          </a:p>
        </p:txBody>
      </p:sp>
      <p:sp>
        <p:nvSpPr>
          <p:cNvPr id="6" name="TextBox 5"/>
          <p:cNvSpPr txBox="1"/>
          <p:nvPr userDrawn="1"/>
        </p:nvSpPr>
        <p:spPr>
          <a:xfrm>
            <a:off x="186274" y="-424675"/>
            <a:ext cx="3217333" cy="1526672"/>
          </a:xfrm>
          <a:prstGeom prst="rect">
            <a:avLst/>
          </a:prstGeom>
          <a:noFill/>
          <a:ln w="6350">
            <a:noFill/>
          </a:ln>
        </p:spPr>
        <p:txBody>
          <a:bodyPr wrap="square" lIns="54000" tIns="54000" rIns="54000" bIns="54000" rtlCol="0">
            <a:noAutofit/>
          </a:bodyPr>
          <a:lstStyle/>
          <a:p>
            <a:r>
              <a:rPr lang="en-US" sz="15000" b="1" dirty="0" smtClean="0">
                <a:solidFill>
                  <a:schemeClr val="bg2"/>
                </a:solidFill>
                <a:latin typeface="+mn-lt"/>
                <a:cs typeface="Helvetica"/>
              </a:rPr>
              <a:t>“</a:t>
            </a:r>
          </a:p>
        </p:txBody>
      </p:sp>
      <p:sp>
        <p:nvSpPr>
          <p:cNvPr id="7" name="TextBox 6"/>
          <p:cNvSpPr txBox="1"/>
          <p:nvPr userDrawn="1"/>
        </p:nvSpPr>
        <p:spPr>
          <a:xfrm>
            <a:off x="6324618" y="2792660"/>
            <a:ext cx="1238232" cy="1526672"/>
          </a:xfrm>
          <a:prstGeom prst="rect">
            <a:avLst/>
          </a:prstGeom>
          <a:noFill/>
          <a:ln w="6350">
            <a:noFill/>
          </a:ln>
        </p:spPr>
        <p:txBody>
          <a:bodyPr wrap="square" lIns="54000" tIns="54000" rIns="54000" bIns="54000" rtlCol="0">
            <a:noAutofit/>
          </a:bodyPr>
          <a:lstStyle/>
          <a:p>
            <a:r>
              <a:rPr lang="en-US" sz="15000" b="1" dirty="0" smtClean="0">
                <a:solidFill>
                  <a:schemeClr val="bg2"/>
                </a:solidFill>
                <a:latin typeface="+mn-lt"/>
                <a:cs typeface="Helvetica"/>
              </a:rPr>
              <a:t>”</a:t>
            </a:r>
          </a:p>
        </p:txBody>
      </p:sp>
      <p:cxnSp>
        <p:nvCxnSpPr>
          <p:cNvPr id="8" name="Straight Connector 7"/>
          <p:cNvCxnSpPr/>
          <p:nvPr userDrawn="1"/>
        </p:nvCxnSpPr>
        <p:spPr>
          <a:xfrm>
            <a:off x="465138" y="4575205"/>
            <a:ext cx="6692900" cy="0"/>
          </a:xfrm>
          <a:prstGeom prst="line">
            <a:avLst/>
          </a:prstGeom>
          <a:ln w="9525" cmpd="sng">
            <a:solidFill>
              <a:schemeClr val="bg1"/>
            </a:solidFill>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377376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Key Message (B)">
    <p:spTree>
      <p:nvGrpSpPr>
        <p:cNvPr id="1" name=""/>
        <p:cNvGrpSpPr/>
        <p:nvPr/>
      </p:nvGrpSpPr>
      <p:grpSpPr>
        <a:xfrm>
          <a:off x="0" y="0"/>
          <a:ext cx="0" cy="0"/>
          <a:chOff x="0" y="0"/>
          <a:chExt cx="0" cy="0"/>
        </a:xfrm>
      </p:grpSpPr>
      <p:sp>
        <p:nvSpPr>
          <p:cNvPr id="3" name="Rectangle 2"/>
          <p:cNvSpPr/>
          <p:nvPr userDrawn="1"/>
        </p:nvSpPr>
        <p:spPr>
          <a:xfrm>
            <a:off x="0" y="-1"/>
            <a:ext cx="7562849" cy="5330826"/>
          </a:xfrm>
          <a:prstGeom prst="rect">
            <a:avLst/>
          </a:prstGeom>
          <a:solidFill>
            <a:schemeClr val="accent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solidFill>
                <a:schemeClr val="tx2"/>
              </a:solidFill>
            </a:endParaRPr>
          </a:p>
        </p:txBody>
      </p:sp>
      <p:sp>
        <p:nvSpPr>
          <p:cNvPr id="7" name="TextBox 6"/>
          <p:cNvSpPr txBox="1"/>
          <p:nvPr userDrawn="1"/>
        </p:nvSpPr>
        <p:spPr>
          <a:xfrm>
            <a:off x="6324618" y="2792660"/>
            <a:ext cx="1238232" cy="1526672"/>
          </a:xfrm>
          <a:prstGeom prst="rect">
            <a:avLst/>
          </a:prstGeom>
          <a:noFill/>
          <a:ln w="6350">
            <a:noFill/>
          </a:ln>
        </p:spPr>
        <p:txBody>
          <a:bodyPr wrap="square" lIns="54000" tIns="54000" rIns="54000" bIns="54000" rtlCol="0">
            <a:noAutofit/>
          </a:bodyPr>
          <a:lstStyle/>
          <a:p>
            <a:r>
              <a:rPr lang="en-US" sz="15000" b="1" dirty="0" smtClean="0">
                <a:solidFill>
                  <a:schemeClr val="bg2"/>
                </a:solidFill>
                <a:latin typeface="+mn-lt"/>
                <a:cs typeface="Helvetica"/>
              </a:rPr>
              <a:t>”</a:t>
            </a:r>
          </a:p>
        </p:txBody>
      </p:sp>
      <p:sp>
        <p:nvSpPr>
          <p:cNvPr id="6" name="TextBox 5"/>
          <p:cNvSpPr txBox="1"/>
          <p:nvPr userDrawn="1"/>
        </p:nvSpPr>
        <p:spPr>
          <a:xfrm>
            <a:off x="186274" y="-424675"/>
            <a:ext cx="3217333" cy="1526672"/>
          </a:xfrm>
          <a:prstGeom prst="rect">
            <a:avLst/>
          </a:prstGeom>
          <a:noFill/>
          <a:ln w="6350">
            <a:noFill/>
          </a:ln>
        </p:spPr>
        <p:txBody>
          <a:bodyPr wrap="square" lIns="54000" tIns="54000" rIns="54000" bIns="54000" rtlCol="0">
            <a:noAutofit/>
          </a:bodyPr>
          <a:lstStyle/>
          <a:p>
            <a:r>
              <a:rPr lang="en-US" sz="15000" b="1" dirty="0" smtClean="0">
                <a:solidFill>
                  <a:schemeClr val="bg2"/>
                </a:solidFill>
                <a:latin typeface="+mn-lt"/>
                <a:cs typeface="Helvetica"/>
              </a:rPr>
              <a:t>“</a:t>
            </a:r>
          </a:p>
        </p:txBody>
      </p:sp>
      <p:cxnSp>
        <p:nvCxnSpPr>
          <p:cNvPr id="8" name="Straight Connector 7"/>
          <p:cNvCxnSpPr/>
          <p:nvPr userDrawn="1"/>
        </p:nvCxnSpPr>
        <p:spPr>
          <a:xfrm>
            <a:off x="465138" y="4575205"/>
            <a:ext cx="6692900" cy="0"/>
          </a:xfrm>
          <a:prstGeom prst="line">
            <a:avLst/>
          </a:prstGeom>
          <a:ln w="9525" cmpd="sng">
            <a:solidFill>
              <a:schemeClr val="bg1"/>
            </a:solidFill>
          </a:ln>
          <a:effectLst/>
        </p:spPr>
        <p:style>
          <a:lnRef idx="2">
            <a:schemeClr val="accent6"/>
          </a:lnRef>
          <a:fillRef idx="0">
            <a:schemeClr val="accent6"/>
          </a:fillRef>
          <a:effectRef idx="1">
            <a:schemeClr val="accent6"/>
          </a:effectRef>
          <a:fontRef idx="minor">
            <a:schemeClr val="tx1"/>
          </a:fontRef>
        </p:style>
      </p:cxnSp>
      <p:sp>
        <p:nvSpPr>
          <p:cNvPr id="5" name="Text Placeholder 2"/>
          <p:cNvSpPr>
            <a:spLocks noGrp="1"/>
          </p:cNvSpPr>
          <p:nvPr>
            <p:ph idx="1" hasCustomPrompt="1"/>
          </p:nvPr>
        </p:nvSpPr>
        <p:spPr bwMode="auto">
          <a:xfrm>
            <a:off x="465138" y="4658783"/>
            <a:ext cx="6692900" cy="179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defRPr sz="1400" baseline="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Source</a:t>
            </a:r>
            <a:endParaRPr lang="en-GB" dirty="0"/>
          </a:p>
        </p:txBody>
      </p:sp>
      <p:sp>
        <p:nvSpPr>
          <p:cNvPr id="4" name="Title 1"/>
          <p:cNvSpPr>
            <a:spLocks noGrp="1"/>
          </p:cNvSpPr>
          <p:nvPr>
            <p:ph type="title"/>
          </p:nvPr>
        </p:nvSpPr>
        <p:spPr>
          <a:xfrm>
            <a:off x="465138" y="1101995"/>
            <a:ext cx="6692900" cy="2267737"/>
          </a:xfrm>
        </p:spPr>
        <p:txBody>
          <a:bodyPr wrap="square" anchor="t" anchorCtr="0">
            <a:normAutofit/>
          </a:bodyPr>
          <a:lstStyle>
            <a:lvl1pPr algn="r">
              <a:defRPr sz="4000" b="1">
                <a:solidFill>
                  <a:schemeClr val="tx2"/>
                </a:solidFill>
                <a:latin typeface="+mn-lt"/>
              </a:defRPr>
            </a:lvl1pPr>
          </a:lstStyle>
          <a:p>
            <a:r>
              <a:rPr lang="en-GB" smtClean="0"/>
              <a:t>Click to edit Master title style</a:t>
            </a:r>
            <a:endParaRPr lang="en-US" dirty="0"/>
          </a:p>
        </p:txBody>
      </p:sp>
    </p:spTree>
    <p:extLst>
      <p:ext uri="{BB962C8B-B14F-4D97-AF65-F5344CB8AC3E}">
        <p14:creationId xmlns:p14="http://schemas.microsoft.com/office/powerpoint/2010/main" xmlns="" val="83969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65139" y="915798"/>
            <a:ext cx="5655214" cy="295466"/>
          </a:xfrm>
        </p:spPr>
        <p:txBody>
          <a:bodyPr/>
          <a:lstStyle>
            <a:lvl1pPr>
              <a:defRPr/>
            </a:lvl1pPr>
          </a:lstStyle>
          <a:p>
            <a:r>
              <a:rPr lang="en-GB" dirty="0" smtClean="0"/>
              <a:t>Economic Sectors and Services</a:t>
            </a:r>
            <a:endParaRPr lang="en-US" dirty="0"/>
          </a:p>
        </p:txBody>
      </p:sp>
      <p:sp>
        <p:nvSpPr>
          <p:cNvPr id="9" name="Content Placeholder 8"/>
          <p:cNvSpPr>
            <a:spLocks noGrp="1"/>
          </p:cNvSpPr>
          <p:nvPr>
            <p:ph sz="quarter" idx="10"/>
          </p:nvPr>
        </p:nvSpPr>
        <p:spPr>
          <a:xfrm>
            <a:off x="465136" y="1416049"/>
            <a:ext cx="6692901" cy="636072"/>
          </a:xfrm>
        </p:spPr>
        <p:txBody>
          <a:bodyPr/>
          <a:lstStyle>
            <a:lvl1pPr>
              <a:defRPr lang="en-US" sz="1000" baseline="0" smtClean="0"/>
            </a:lvl1pPr>
          </a:lstStyle>
          <a:p>
            <a:pPr lvl="0"/>
            <a:r>
              <a:rPr lang="en-GB" dirty="0" smtClean="0"/>
              <a:t>Click to edit Master text styles</a:t>
            </a:r>
          </a:p>
          <a:p>
            <a:r>
              <a:rPr lang="en-GB" dirty="0" smtClean="0"/>
              <a:t>Second level</a:t>
            </a:r>
            <a:r>
              <a:rPr lang="en-US" sz="1000" baseline="0" dirty="0" smtClean="0">
                <a:latin typeface="Times New Roman"/>
              </a:rPr>
              <a:t>assesses the implications of climate change on economic activity in key economic sectors and services,</a:t>
            </a:r>
          </a:p>
          <a:p>
            <a:r>
              <a:rPr lang="en-US" sz="1000" baseline="0" dirty="0" smtClean="0">
                <a:latin typeface="Times New Roman"/>
              </a:rPr>
              <a:t>on economic welfare, and on economic development</a:t>
            </a:r>
            <a:endParaRPr lang="en-GB" dirty="0" smtClean="0"/>
          </a:p>
        </p:txBody>
      </p:sp>
      <p:cxnSp>
        <p:nvCxnSpPr>
          <p:cNvPr id="16" name="Straight Connector 15"/>
          <p:cNvCxnSpPr/>
          <p:nvPr userDrawn="1"/>
        </p:nvCxnSpPr>
        <p:spPr>
          <a:xfrm>
            <a:off x="465138" y="1323334"/>
            <a:ext cx="5655215" cy="0"/>
          </a:xfrm>
          <a:prstGeom prst="line">
            <a:avLst/>
          </a:prstGeom>
          <a:ln w="9525" cmpd="sng">
            <a:solidFill>
              <a:schemeClr val="bg1"/>
            </a:solidFill>
          </a:ln>
          <a:effectLst/>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394760" y="87333"/>
            <a:ext cx="1061486" cy="980610"/>
          </a:xfrm>
          <a:prstGeom prst="rect">
            <a:avLst/>
          </a:prstGeom>
        </p:spPr>
      </p:pic>
    </p:spTree>
    <p:extLst>
      <p:ext uri="{BB962C8B-B14F-4D97-AF65-F5344CB8AC3E}">
        <p14:creationId xmlns:p14="http://schemas.microsoft.com/office/powerpoint/2010/main" xmlns="" val="286998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amp; Figure)">
    <p:spTree>
      <p:nvGrpSpPr>
        <p:cNvPr id="1" name=""/>
        <p:cNvGrpSpPr/>
        <p:nvPr/>
      </p:nvGrpSpPr>
      <p:grpSpPr>
        <a:xfrm>
          <a:off x="0" y="0"/>
          <a:ext cx="0" cy="0"/>
          <a:chOff x="0" y="0"/>
          <a:chExt cx="0" cy="0"/>
        </a:xfrm>
      </p:grpSpPr>
      <p:sp>
        <p:nvSpPr>
          <p:cNvPr id="2" name="Title 1"/>
          <p:cNvSpPr>
            <a:spLocks noGrp="1"/>
          </p:cNvSpPr>
          <p:nvPr>
            <p:ph type="title"/>
          </p:nvPr>
        </p:nvSpPr>
        <p:spPr>
          <a:xfrm>
            <a:off x="465138" y="903288"/>
            <a:ext cx="5655215" cy="307975"/>
          </a:xfrm>
        </p:spPr>
        <p:txBody>
          <a:bodyPr/>
          <a:lstStyle/>
          <a:p>
            <a:r>
              <a:rPr lang="en-GB" smtClean="0"/>
              <a:t>Click to edit Master title style</a:t>
            </a:r>
            <a:endParaRPr lang="en-US" dirty="0"/>
          </a:p>
        </p:txBody>
      </p:sp>
      <p:sp>
        <p:nvSpPr>
          <p:cNvPr id="3" name="Content Placeholder 8"/>
          <p:cNvSpPr>
            <a:spLocks noGrp="1"/>
          </p:cNvSpPr>
          <p:nvPr>
            <p:ph sz="quarter" idx="10"/>
          </p:nvPr>
        </p:nvSpPr>
        <p:spPr>
          <a:xfrm>
            <a:off x="465137" y="1416049"/>
            <a:ext cx="3115105" cy="35657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8"/>
          <p:cNvSpPr>
            <a:spLocks noGrp="1"/>
          </p:cNvSpPr>
          <p:nvPr>
            <p:ph sz="quarter" idx="11"/>
          </p:nvPr>
        </p:nvSpPr>
        <p:spPr>
          <a:xfrm>
            <a:off x="3843012" y="1416049"/>
            <a:ext cx="3334081" cy="35657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cxnSp>
        <p:nvCxnSpPr>
          <p:cNvPr id="7" name="Straight Connector 6"/>
          <p:cNvCxnSpPr/>
          <p:nvPr userDrawn="1"/>
        </p:nvCxnSpPr>
        <p:spPr>
          <a:xfrm>
            <a:off x="465138" y="1323334"/>
            <a:ext cx="5655215" cy="0"/>
          </a:xfrm>
          <a:prstGeom prst="line">
            <a:avLst/>
          </a:prstGeom>
          <a:ln w="9525" cmpd="sng">
            <a:solidFill>
              <a:schemeClr val="bg1"/>
            </a:solidFill>
          </a:ln>
          <a:effectLst/>
        </p:spPr>
        <p:style>
          <a:lnRef idx="2">
            <a:schemeClr val="accent6"/>
          </a:lnRef>
          <a:fillRef idx="0">
            <a:schemeClr val="accent6"/>
          </a:fillRef>
          <a:effectRef idx="1">
            <a:schemeClr val="accent6"/>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394760" y="87333"/>
            <a:ext cx="1061486" cy="980610"/>
          </a:xfrm>
          <a:prstGeom prst="rect">
            <a:avLst/>
          </a:prstGeom>
        </p:spPr>
      </p:pic>
    </p:spTree>
    <p:extLst>
      <p:ext uri="{BB962C8B-B14F-4D97-AF65-F5344CB8AC3E}">
        <p14:creationId xmlns:p14="http://schemas.microsoft.com/office/powerpoint/2010/main" xmlns="" val="3294649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11125" y="96838"/>
            <a:ext cx="7340600" cy="5144030"/>
          </a:xfrm>
          <a:prstGeom prst="rect">
            <a:avLst/>
          </a:prstGeom>
          <a:solidFill>
            <a:schemeClr val="tx2">
              <a:alpha val="34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366" fontAlgn="auto">
              <a:spcBef>
                <a:spcPts val="0"/>
              </a:spcBef>
              <a:spcAft>
                <a:spcPts val="0"/>
              </a:spcAft>
              <a:defRPr/>
            </a:pPr>
            <a:endParaRPr lang="en-US" sz="900" dirty="0">
              <a:solidFill>
                <a:schemeClr val="tx2"/>
              </a:solidFill>
            </a:endParaRPr>
          </a:p>
        </p:txBody>
      </p:sp>
      <p:sp>
        <p:nvSpPr>
          <p:cNvPr id="1028" name="Title Placeholder 1"/>
          <p:cNvSpPr>
            <a:spLocks noGrp="1"/>
          </p:cNvSpPr>
          <p:nvPr>
            <p:ph type="title"/>
          </p:nvPr>
        </p:nvSpPr>
        <p:spPr bwMode="auto">
          <a:xfrm>
            <a:off x="465138" y="903288"/>
            <a:ext cx="58181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spAutoFit/>
          </a:bodyPr>
          <a:lstStyle/>
          <a:p>
            <a:pPr lvl="0"/>
            <a:r>
              <a:rPr lang="en-GB" smtClean="0"/>
              <a:t>Click to edit Master title style</a:t>
            </a:r>
            <a:endParaRPr lang="en-GB" dirty="0"/>
          </a:p>
        </p:txBody>
      </p:sp>
      <p:sp>
        <p:nvSpPr>
          <p:cNvPr id="1029" name="Text Placeholder 2"/>
          <p:cNvSpPr>
            <a:spLocks noGrp="1"/>
          </p:cNvSpPr>
          <p:nvPr>
            <p:ph type="body" idx="1"/>
          </p:nvPr>
        </p:nvSpPr>
        <p:spPr bwMode="auto">
          <a:xfrm>
            <a:off x="465138" y="1416050"/>
            <a:ext cx="66929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7" r:id="rId2"/>
    <p:sldLayoutId id="2147483663" r:id="rId3"/>
    <p:sldLayoutId id="2147483664" r:id="rId4"/>
    <p:sldLayoutId id="2147483665" r:id="rId5"/>
    <p:sldLayoutId id="2147483666" r:id="rId6"/>
  </p:sldLayoutIdLst>
  <p:txStyles>
    <p:titleStyle>
      <a:lvl1pPr algn="l" defTabSz="735013" rtl="0" eaLnBrk="1" fontAlgn="base" hangingPunct="1">
        <a:lnSpc>
          <a:spcPct val="80000"/>
        </a:lnSpc>
        <a:spcBef>
          <a:spcPct val="0"/>
        </a:spcBef>
        <a:spcAft>
          <a:spcPct val="0"/>
        </a:spcAft>
        <a:defRPr sz="2400" b="1" kern="1200">
          <a:solidFill>
            <a:schemeClr val="tx2"/>
          </a:solidFill>
          <a:latin typeface="+mj-lt"/>
          <a:ea typeface="MS PGothic" pitchFamily="34" charset="-128"/>
          <a:cs typeface="Gelder Sans ExtraBold"/>
        </a:defRPr>
      </a:lvl1pPr>
      <a:lvl2pPr algn="l" defTabSz="735013" rtl="0" eaLnBrk="1" fontAlgn="base" hangingPunct="1">
        <a:lnSpc>
          <a:spcPct val="80000"/>
        </a:lnSpc>
        <a:spcBef>
          <a:spcPct val="0"/>
        </a:spcBef>
        <a:spcAft>
          <a:spcPct val="0"/>
        </a:spcAft>
        <a:defRPr sz="2400">
          <a:solidFill>
            <a:srgbClr val="FFFFFF"/>
          </a:solidFill>
          <a:latin typeface="Gelder Sans ExtraBold" charset="0"/>
          <a:ea typeface="MS PGothic" pitchFamily="34" charset="-128"/>
          <a:cs typeface="Arial" charset="0"/>
        </a:defRPr>
      </a:lvl2pPr>
      <a:lvl3pPr algn="l" defTabSz="735013" rtl="0" eaLnBrk="1" fontAlgn="base" hangingPunct="1">
        <a:lnSpc>
          <a:spcPct val="80000"/>
        </a:lnSpc>
        <a:spcBef>
          <a:spcPct val="0"/>
        </a:spcBef>
        <a:spcAft>
          <a:spcPct val="0"/>
        </a:spcAft>
        <a:defRPr sz="2400">
          <a:solidFill>
            <a:srgbClr val="FFFFFF"/>
          </a:solidFill>
          <a:latin typeface="Gelder Sans ExtraBold" charset="0"/>
          <a:ea typeface="MS PGothic" pitchFamily="34" charset="-128"/>
          <a:cs typeface="Arial" charset="0"/>
        </a:defRPr>
      </a:lvl3pPr>
      <a:lvl4pPr algn="l" defTabSz="735013" rtl="0" eaLnBrk="1" fontAlgn="base" hangingPunct="1">
        <a:lnSpc>
          <a:spcPct val="80000"/>
        </a:lnSpc>
        <a:spcBef>
          <a:spcPct val="0"/>
        </a:spcBef>
        <a:spcAft>
          <a:spcPct val="0"/>
        </a:spcAft>
        <a:defRPr sz="2400">
          <a:solidFill>
            <a:srgbClr val="FFFFFF"/>
          </a:solidFill>
          <a:latin typeface="Gelder Sans ExtraBold" charset="0"/>
          <a:ea typeface="MS PGothic" pitchFamily="34" charset="-128"/>
          <a:cs typeface="Arial" charset="0"/>
        </a:defRPr>
      </a:lvl4pPr>
      <a:lvl5pPr algn="l" defTabSz="735013" rtl="0" eaLnBrk="1" fontAlgn="base" hangingPunct="1">
        <a:lnSpc>
          <a:spcPct val="80000"/>
        </a:lnSpc>
        <a:spcBef>
          <a:spcPct val="0"/>
        </a:spcBef>
        <a:spcAft>
          <a:spcPct val="0"/>
        </a:spcAft>
        <a:defRPr sz="2400">
          <a:solidFill>
            <a:srgbClr val="FFFFFF"/>
          </a:solidFill>
          <a:latin typeface="Gelder Sans ExtraBold" charset="0"/>
          <a:ea typeface="MS PGothic" pitchFamily="34" charset="-128"/>
          <a:cs typeface="Arial" charset="0"/>
        </a:defRPr>
      </a:lvl5pPr>
      <a:lvl6pPr marL="368366" algn="l" defTabSz="735453" rtl="0" eaLnBrk="1" fontAlgn="base" hangingPunct="1">
        <a:lnSpc>
          <a:spcPct val="80000"/>
        </a:lnSpc>
        <a:spcBef>
          <a:spcPct val="0"/>
        </a:spcBef>
        <a:spcAft>
          <a:spcPct val="0"/>
        </a:spcAft>
        <a:defRPr sz="3200" b="1">
          <a:solidFill>
            <a:schemeClr val="tx2"/>
          </a:solidFill>
          <a:latin typeface="Calibri" pitchFamily="34" charset="0"/>
          <a:cs typeface="Arial" charset="0"/>
        </a:defRPr>
      </a:lvl6pPr>
      <a:lvl7pPr marL="736732" algn="l" defTabSz="735453" rtl="0" eaLnBrk="1" fontAlgn="base" hangingPunct="1">
        <a:lnSpc>
          <a:spcPct val="80000"/>
        </a:lnSpc>
        <a:spcBef>
          <a:spcPct val="0"/>
        </a:spcBef>
        <a:spcAft>
          <a:spcPct val="0"/>
        </a:spcAft>
        <a:defRPr sz="3200" b="1">
          <a:solidFill>
            <a:schemeClr val="tx2"/>
          </a:solidFill>
          <a:latin typeface="Calibri" pitchFamily="34" charset="0"/>
          <a:cs typeface="Arial" charset="0"/>
        </a:defRPr>
      </a:lvl7pPr>
      <a:lvl8pPr marL="1105098" algn="l" defTabSz="735453" rtl="0" eaLnBrk="1" fontAlgn="base" hangingPunct="1">
        <a:lnSpc>
          <a:spcPct val="80000"/>
        </a:lnSpc>
        <a:spcBef>
          <a:spcPct val="0"/>
        </a:spcBef>
        <a:spcAft>
          <a:spcPct val="0"/>
        </a:spcAft>
        <a:defRPr sz="3200" b="1">
          <a:solidFill>
            <a:schemeClr val="tx2"/>
          </a:solidFill>
          <a:latin typeface="Calibri" pitchFamily="34" charset="0"/>
          <a:cs typeface="Arial" charset="0"/>
        </a:defRPr>
      </a:lvl8pPr>
      <a:lvl9pPr marL="1473464" algn="l" defTabSz="735453" rtl="0" eaLnBrk="1" fontAlgn="base" hangingPunct="1">
        <a:lnSpc>
          <a:spcPct val="80000"/>
        </a:lnSpc>
        <a:spcBef>
          <a:spcPct val="0"/>
        </a:spcBef>
        <a:spcAft>
          <a:spcPct val="0"/>
        </a:spcAft>
        <a:defRPr sz="3200" b="1">
          <a:solidFill>
            <a:schemeClr val="tx2"/>
          </a:solidFill>
          <a:latin typeface="Calibri" pitchFamily="34" charset="0"/>
          <a:cs typeface="Arial" charset="0"/>
        </a:defRPr>
      </a:lvl9pPr>
    </p:titleStyle>
    <p:bodyStyle>
      <a:lvl1pPr marL="0" indent="0" algn="l" defTabSz="735013" rtl="0" eaLnBrk="1" fontAlgn="base" hangingPunct="1">
        <a:lnSpc>
          <a:spcPct val="110000"/>
        </a:lnSpc>
        <a:spcBef>
          <a:spcPct val="0"/>
        </a:spcBef>
        <a:spcAft>
          <a:spcPts val="488"/>
        </a:spcAft>
        <a:buFont typeface="Arial" charset="0"/>
        <a:defRPr sz="2300" kern="1200">
          <a:solidFill>
            <a:schemeClr val="tx1"/>
          </a:solidFill>
          <a:latin typeface="+mn-lt"/>
          <a:ea typeface="MS PGothic" pitchFamily="34" charset="-128"/>
          <a:cs typeface="Gelder Sans Book"/>
        </a:defRPr>
      </a:lvl1pPr>
      <a:lvl2pPr marL="450850" indent="-230188" algn="l" defTabSz="735013" rtl="0" eaLnBrk="1" fontAlgn="base" hangingPunct="1">
        <a:lnSpc>
          <a:spcPct val="110000"/>
        </a:lnSpc>
        <a:spcBef>
          <a:spcPct val="0"/>
        </a:spcBef>
        <a:spcAft>
          <a:spcPts val="488"/>
        </a:spcAft>
        <a:buFont typeface="Arial" charset="0"/>
        <a:defRPr sz="1900" kern="1200">
          <a:solidFill>
            <a:schemeClr val="tx1"/>
          </a:solidFill>
          <a:latin typeface="+mn-lt"/>
          <a:ea typeface="Arial" charset="0"/>
          <a:cs typeface="Gelder Sans Book"/>
        </a:defRPr>
      </a:lvl2pPr>
      <a:lvl3pPr marL="214313" indent="-214313" algn="l" defTabSz="735013" rtl="0" eaLnBrk="1" fontAlgn="base" hangingPunct="1">
        <a:lnSpc>
          <a:spcPct val="110000"/>
        </a:lnSpc>
        <a:spcBef>
          <a:spcPct val="0"/>
        </a:spcBef>
        <a:spcAft>
          <a:spcPts val="488"/>
        </a:spcAft>
        <a:buFont typeface="Wingdings 2" charset="0"/>
        <a:buChar char=""/>
        <a:defRPr sz="1900" kern="1200">
          <a:solidFill>
            <a:schemeClr val="tx1"/>
          </a:solidFill>
          <a:latin typeface="+mn-lt"/>
          <a:ea typeface="Arial" charset="0"/>
          <a:cs typeface="Gelder Sans Book"/>
        </a:defRPr>
      </a:lvl3pPr>
      <a:lvl4pPr marL="506413" indent="-214313" algn="l" defTabSz="735013" rtl="0" eaLnBrk="1" fontAlgn="base" hangingPunct="1">
        <a:lnSpc>
          <a:spcPct val="110000"/>
        </a:lnSpc>
        <a:spcBef>
          <a:spcPct val="0"/>
        </a:spcBef>
        <a:spcAft>
          <a:spcPts val="488"/>
        </a:spcAft>
        <a:buFont typeface="Symbol" charset="0"/>
        <a:buChar char=""/>
        <a:defRPr sz="1900" kern="1200">
          <a:solidFill>
            <a:schemeClr val="tx1"/>
          </a:solidFill>
          <a:latin typeface="+mn-lt"/>
          <a:ea typeface="Arial" charset="0"/>
          <a:cs typeface="Gelder Sans Book"/>
        </a:defRPr>
      </a:lvl4pPr>
      <a:lvl5pPr marL="720725" indent="-214313" algn="l" defTabSz="735013" rtl="0" eaLnBrk="1" fontAlgn="base" hangingPunct="1">
        <a:lnSpc>
          <a:spcPct val="110000"/>
        </a:lnSpc>
        <a:spcBef>
          <a:spcPct val="0"/>
        </a:spcBef>
        <a:spcAft>
          <a:spcPts val="488"/>
        </a:spcAft>
        <a:buFont typeface="Symbol" charset="0"/>
        <a:buChar char=""/>
        <a:defRPr sz="1900" kern="1200">
          <a:solidFill>
            <a:schemeClr val="tx1"/>
          </a:solidFill>
          <a:latin typeface="+mn-lt"/>
          <a:ea typeface="Arial" charset="0"/>
          <a:cs typeface="Gelder Sans Book"/>
        </a:defRPr>
      </a:lvl5pPr>
      <a:lvl6pPr marL="214880" indent="-214880" algn="l" defTabSz="736602" rtl="0" eaLnBrk="1" latinLnBrk="0" hangingPunct="1">
        <a:lnSpc>
          <a:spcPct val="110000"/>
        </a:lnSpc>
        <a:spcBef>
          <a:spcPts val="43"/>
        </a:spcBef>
        <a:spcAft>
          <a:spcPts val="483"/>
        </a:spcAft>
        <a:buFont typeface="+mj-lt"/>
        <a:buAutoNum type="arabicPeriod"/>
        <a:defRPr sz="1500" kern="1200" baseline="0">
          <a:solidFill>
            <a:schemeClr val="accent5"/>
          </a:solidFill>
          <a:latin typeface="+mn-lt"/>
          <a:ea typeface="+mn-ea"/>
          <a:cs typeface="Arial" pitchFamily="34" charset="0"/>
        </a:defRPr>
      </a:lvl6pPr>
      <a:lvl7pPr marL="506503" indent="-214880" algn="l" defTabSz="736602" rtl="0" eaLnBrk="1" latinLnBrk="0" hangingPunct="1">
        <a:lnSpc>
          <a:spcPct val="110000"/>
        </a:lnSpc>
        <a:spcBef>
          <a:spcPts val="43"/>
        </a:spcBef>
        <a:spcAft>
          <a:spcPts val="483"/>
        </a:spcAft>
        <a:buFont typeface="+mj-lt"/>
        <a:buAutoNum type="alphaLcPeriod"/>
        <a:defRPr sz="1500" kern="1200" baseline="0">
          <a:solidFill>
            <a:schemeClr val="accent5"/>
          </a:solidFill>
          <a:latin typeface="+mn-lt"/>
          <a:ea typeface="+mn-ea"/>
          <a:cs typeface="Arial" pitchFamily="34" charset="0"/>
        </a:defRPr>
      </a:lvl7pPr>
      <a:lvl8pPr marL="721383" indent="-214880" algn="l" defTabSz="736602" rtl="0" eaLnBrk="1" latinLnBrk="0" hangingPunct="1">
        <a:lnSpc>
          <a:spcPct val="110000"/>
        </a:lnSpc>
        <a:spcBef>
          <a:spcPts val="43"/>
        </a:spcBef>
        <a:spcAft>
          <a:spcPts val="483"/>
        </a:spcAft>
        <a:buFont typeface="Symbol" pitchFamily="18" charset="2"/>
        <a:buChar char=""/>
        <a:defRPr sz="1500" kern="1200" baseline="0">
          <a:solidFill>
            <a:schemeClr val="accent5"/>
          </a:solidFill>
          <a:latin typeface="+mn-lt"/>
          <a:ea typeface="+mn-ea"/>
          <a:cs typeface="Arial" pitchFamily="34" charset="0"/>
        </a:defRPr>
      </a:lvl8pPr>
      <a:lvl9pPr marL="936264" indent="-214880" algn="l" defTabSz="736602" rtl="0" eaLnBrk="1" latinLnBrk="0" hangingPunct="1">
        <a:lnSpc>
          <a:spcPct val="110000"/>
        </a:lnSpc>
        <a:spcBef>
          <a:spcPts val="43"/>
        </a:spcBef>
        <a:spcAft>
          <a:spcPts val="483"/>
        </a:spcAft>
        <a:buFont typeface="Symbol" pitchFamily="18" charset="2"/>
        <a:buChar char="-"/>
        <a:defRPr sz="1500" kern="1200" baseline="0">
          <a:solidFill>
            <a:schemeClr val="accent5"/>
          </a:solidFill>
          <a:latin typeface="+mn-lt"/>
          <a:ea typeface="+mn-ea"/>
          <a:cs typeface="Arial" pitchFamily="34" charset="0"/>
        </a:defRPr>
      </a:lvl9pPr>
    </p:bodyStyle>
    <p:otherStyle>
      <a:defPPr>
        <a:defRPr lang="en-US"/>
      </a:defPPr>
      <a:lvl1pPr marL="0" algn="l" defTabSz="736602" rtl="0" eaLnBrk="1" latinLnBrk="0" hangingPunct="1">
        <a:defRPr sz="1500" kern="1200">
          <a:solidFill>
            <a:schemeClr val="tx1"/>
          </a:solidFill>
          <a:latin typeface="+mn-lt"/>
          <a:ea typeface="+mn-ea"/>
          <a:cs typeface="+mn-cs"/>
        </a:defRPr>
      </a:lvl1pPr>
      <a:lvl2pPr marL="368301" algn="l" defTabSz="736602" rtl="0" eaLnBrk="1" latinLnBrk="0" hangingPunct="1">
        <a:defRPr sz="1500" kern="1200">
          <a:solidFill>
            <a:schemeClr val="tx1"/>
          </a:solidFill>
          <a:latin typeface="+mn-lt"/>
          <a:ea typeface="+mn-ea"/>
          <a:cs typeface="+mn-cs"/>
        </a:defRPr>
      </a:lvl2pPr>
      <a:lvl3pPr marL="736602" algn="l" defTabSz="736602" rtl="0" eaLnBrk="1" latinLnBrk="0" hangingPunct="1">
        <a:defRPr sz="1500" kern="1200">
          <a:solidFill>
            <a:schemeClr val="tx1"/>
          </a:solidFill>
          <a:latin typeface="+mn-lt"/>
          <a:ea typeface="+mn-ea"/>
          <a:cs typeface="+mn-cs"/>
        </a:defRPr>
      </a:lvl3pPr>
      <a:lvl4pPr marL="1104903" algn="l" defTabSz="736602" rtl="0" eaLnBrk="1" latinLnBrk="0" hangingPunct="1">
        <a:defRPr sz="1500" kern="1200">
          <a:solidFill>
            <a:schemeClr val="tx1"/>
          </a:solidFill>
          <a:latin typeface="+mn-lt"/>
          <a:ea typeface="+mn-ea"/>
          <a:cs typeface="+mn-cs"/>
        </a:defRPr>
      </a:lvl4pPr>
      <a:lvl5pPr marL="1473204" algn="l" defTabSz="736602" rtl="0" eaLnBrk="1" latinLnBrk="0" hangingPunct="1">
        <a:defRPr sz="1500" kern="1200">
          <a:solidFill>
            <a:schemeClr val="tx1"/>
          </a:solidFill>
          <a:latin typeface="+mn-lt"/>
          <a:ea typeface="+mn-ea"/>
          <a:cs typeface="+mn-cs"/>
        </a:defRPr>
      </a:lvl5pPr>
      <a:lvl6pPr marL="1841505" algn="l" defTabSz="736602" rtl="0" eaLnBrk="1" latinLnBrk="0" hangingPunct="1">
        <a:defRPr sz="1500" kern="1200">
          <a:solidFill>
            <a:schemeClr val="tx1"/>
          </a:solidFill>
          <a:latin typeface="+mn-lt"/>
          <a:ea typeface="+mn-ea"/>
          <a:cs typeface="+mn-cs"/>
        </a:defRPr>
      </a:lvl6pPr>
      <a:lvl7pPr marL="2209806" algn="l" defTabSz="736602" rtl="0" eaLnBrk="1" latinLnBrk="0" hangingPunct="1">
        <a:defRPr sz="1500" kern="1200">
          <a:solidFill>
            <a:schemeClr val="tx1"/>
          </a:solidFill>
          <a:latin typeface="+mn-lt"/>
          <a:ea typeface="+mn-ea"/>
          <a:cs typeface="+mn-cs"/>
        </a:defRPr>
      </a:lvl7pPr>
      <a:lvl8pPr marL="2578107" algn="l" defTabSz="736602" rtl="0" eaLnBrk="1" latinLnBrk="0" hangingPunct="1">
        <a:defRPr sz="1500" kern="1200">
          <a:solidFill>
            <a:schemeClr val="tx1"/>
          </a:solidFill>
          <a:latin typeface="+mn-lt"/>
          <a:ea typeface="+mn-ea"/>
          <a:cs typeface="+mn-cs"/>
        </a:defRPr>
      </a:lvl8pPr>
      <a:lvl9pPr marL="2946408" algn="l" defTabSz="73660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9407" y="824658"/>
            <a:ext cx="3420593" cy="1772793"/>
          </a:xfrm>
        </p:spPr>
        <p:txBody>
          <a:bodyPr/>
          <a:lstStyle/>
          <a:p>
            <a:r>
              <a:rPr lang="en-US" sz="3600" dirty="0" smtClean="0"/>
              <a:t>What does it mean for Uganda’s development?</a:t>
            </a:r>
            <a:endParaRPr lang="en-US" sz="3600" dirty="0"/>
          </a:p>
        </p:txBody>
      </p:sp>
      <p:sp>
        <p:nvSpPr>
          <p:cNvPr id="5" name="Subtitle 4"/>
          <p:cNvSpPr>
            <a:spLocks noGrp="1"/>
          </p:cNvSpPr>
          <p:nvPr>
            <p:ph type="subTitle" idx="1"/>
          </p:nvPr>
        </p:nvSpPr>
        <p:spPr>
          <a:xfrm>
            <a:off x="389407" y="2874450"/>
            <a:ext cx="3420593" cy="492443"/>
          </a:xfrm>
        </p:spPr>
        <p:txBody>
          <a:bodyPr/>
          <a:lstStyle/>
          <a:p>
            <a:r>
              <a:rPr lang="en-US" i="1" dirty="0" smtClean="0"/>
              <a:t>Session title: </a:t>
            </a:r>
            <a:r>
              <a:rPr lang="en-GB" sz="1400" b="0" dirty="0" smtClean="0"/>
              <a:t>Key Economic Sectors and services</a:t>
            </a:r>
            <a:endParaRPr lang="en-US" sz="1400" b="0" dirty="0" smtClean="0"/>
          </a:p>
        </p:txBody>
      </p:sp>
      <p:sp>
        <p:nvSpPr>
          <p:cNvPr id="17" name="Subtitle 2"/>
          <p:cNvSpPr txBox="1">
            <a:spLocks/>
          </p:cNvSpPr>
          <p:nvPr/>
        </p:nvSpPr>
        <p:spPr bwMode="auto">
          <a:xfrm>
            <a:off x="389407" y="4828665"/>
            <a:ext cx="24638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marL="0" indent="0" algn="l" defTabSz="735013" rtl="0" eaLnBrk="0" fontAlgn="base" hangingPunct="0">
              <a:lnSpc>
                <a:spcPct val="100000"/>
              </a:lnSpc>
              <a:spcBef>
                <a:spcPct val="0"/>
              </a:spcBef>
              <a:spcAft>
                <a:spcPts val="488"/>
              </a:spcAft>
              <a:buFont typeface="Arial" charset="0"/>
              <a:buNone/>
              <a:defRPr sz="2300" u="none" kern="1200">
                <a:solidFill>
                  <a:schemeClr val="tx1"/>
                </a:solidFill>
                <a:latin typeface="+mn-lt"/>
                <a:ea typeface="MS PGothic" pitchFamily="34" charset="-128"/>
                <a:cs typeface="Gelder Sans Book"/>
              </a:defRPr>
            </a:lvl1pPr>
            <a:lvl2pPr marL="368366" indent="0" algn="ctr" defTabSz="735013" rtl="0" eaLnBrk="0" fontAlgn="base" hangingPunct="0">
              <a:lnSpc>
                <a:spcPct val="110000"/>
              </a:lnSpc>
              <a:spcBef>
                <a:spcPct val="0"/>
              </a:spcBef>
              <a:spcAft>
                <a:spcPts val="488"/>
              </a:spcAft>
              <a:buFont typeface="Arial" charset="0"/>
              <a:buNone/>
              <a:defRPr sz="1900" kern="1200">
                <a:solidFill>
                  <a:schemeClr val="tx1">
                    <a:tint val="75000"/>
                  </a:schemeClr>
                </a:solidFill>
                <a:latin typeface="+mn-lt"/>
                <a:ea typeface="Arial" charset="0"/>
                <a:cs typeface="Gelder Sans Book"/>
              </a:defRPr>
            </a:lvl2pPr>
            <a:lvl3pPr marL="736732" indent="0" algn="ctr" defTabSz="735013" rtl="0" eaLnBrk="0" fontAlgn="base" hangingPunct="0">
              <a:lnSpc>
                <a:spcPct val="110000"/>
              </a:lnSpc>
              <a:spcBef>
                <a:spcPct val="0"/>
              </a:spcBef>
              <a:spcAft>
                <a:spcPts val="488"/>
              </a:spcAft>
              <a:buFont typeface="Wingdings 2" charset="0"/>
              <a:buNone/>
              <a:defRPr sz="1900" kern="1200">
                <a:solidFill>
                  <a:schemeClr val="tx1">
                    <a:tint val="75000"/>
                  </a:schemeClr>
                </a:solidFill>
                <a:latin typeface="+mn-lt"/>
                <a:ea typeface="Arial" charset="0"/>
                <a:cs typeface="Gelder Sans Book"/>
              </a:defRPr>
            </a:lvl3pPr>
            <a:lvl4pPr marL="1105098" indent="0" algn="ctr" defTabSz="735013" rtl="0" eaLnBrk="0" fontAlgn="base" hangingPunct="0">
              <a:lnSpc>
                <a:spcPct val="110000"/>
              </a:lnSpc>
              <a:spcBef>
                <a:spcPct val="0"/>
              </a:spcBef>
              <a:spcAft>
                <a:spcPts val="488"/>
              </a:spcAft>
              <a:buFont typeface="Symbol" charset="0"/>
              <a:buNone/>
              <a:defRPr sz="1900" kern="1200">
                <a:solidFill>
                  <a:schemeClr val="tx1">
                    <a:tint val="75000"/>
                  </a:schemeClr>
                </a:solidFill>
                <a:latin typeface="+mn-lt"/>
                <a:ea typeface="Arial" charset="0"/>
                <a:cs typeface="Gelder Sans Book"/>
              </a:defRPr>
            </a:lvl4pPr>
            <a:lvl5pPr marL="1473464" indent="0" algn="ctr" defTabSz="735013" rtl="0" eaLnBrk="0" fontAlgn="base" hangingPunct="0">
              <a:lnSpc>
                <a:spcPct val="110000"/>
              </a:lnSpc>
              <a:spcBef>
                <a:spcPct val="0"/>
              </a:spcBef>
              <a:spcAft>
                <a:spcPts val="488"/>
              </a:spcAft>
              <a:buFont typeface="Symbol" charset="0"/>
              <a:buNone/>
              <a:defRPr sz="1900" kern="1200">
                <a:solidFill>
                  <a:schemeClr val="tx1">
                    <a:tint val="75000"/>
                  </a:schemeClr>
                </a:solidFill>
                <a:latin typeface="+mn-lt"/>
                <a:ea typeface="Arial" charset="0"/>
                <a:cs typeface="Gelder Sans Book"/>
              </a:defRPr>
            </a:lvl5pPr>
            <a:lvl6pPr marL="1841830" indent="0" algn="ctr" defTabSz="736602" rtl="0" eaLnBrk="1" latinLnBrk="0" hangingPunct="1">
              <a:lnSpc>
                <a:spcPct val="110000"/>
              </a:lnSpc>
              <a:spcBef>
                <a:spcPts val="43"/>
              </a:spcBef>
              <a:spcAft>
                <a:spcPts val="483"/>
              </a:spcAft>
              <a:buFont typeface="+mj-lt"/>
              <a:buNone/>
              <a:defRPr sz="1500" kern="1200" baseline="0">
                <a:solidFill>
                  <a:schemeClr val="tx1">
                    <a:tint val="75000"/>
                  </a:schemeClr>
                </a:solidFill>
                <a:latin typeface="+mn-lt"/>
                <a:ea typeface="+mn-ea"/>
                <a:cs typeface="Arial" pitchFamily="34" charset="0"/>
              </a:defRPr>
            </a:lvl6pPr>
            <a:lvl7pPr marL="2210196" indent="0" algn="ctr" defTabSz="736602" rtl="0" eaLnBrk="1" latinLnBrk="0" hangingPunct="1">
              <a:lnSpc>
                <a:spcPct val="110000"/>
              </a:lnSpc>
              <a:spcBef>
                <a:spcPts val="43"/>
              </a:spcBef>
              <a:spcAft>
                <a:spcPts val="483"/>
              </a:spcAft>
              <a:buFont typeface="+mj-lt"/>
              <a:buNone/>
              <a:defRPr sz="1500" kern="1200" baseline="0">
                <a:solidFill>
                  <a:schemeClr val="tx1">
                    <a:tint val="75000"/>
                  </a:schemeClr>
                </a:solidFill>
                <a:latin typeface="+mn-lt"/>
                <a:ea typeface="+mn-ea"/>
                <a:cs typeface="Arial" pitchFamily="34" charset="0"/>
              </a:defRPr>
            </a:lvl7pPr>
            <a:lvl8pPr marL="2578562" indent="0" algn="ctr" defTabSz="736602" rtl="0" eaLnBrk="1" latinLnBrk="0" hangingPunct="1">
              <a:lnSpc>
                <a:spcPct val="110000"/>
              </a:lnSpc>
              <a:spcBef>
                <a:spcPts val="43"/>
              </a:spcBef>
              <a:spcAft>
                <a:spcPts val="483"/>
              </a:spcAft>
              <a:buFont typeface="Symbol" pitchFamily="18" charset="2"/>
              <a:buNone/>
              <a:defRPr sz="1500" kern="1200" baseline="0">
                <a:solidFill>
                  <a:schemeClr val="tx1">
                    <a:tint val="75000"/>
                  </a:schemeClr>
                </a:solidFill>
                <a:latin typeface="+mn-lt"/>
                <a:ea typeface="+mn-ea"/>
                <a:cs typeface="Arial" pitchFamily="34" charset="0"/>
              </a:defRPr>
            </a:lvl8pPr>
            <a:lvl9pPr marL="2946928" indent="0" algn="ctr" defTabSz="736602" rtl="0" eaLnBrk="1" latinLnBrk="0" hangingPunct="1">
              <a:lnSpc>
                <a:spcPct val="110000"/>
              </a:lnSpc>
              <a:spcBef>
                <a:spcPts val="43"/>
              </a:spcBef>
              <a:spcAft>
                <a:spcPts val="483"/>
              </a:spcAft>
              <a:buFont typeface="Symbol" pitchFamily="18" charset="2"/>
              <a:buNone/>
              <a:defRPr sz="1500" kern="1200" baseline="0">
                <a:solidFill>
                  <a:schemeClr val="tx1">
                    <a:tint val="75000"/>
                  </a:schemeClr>
                </a:solidFill>
                <a:latin typeface="+mn-lt"/>
                <a:ea typeface="+mn-ea"/>
                <a:cs typeface="Arial" pitchFamily="34" charset="0"/>
              </a:defRPr>
            </a:lvl9pPr>
          </a:lstStyle>
          <a:p>
            <a:pPr algn="l"/>
            <a:r>
              <a:rPr lang="en-GB" sz="1400" dirty="0" smtClean="0"/>
              <a:t>Date: 21</a:t>
            </a:r>
            <a:r>
              <a:rPr lang="en-GB" sz="1400" baseline="30000" dirty="0" smtClean="0"/>
              <a:t>st</a:t>
            </a:r>
            <a:r>
              <a:rPr lang="en-GB" sz="1400" dirty="0" smtClean="0"/>
              <a:t> August 2014</a:t>
            </a:r>
            <a:endParaRPr lang="en-US" sz="1400" dirty="0"/>
          </a:p>
        </p:txBody>
      </p:sp>
      <p:cxnSp>
        <p:nvCxnSpPr>
          <p:cNvPr id="18" name="Straight Connector 17"/>
          <p:cNvCxnSpPr/>
          <p:nvPr/>
        </p:nvCxnSpPr>
        <p:spPr>
          <a:xfrm>
            <a:off x="389407" y="4782872"/>
            <a:ext cx="2463859" cy="0"/>
          </a:xfrm>
          <a:prstGeom prst="line">
            <a:avLst/>
          </a:prstGeom>
          <a:ln w="9525" cmpd="sng">
            <a:solidFill>
              <a:schemeClr val="bg1"/>
            </a:solidFill>
          </a:ln>
          <a:effectLst/>
        </p:spPr>
        <p:style>
          <a:lnRef idx="2">
            <a:schemeClr val="accent6"/>
          </a:lnRef>
          <a:fillRef idx="0">
            <a:schemeClr val="accent6"/>
          </a:fillRef>
          <a:effectRef idx="1">
            <a:schemeClr val="accent6"/>
          </a:effectRef>
          <a:fontRef idx="minor">
            <a:schemeClr val="tx1"/>
          </a:fontRef>
        </p:style>
      </p:cxnSp>
      <p:sp>
        <p:nvSpPr>
          <p:cNvPr id="19" name="Subtitle 2"/>
          <p:cNvSpPr txBox="1">
            <a:spLocks/>
          </p:cNvSpPr>
          <p:nvPr/>
        </p:nvSpPr>
        <p:spPr bwMode="auto">
          <a:xfrm>
            <a:off x="389407" y="3962401"/>
            <a:ext cx="2463859"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marL="0" indent="0" algn="l" defTabSz="735013" rtl="0" eaLnBrk="0" fontAlgn="base" hangingPunct="0">
              <a:lnSpc>
                <a:spcPct val="100000"/>
              </a:lnSpc>
              <a:spcBef>
                <a:spcPct val="0"/>
              </a:spcBef>
              <a:spcAft>
                <a:spcPts val="488"/>
              </a:spcAft>
              <a:buFont typeface="Arial" charset="0"/>
              <a:buNone/>
              <a:defRPr sz="2300" u="none" kern="1200">
                <a:solidFill>
                  <a:schemeClr val="tx1"/>
                </a:solidFill>
                <a:latin typeface="+mn-lt"/>
                <a:ea typeface="MS PGothic" pitchFamily="34" charset="-128"/>
                <a:cs typeface="Gelder Sans Book"/>
              </a:defRPr>
            </a:lvl1pPr>
            <a:lvl2pPr marL="368366" indent="0" algn="ctr" defTabSz="735013" rtl="0" eaLnBrk="0" fontAlgn="base" hangingPunct="0">
              <a:lnSpc>
                <a:spcPct val="110000"/>
              </a:lnSpc>
              <a:spcBef>
                <a:spcPct val="0"/>
              </a:spcBef>
              <a:spcAft>
                <a:spcPts val="488"/>
              </a:spcAft>
              <a:buFont typeface="Arial" charset="0"/>
              <a:buNone/>
              <a:defRPr sz="1900" kern="1200">
                <a:solidFill>
                  <a:schemeClr val="tx1">
                    <a:tint val="75000"/>
                  </a:schemeClr>
                </a:solidFill>
                <a:latin typeface="+mn-lt"/>
                <a:ea typeface="Arial" charset="0"/>
                <a:cs typeface="Gelder Sans Book"/>
              </a:defRPr>
            </a:lvl2pPr>
            <a:lvl3pPr marL="736732" indent="0" algn="ctr" defTabSz="735013" rtl="0" eaLnBrk="0" fontAlgn="base" hangingPunct="0">
              <a:lnSpc>
                <a:spcPct val="110000"/>
              </a:lnSpc>
              <a:spcBef>
                <a:spcPct val="0"/>
              </a:spcBef>
              <a:spcAft>
                <a:spcPts val="488"/>
              </a:spcAft>
              <a:buFont typeface="Wingdings 2" charset="0"/>
              <a:buNone/>
              <a:defRPr sz="1900" kern="1200">
                <a:solidFill>
                  <a:schemeClr val="tx1">
                    <a:tint val="75000"/>
                  </a:schemeClr>
                </a:solidFill>
                <a:latin typeface="+mn-lt"/>
                <a:ea typeface="Arial" charset="0"/>
                <a:cs typeface="Gelder Sans Book"/>
              </a:defRPr>
            </a:lvl3pPr>
            <a:lvl4pPr marL="1105098" indent="0" algn="ctr" defTabSz="735013" rtl="0" eaLnBrk="0" fontAlgn="base" hangingPunct="0">
              <a:lnSpc>
                <a:spcPct val="110000"/>
              </a:lnSpc>
              <a:spcBef>
                <a:spcPct val="0"/>
              </a:spcBef>
              <a:spcAft>
                <a:spcPts val="488"/>
              </a:spcAft>
              <a:buFont typeface="Symbol" charset="0"/>
              <a:buNone/>
              <a:defRPr sz="1900" kern="1200">
                <a:solidFill>
                  <a:schemeClr val="tx1">
                    <a:tint val="75000"/>
                  </a:schemeClr>
                </a:solidFill>
                <a:latin typeface="+mn-lt"/>
                <a:ea typeface="Arial" charset="0"/>
                <a:cs typeface="Gelder Sans Book"/>
              </a:defRPr>
            </a:lvl4pPr>
            <a:lvl5pPr marL="1473464" indent="0" algn="ctr" defTabSz="735013" rtl="0" eaLnBrk="0" fontAlgn="base" hangingPunct="0">
              <a:lnSpc>
                <a:spcPct val="110000"/>
              </a:lnSpc>
              <a:spcBef>
                <a:spcPct val="0"/>
              </a:spcBef>
              <a:spcAft>
                <a:spcPts val="488"/>
              </a:spcAft>
              <a:buFont typeface="Symbol" charset="0"/>
              <a:buNone/>
              <a:defRPr sz="1900" kern="1200">
                <a:solidFill>
                  <a:schemeClr val="tx1">
                    <a:tint val="75000"/>
                  </a:schemeClr>
                </a:solidFill>
                <a:latin typeface="+mn-lt"/>
                <a:ea typeface="Arial" charset="0"/>
                <a:cs typeface="Gelder Sans Book"/>
              </a:defRPr>
            </a:lvl5pPr>
            <a:lvl6pPr marL="1841830" indent="0" algn="ctr" defTabSz="736602" rtl="0" eaLnBrk="1" latinLnBrk="0" hangingPunct="1">
              <a:lnSpc>
                <a:spcPct val="110000"/>
              </a:lnSpc>
              <a:spcBef>
                <a:spcPts val="43"/>
              </a:spcBef>
              <a:spcAft>
                <a:spcPts val="483"/>
              </a:spcAft>
              <a:buFont typeface="+mj-lt"/>
              <a:buNone/>
              <a:defRPr sz="1500" kern="1200" baseline="0">
                <a:solidFill>
                  <a:schemeClr val="tx1">
                    <a:tint val="75000"/>
                  </a:schemeClr>
                </a:solidFill>
                <a:latin typeface="+mn-lt"/>
                <a:ea typeface="+mn-ea"/>
                <a:cs typeface="Arial" pitchFamily="34" charset="0"/>
              </a:defRPr>
            </a:lvl6pPr>
            <a:lvl7pPr marL="2210196" indent="0" algn="ctr" defTabSz="736602" rtl="0" eaLnBrk="1" latinLnBrk="0" hangingPunct="1">
              <a:lnSpc>
                <a:spcPct val="110000"/>
              </a:lnSpc>
              <a:spcBef>
                <a:spcPts val="43"/>
              </a:spcBef>
              <a:spcAft>
                <a:spcPts val="483"/>
              </a:spcAft>
              <a:buFont typeface="+mj-lt"/>
              <a:buNone/>
              <a:defRPr sz="1500" kern="1200" baseline="0">
                <a:solidFill>
                  <a:schemeClr val="tx1">
                    <a:tint val="75000"/>
                  </a:schemeClr>
                </a:solidFill>
                <a:latin typeface="+mn-lt"/>
                <a:ea typeface="+mn-ea"/>
                <a:cs typeface="Arial" pitchFamily="34" charset="0"/>
              </a:defRPr>
            </a:lvl7pPr>
            <a:lvl8pPr marL="2578562" indent="0" algn="ctr" defTabSz="736602" rtl="0" eaLnBrk="1" latinLnBrk="0" hangingPunct="1">
              <a:lnSpc>
                <a:spcPct val="110000"/>
              </a:lnSpc>
              <a:spcBef>
                <a:spcPts val="43"/>
              </a:spcBef>
              <a:spcAft>
                <a:spcPts val="483"/>
              </a:spcAft>
              <a:buFont typeface="Symbol" pitchFamily="18" charset="2"/>
              <a:buNone/>
              <a:defRPr sz="1500" kern="1200" baseline="0">
                <a:solidFill>
                  <a:schemeClr val="tx1">
                    <a:tint val="75000"/>
                  </a:schemeClr>
                </a:solidFill>
                <a:latin typeface="+mn-lt"/>
                <a:ea typeface="+mn-ea"/>
                <a:cs typeface="Arial" pitchFamily="34" charset="0"/>
              </a:defRPr>
            </a:lvl8pPr>
            <a:lvl9pPr marL="2946928" indent="0" algn="ctr" defTabSz="736602" rtl="0" eaLnBrk="1" latinLnBrk="0" hangingPunct="1">
              <a:lnSpc>
                <a:spcPct val="110000"/>
              </a:lnSpc>
              <a:spcBef>
                <a:spcPts val="43"/>
              </a:spcBef>
              <a:spcAft>
                <a:spcPts val="483"/>
              </a:spcAft>
              <a:buFont typeface="Symbol" pitchFamily="18" charset="2"/>
              <a:buNone/>
              <a:defRPr sz="1500" kern="1200" baseline="0">
                <a:solidFill>
                  <a:schemeClr val="tx1">
                    <a:tint val="75000"/>
                  </a:schemeClr>
                </a:solidFill>
                <a:latin typeface="+mn-lt"/>
                <a:ea typeface="+mn-ea"/>
                <a:cs typeface="Arial" pitchFamily="34" charset="0"/>
              </a:defRPr>
            </a:lvl9pPr>
          </a:lstStyle>
          <a:p>
            <a:pPr algn="l"/>
            <a:r>
              <a:rPr lang="en-GB" sz="1600" b="1" dirty="0" smtClean="0"/>
              <a:t>Presenter, </a:t>
            </a:r>
            <a:r>
              <a:rPr lang="en-GB" sz="1400" dirty="0" smtClean="0"/>
              <a:t>Prof Joseph </a:t>
            </a:r>
            <a:r>
              <a:rPr lang="en-GB" sz="1400" dirty="0" err="1" smtClean="0"/>
              <a:t>Hella</a:t>
            </a:r>
            <a:r>
              <a:rPr lang="en-GB" sz="1400" dirty="0" smtClean="0"/>
              <a:t> – Sokoine University of Agriculture – Tanzania – </a:t>
            </a:r>
            <a:r>
              <a:rPr lang="en-GB" sz="1400" b="1" dirty="0" smtClean="0"/>
              <a:t>LA Chapter 10 AR5</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9" y="295213"/>
            <a:ext cx="5655214" cy="393954"/>
          </a:xfrm>
        </p:spPr>
        <p:txBody>
          <a:bodyPr/>
          <a:lstStyle/>
          <a:p>
            <a:r>
              <a:rPr lang="en-US" sz="3200" dirty="0" smtClean="0"/>
              <a:t>Key Risk  - </a:t>
            </a:r>
            <a:r>
              <a:rPr lang="en-US" sz="3200" u="sng" dirty="0" smtClean="0"/>
              <a:t>housing</a:t>
            </a:r>
            <a:endParaRPr lang="ar-SY" sz="3200" u="sng" dirty="0"/>
          </a:p>
        </p:txBody>
      </p:sp>
      <p:pic>
        <p:nvPicPr>
          <p:cNvPr id="4098" name="Picture 2"/>
          <p:cNvPicPr>
            <a:picLocks noChangeAspect="1" noChangeArrowheads="1"/>
          </p:cNvPicPr>
          <p:nvPr/>
        </p:nvPicPr>
        <p:blipFill>
          <a:blip r:embed="rId3"/>
          <a:srcRect/>
          <a:stretch>
            <a:fillRect/>
          </a:stretch>
        </p:blipFill>
        <p:spPr bwMode="auto">
          <a:xfrm>
            <a:off x="630239" y="2055813"/>
            <a:ext cx="2580049" cy="1347787"/>
          </a:xfrm>
          <a:prstGeom prst="rect">
            <a:avLst/>
          </a:prstGeom>
          <a:solidFill>
            <a:srgbClr val="FF0000"/>
          </a:solidFill>
          <a:ln w="38100">
            <a:solidFill>
              <a:srgbClr val="FF0000"/>
            </a:solidFill>
            <a:miter lim="800000"/>
            <a:headEnd/>
            <a:tailEnd/>
          </a:ln>
        </p:spPr>
      </p:pic>
      <p:pic>
        <p:nvPicPr>
          <p:cNvPr id="4099" name="Picture 3"/>
          <p:cNvPicPr>
            <a:picLocks noChangeAspect="1" noChangeArrowheads="1"/>
          </p:cNvPicPr>
          <p:nvPr/>
        </p:nvPicPr>
        <p:blipFill>
          <a:blip r:embed="rId4" cstate="email"/>
          <a:srcRect/>
          <a:stretch>
            <a:fillRect/>
          </a:stretch>
        </p:blipFill>
        <p:spPr bwMode="auto">
          <a:xfrm>
            <a:off x="465140" y="853282"/>
            <a:ext cx="939588" cy="1189036"/>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821137" y="3294014"/>
            <a:ext cx="6529352" cy="2036811"/>
          </a:xfrm>
          <a:prstGeom prst="rect">
            <a:avLst/>
          </a:prstGeom>
          <a:noFill/>
          <a:ln w="38100">
            <a:solidFill>
              <a:srgbClr val="00B050"/>
            </a:solid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4001838" y="1132706"/>
            <a:ext cx="3348650" cy="184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571089"/>
            <a:ext cx="5655214" cy="344710"/>
          </a:xfrm>
        </p:spPr>
        <p:txBody>
          <a:bodyPr/>
          <a:lstStyle/>
          <a:p>
            <a:r>
              <a:rPr lang="en-US" sz="2800" dirty="0" smtClean="0"/>
              <a:t>Key Risk – </a:t>
            </a:r>
            <a:r>
              <a:rPr lang="en-US" sz="2800" u="sng" dirty="0" smtClean="0"/>
              <a:t>human displacement</a:t>
            </a:r>
            <a:endParaRPr lang="ar-SY" sz="2800" u="sng" dirty="0"/>
          </a:p>
        </p:txBody>
      </p:sp>
      <p:pic>
        <p:nvPicPr>
          <p:cNvPr id="5122" name="Picture 2"/>
          <p:cNvPicPr>
            <a:picLocks noChangeAspect="1" noChangeArrowheads="1"/>
          </p:cNvPicPr>
          <p:nvPr/>
        </p:nvPicPr>
        <p:blipFill>
          <a:blip r:embed="rId3"/>
          <a:srcRect/>
          <a:stretch>
            <a:fillRect/>
          </a:stretch>
        </p:blipFill>
        <p:spPr bwMode="auto">
          <a:xfrm>
            <a:off x="178487" y="2322512"/>
            <a:ext cx="2973588" cy="1157288"/>
          </a:xfrm>
          <a:prstGeom prst="rect">
            <a:avLst/>
          </a:prstGeom>
          <a:noFill/>
          <a:ln w="38100">
            <a:solidFill>
              <a:srgbClr val="FF0000"/>
            </a:solidFill>
            <a:miter lim="800000"/>
            <a:headEnd/>
            <a:tailEnd/>
          </a:ln>
        </p:spPr>
      </p:pic>
      <p:pic>
        <p:nvPicPr>
          <p:cNvPr id="5123" name="Picture 3"/>
          <p:cNvPicPr>
            <a:picLocks noChangeAspect="1" noChangeArrowheads="1"/>
          </p:cNvPicPr>
          <p:nvPr/>
        </p:nvPicPr>
        <p:blipFill>
          <a:blip r:embed="rId4" cstate="email"/>
          <a:srcRect/>
          <a:stretch>
            <a:fillRect/>
          </a:stretch>
        </p:blipFill>
        <p:spPr bwMode="auto">
          <a:xfrm>
            <a:off x="178487" y="1211264"/>
            <a:ext cx="881061" cy="1137370"/>
          </a:xfrm>
          <a:prstGeom prst="rect">
            <a:avLst/>
          </a:prstGeom>
          <a:noFill/>
          <a:ln w="9525">
            <a:noFill/>
            <a:miter lim="800000"/>
            <a:headEnd/>
            <a:tailEnd/>
          </a:ln>
        </p:spPr>
      </p:pic>
      <p:pic>
        <p:nvPicPr>
          <p:cNvPr id="5124" name="Picture 4"/>
          <p:cNvPicPr>
            <a:picLocks noChangeAspect="1" noChangeArrowheads="1"/>
          </p:cNvPicPr>
          <p:nvPr/>
        </p:nvPicPr>
        <p:blipFill>
          <a:blip r:embed="rId5"/>
          <a:srcRect/>
          <a:stretch>
            <a:fillRect/>
          </a:stretch>
        </p:blipFill>
        <p:spPr bwMode="auto">
          <a:xfrm>
            <a:off x="178487" y="3632200"/>
            <a:ext cx="6509268" cy="1498599"/>
          </a:xfrm>
          <a:prstGeom prst="rect">
            <a:avLst/>
          </a:prstGeom>
          <a:noFill/>
          <a:ln w="9525">
            <a:noFill/>
            <a:miter lim="800000"/>
            <a:headEnd/>
            <a:tailEnd/>
          </a:ln>
        </p:spPr>
      </p:pic>
      <p:pic>
        <p:nvPicPr>
          <p:cNvPr id="5125" name="Picture 5"/>
          <p:cNvPicPr>
            <a:picLocks noChangeAspect="1" noChangeArrowheads="1"/>
          </p:cNvPicPr>
          <p:nvPr/>
        </p:nvPicPr>
        <p:blipFill>
          <a:blip r:embed="rId6"/>
          <a:srcRect/>
          <a:stretch>
            <a:fillRect/>
          </a:stretch>
        </p:blipFill>
        <p:spPr bwMode="auto">
          <a:xfrm>
            <a:off x="3204446" y="1274762"/>
            <a:ext cx="3987192"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521843"/>
            <a:ext cx="5655214" cy="393954"/>
          </a:xfrm>
        </p:spPr>
        <p:txBody>
          <a:bodyPr/>
          <a:lstStyle/>
          <a:p>
            <a:r>
              <a:rPr lang="en-US" sz="3200" dirty="0" smtClean="0"/>
              <a:t>Key Risk - </a:t>
            </a:r>
            <a:r>
              <a:rPr lang="en-US" sz="3200" u="sng" dirty="0" smtClean="0"/>
              <a:t>violent &amp; conflicts</a:t>
            </a:r>
            <a:endParaRPr lang="ar-SY" sz="3200" u="sng" dirty="0"/>
          </a:p>
        </p:txBody>
      </p:sp>
      <p:pic>
        <p:nvPicPr>
          <p:cNvPr id="6146" name="Picture 2"/>
          <p:cNvPicPr>
            <a:picLocks noChangeAspect="1" noChangeArrowheads="1"/>
          </p:cNvPicPr>
          <p:nvPr/>
        </p:nvPicPr>
        <p:blipFill>
          <a:blip r:embed="rId3"/>
          <a:srcRect/>
          <a:stretch>
            <a:fillRect/>
          </a:stretch>
        </p:blipFill>
        <p:spPr bwMode="auto">
          <a:xfrm>
            <a:off x="166871" y="2320925"/>
            <a:ext cx="2736516" cy="1412875"/>
          </a:xfrm>
          <a:prstGeom prst="rect">
            <a:avLst/>
          </a:prstGeom>
          <a:noFill/>
          <a:ln w="38100">
            <a:solidFill>
              <a:srgbClr val="FF0000"/>
            </a:solid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166871" y="915798"/>
            <a:ext cx="1019175" cy="1219200"/>
          </a:xfrm>
          <a:prstGeom prst="rect">
            <a:avLst/>
          </a:prstGeom>
          <a:noFill/>
          <a:ln w="9525">
            <a:noFill/>
            <a:miter lim="800000"/>
            <a:headEnd/>
            <a:tailEnd/>
          </a:ln>
        </p:spPr>
      </p:pic>
      <p:pic>
        <p:nvPicPr>
          <p:cNvPr id="6148" name="Picture 4"/>
          <p:cNvPicPr>
            <a:picLocks noChangeAspect="1" noChangeArrowheads="1"/>
          </p:cNvPicPr>
          <p:nvPr/>
        </p:nvPicPr>
        <p:blipFill>
          <a:blip r:embed="rId5"/>
          <a:srcRect/>
          <a:stretch>
            <a:fillRect/>
          </a:stretch>
        </p:blipFill>
        <p:spPr bwMode="auto">
          <a:xfrm>
            <a:off x="2984370" y="1229879"/>
            <a:ext cx="4292730" cy="2245428"/>
          </a:xfrm>
          <a:prstGeom prst="rect">
            <a:avLst/>
          </a:prstGeom>
          <a:noFill/>
          <a:ln w="9525">
            <a:noFill/>
            <a:miter lim="800000"/>
            <a:headEnd/>
            <a:tailEnd/>
          </a:ln>
        </p:spPr>
      </p:pic>
      <p:pic>
        <p:nvPicPr>
          <p:cNvPr id="6149" name="Picture 5"/>
          <p:cNvPicPr>
            <a:picLocks noChangeAspect="1" noChangeArrowheads="1"/>
          </p:cNvPicPr>
          <p:nvPr/>
        </p:nvPicPr>
        <p:blipFill>
          <a:blip r:embed="rId6"/>
          <a:srcRect/>
          <a:stretch>
            <a:fillRect/>
          </a:stretch>
        </p:blipFill>
        <p:spPr bwMode="auto">
          <a:xfrm>
            <a:off x="1635157" y="3733801"/>
            <a:ext cx="5927693" cy="1597024"/>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5046568"/>
            <a:ext cx="3016791" cy="147733"/>
          </a:xfrm>
        </p:spPr>
        <p:txBody>
          <a:bodyPr/>
          <a:lstStyle/>
          <a:p>
            <a:r>
              <a:rPr lang="en-US" sz="1200" dirty="0" smtClean="0"/>
              <a:t>Source:  USAID, 2010</a:t>
            </a:r>
            <a:endParaRPr lang="ar-SY" sz="1200" dirty="0"/>
          </a:p>
        </p:txBody>
      </p:sp>
      <p:sp>
        <p:nvSpPr>
          <p:cNvPr id="3" name="Content Placeholder 2"/>
          <p:cNvSpPr>
            <a:spLocks noGrp="1"/>
          </p:cNvSpPr>
          <p:nvPr>
            <p:ph sz="quarter" idx="10"/>
          </p:nvPr>
        </p:nvSpPr>
        <p:spPr/>
        <p:txBody>
          <a:bodyPr/>
          <a:lstStyle/>
          <a:p>
            <a:endParaRPr lang="ar-SY" dirty="0"/>
          </a:p>
        </p:txBody>
      </p:sp>
      <p:pic>
        <p:nvPicPr>
          <p:cNvPr id="4" name="Picture 2"/>
          <p:cNvPicPr>
            <a:picLocks noChangeAspect="1" noChangeArrowheads="1"/>
          </p:cNvPicPr>
          <p:nvPr/>
        </p:nvPicPr>
        <p:blipFill>
          <a:blip r:embed="rId3"/>
          <a:srcRect/>
          <a:stretch>
            <a:fillRect/>
          </a:stretch>
        </p:blipFill>
        <p:spPr bwMode="auto">
          <a:xfrm>
            <a:off x="47625" y="0"/>
            <a:ext cx="3690774" cy="5046568"/>
          </a:xfrm>
          <a:prstGeom prst="rect">
            <a:avLst/>
          </a:prstGeom>
          <a:noFill/>
          <a:ln w="9525">
            <a:solidFill>
              <a:srgbClr val="7030A0"/>
            </a:solidFill>
            <a:miter lim="800000"/>
            <a:headEnd/>
            <a:tailEnd/>
          </a:ln>
        </p:spPr>
      </p:pic>
      <p:pic>
        <p:nvPicPr>
          <p:cNvPr id="6146" name="Picture 2"/>
          <p:cNvPicPr>
            <a:picLocks noChangeAspect="1" noChangeArrowheads="1"/>
          </p:cNvPicPr>
          <p:nvPr/>
        </p:nvPicPr>
        <p:blipFill>
          <a:blip r:embed="rId4" cstate="email"/>
          <a:srcRect/>
          <a:stretch>
            <a:fillRect/>
          </a:stretch>
        </p:blipFill>
        <p:spPr bwMode="auto">
          <a:xfrm>
            <a:off x="3781425" y="132795"/>
            <a:ext cx="2338928" cy="1566006"/>
          </a:xfrm>
          <a:prstGeom prst="rect">
            <a:avLst/>
          </a:prstGeom>
          <a:noFill/>
          <a:ln w="9525">
            <a:solidFill>
              <a:srgbClr val="00B0F0"/>
            </a:solidFill>
            <a:miter lim="800000"/>
            <a:headEnd/>
            <a:tailEnd/>
          </a:ln>
        </p:spPr>
      </p:pic>
      <p:pic>
        <p:nvPicPr>
          <p:cNvPr id="6147" name="Picture 3"/>
          <p:cNvPicPr>
            <a:picLocks noChangeAspect="1" noChangeArrowheads="1"/>
          </p:cNvPicPr>
          <p:nvPr/>
        </p:nvPicPr>
        <p:blipFill>
          <a:blip r:embed="rId5"/>
          <a:srcRect/>
          <a:stretch>
            <a:fillRect/>
          </a:stretch>
        </p:blipFill>
        <p:spPr bwMode="auto">
          <a:xfrm>
            <a:off x="3781425" y="3237018"/>
            <a:ext cx="2648491" cy="1957283"/>
          </a:xfrm>
          <a:prstGeom prst="rect">
            <a:avLst/>
          </a:prstGeom>
          <a:noFill/>
          <a:ln w="9525">
            <a:solidFill>
              <a:srgbClr val="129631"/>
            </a:solidFill>
            <a:miter lim="800000"/>
            <a:headEnd/>
            <a:tailEnd/>
          </a:ln>
        </p:spPr>
      </p:pic>
      <p:pic>
        <p:nvPicPr>
          <p:cNvPr id="6148" name="Picture 4"/>
          <p:cNvPicPr>
            <a:picLocks noChangeAspect="1" noChangeArrowheads="1"/>
          </p:cNvPicPr>
          <p:nvPr/>
        </p:nvPicPr>
        <p:blipFill>
          <a:blip r:embed="rId6"/>
          <a:srcRect/>
          <a:stretch>
            <a:fillRect/>
          </a:stretch>
        </p:blipFill>
        <p:spPr bwMode="auto">
          <a:xfrm>
            <a:off x="4463797" y="1879599"/>
            <a:ext cx="2941638" cy="1301787"/>
          </a:xfrm>
          <a:prstGeom prst="rect">
            <a:avLst/>
          </a:prstGeom>
          <a:noFill/>
          <a:ln w="9525">
            <a:solidFill>
              <a:srgbClr val="C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 y="395257"/>
            <a:ext cx="6251257" cy="344710"/>
          </a:xfrm>
        </p:spPr>
        <p:txBody>
          <a:bodyPr/>
          <a:lstStyle/>
          <a:p>
            <a:r>
              <a:rPr lang="en-US" sz="2800" dirty="0" smtClean="0"/>
              <a:t>Key Risk– </a:t>
            </a:r>
            <a:r>
              <a:rPr lang="en-US" sz="2500" u="sng" dirty="0" smtClean="0"/>
              <a:t>declining work productivity</a:t>
            </a:r>
            <a:endParaRPr lang="ar-SY" sz="2500" u="sng" dirty="0"/>
          </a:p>
        </p:txBody>
      </p:sp>
      <p:pic>
        <p:nvPicPr>
          <p:cNvPr id="7170" name="Picture 2"/>
          <p:cNvPicPr>
            <a:picLocks noChangeAspect="1" noChangeArrowheads="1"/>
          </p:cNvPicPr>
          <p:nvPr/>
        </p:nvPicPr>
        <p:blipFill>
          <a:blip r:embed="rId3"/>
          <a:srcRect/>
          <a:stretch>
            <a:fillRect/>
          </a:stretch>
        </p:blipFill>
        <p:spPr bwMode="auto">
          <a:xfrm>
            <a:off x="195262" y="1905000"/>
            <a:ext cx="3072203" cy="1689100"/>
          </a:xfrm>
          <a:prstGeom prst="rect">
            <a:avLst/>
          </a:prstGeom>
          <a:noFill/>
          <a:ln w="38100">
            <a:solidFill>
              <a:srgbClr val="FF0000"/>
            </a:solidFill>
            <a:miter lim="800000"/>
            <a:headEnd/>
            <a:tailEnd/>
          </a:ln>
        </p:spPr>
      </p:pic>
      <p:pic>
        <p:nvPicPr>
          <p:cNvPr id="7171" name="Picture 3"/>
          <p:cNvPicPr>
            <a:picLocks noChangeAspect="1" noChangeArrowheads="1"/>
          </p:cNvPicPr>
          <p:nvPr/>
        </p:nvPicPr>
        <p:blipFill>
          <a:blip r:embed="rId4" cstate="email"/>
          <a:srcRect/>
          <a:stretch>
            <a:fillRect/>
          </a:stretch>
        </p:blipFill>
        <p:spPr bwMode="auto">
          <a:xfrm>
            <a:off x="195262" y="1033465"/>
            <a:ext cx="805133" cy="871535"/>
          </a:xfrm>
          <a:prstGeom prst="rect">
            <a:avLst/>
          </a:prstGeom>
          <a:noFill/>
          <a:ln w="9525">
            <a:noFill/>
            <a:miter lim="800000"/>
            <a:headEnd/>
            <a:tailEnd/>
          </a:ln>
        </p:spPr>
      </p:pic>
      <p:pic>
        <p:nvPicPr>
          <p:cNvPr id="7172" name="Picture 4"/>
          <p:cNvPicPr>
            <a:picLocks noChangeAspect="1" noChangeArrowheads="1"/>
          </p:cNvPicPr>
          <p:nvPr/>
        </p:nvPicPr>
        <p:blipFill>
          <a:blip r:embed="rId5"/>
          <a:srcRect/>
          <a:stretch>
            <a:fillRect/>
          </a:stretch>
        </p:blipFill>
        <p:spPr bwMode="auto">
          <a:xfrm>
            <a:off x="3471615" y="1249365"/>
            <a:ext cx="3792785" cy="2208213"/>
          </a:xfrm>
          <a:prstGeom prst="rect">
            <a:avLst/>
          </a:prstGeom>
          <a:noFill/>
          <a:ln w="9525">
            <a:noFill/>
            <a:miter lim="800000"/>
            <a:headEnd/>
            <a:tailEnd/>
          </a:ln>
        </p:spPr>
      </p:pic>
      <p:pic>
        <p:nvPicPr>
          <p:cNvPr id="7173" name="Picture 5"/>
          <p:cNvPicPr>
            <a:picLocks noChangeAspect="1" noChangeArrowheads="1"/>
          </p:cNvPicPr>
          <p:nvPr/>
        </p:nvPicPr>
        <p:blipFill>
          <a:blip r:embed="rId6"/>
          <a:srcRect/>
          <a:stretch>
            <a:fillRect/>
          </a:stretch>
        </p:blipFill>
        <p:spPr bwMode="auto">
          <a:xfrm>
            <a:off x="2054225" y="3594100"/>
            <a:ext cx="5210175" cy="1736725"/>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369444"/>
            <a:ext cx="5948361" cy="393954"/>
          </a:xfrm>
        </p:spPr>
        <p:txBody>
          <a:bodyPr/>
          <a:lstStyle/>
          <a:p>
            <a:r>
              <a:rPr lang="en-US" sz="3200" dirty="0" smtClean="0"/>
              <a:t>Key risk – </a:t>
            </a:r>
            <a:r>
              <a:rPr lang="en-US" u="sng" dirty="0" smtClean="0"/>
              <a:t>Reduced access to water</a:t>
            </a:r>
            <a:endParaRPr lang="ar-SY" u="sng" dirty="0"/>
          </a:p>
        </p:txBody>
      </p:sp>
      <p:pic>
        <p:nvPicPr>
          <p:cNvPr id="8194" name="Picture 2"/>
          <p:cNvPicPr>
            <a:picLocks noChangeAspect="1" noChangeArrowheads="1"/>
          </p:cNvPicPr>
          <p:nvPr/>
        </p:nvPicPr>
        <p:blipFill>
          <a:blip r:embed="rId3"/>
          <a:srcRect/>
          <a:stretch>
            <a:fillRect/>
          </a:stretch>
        </p:blipFill>
        <p:spPr bwMode="auto">
          <a:xfrm>
            <a:off x="211138" y="2160587"/>
            <a:ext cx="3776788" cy="1281113"/>
          </a:xfrm>
          <a:prstGeom prst="rect">
            <a:avLst/>
          </a:prstGeom>
          <a:noFill/>
          <a:ln w="38100">
            <a:solidFill>
              <a:srgbClr val="FF0000"/>
            </a:solid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11138" y="763398"/>
            <a:ext cx="1038225" cy="1238250"/>
          </a:xfrm>
          <a:prstGeom prst="rect">
            <a:avLst/>
          </a:prstGeom>
          <a:noFill/>
          <a:ln w="9525">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4107366" y="1397000"/>
            <a:ext cx="3375974" cy="2044700"/>
          </a:xfrm>
          <a:prstGeom prst="rect">
            <a:avLst/>
          </a:prstGeom>
          <a:noFill/>
          <a:ln w="9525">
            <a:noFill/>
            <a:miter lim="800000"/>
            <a:headEnd/>
            <a:tailEnd/>
          </a:ln>
        </p:spPr>
      </p:pic>
      <p:pic>
        <p:nvPicPr>
          <p:cNvPr id="8197" name="Picture 5"/>
          <p:cNvPicPr>
            <a:picLocks noChangeAspect="1" noChangeArrowheads="1"/>
          </p:cNvPicPr>
          <p:nvPr/>
        </p:nvPicPr>
        <p:blipFill>
          <a:blip r:embed="rId6"/>
          <a:srcRect/>
          <a:stretch>
            <a:fillRect/>
          </a:stretch>
        </p:blipFill>
        <p:spPr bwMode="auto">
          <a:xfrm>
            <a:off x="2726112" y="3513137"/>
            <a:ext cx="4757228" cy="1817687"/>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13" y="318644"/>
            <a:ext cx="5386187" cy="393954"/>
          </a:xfrm>
        </p:spPr>
        <p:txBody>
          <a:bodyPr/>
          <a:lstStyle/>
          <a:p>
            <a:r>
              <a:rPr lang="en-US" sz="3200" dirty="0" smtClean="0"/>
              <a:t>Key risk – </a:t>
            </a:r>
            <a:r>
              <a:rPr lang="en-US" u="sng" dirty="0" smtClean="0"/>
              <a:t>Compounded stress</a:t>
            </a:r>
            <a:endParaRPr lang="ar-SY" u="sng" dirty="0"/>
          </a:p>
        </p:txBody>
      </p:sp>
      <p:pic>
        <p:nvPicPr>
          <p:cNvPr id="9218" name="Picture 2"/>
          <p:cNvPicPr>
            <a:picLocks noChangeAspect="1" noChangeArrowheads="1"/>
          </p:cNvPicPr>
          <p:nvPr/>
        </p:nvPicPr>
        <p:blipFill>
          <a:blip r:embed="rId3"/>
          <a:srcRect/>
          <a:stretch>
            <a:fillRect/>
          </a:stretch>
        </p:blipFill>
        <p:spPr bwMode="auto">
          <a:xfrm>
            <a:off x="266700" y="2046098"/>
            <a:ext cx="3346920" cy="1741487"/>
          </a:xfrm>
          <a:prstGeom prst="rect">
            <a:avLst/>
          </a:prstGeom>
          <a:noFill/>
          <a:ln w="28575">
            <a:solidFill>
              <a:srgbClr val="FF0000"/>
            </a:solidFill>
            <a:miter lim="800000"/>
            <a:headEnd/>
            <a:tailEnd/>
          </a:ln>
        </p:spPr>
      </p:pic>
      <p:pic>
        <p:nvPicPr>
          <p:cNvPr id="9219" name="Picture 3"/>
          <p:cNvPicPr>
            <a:picLocks noChangeAspect="1" noChangeArrowheads="1"/>
          </p:cNvPicPr>
          <p:nvPr/>
        </p:nvPicPr>
        <p:blipFill>
          <a:blip r:embed="rId4"/>
          <a:srcRect/>
          <a:stretch>
            <a:fillRect/>
          </a:stretch>
        </p:blipFill>
        <p:spPr bwMode="auto">
          <a:xfrm>
            <a:off x="266700" y="712598"/>
            <a:ext cx="1019175" cy="1333500"/>
          </a:xfrm>
          <a:prstGeom prst="rect">
            <a:avLst/>
          </a:prstGeom>
          <a:noFill/>
          <a:ln w="9525">
            <a:noFill/>
            <a:miter lim="800000"/>
            <a:headEnd/>
            <a:tailEnd/>
          </a:ln>
        </p:spPr>
      </p:pic>
      <p:pic>
        <p:nvPicPr>
          <p:cNvPr id="9220" name="Picture 4"/>
          <p:cNvPicPr>
            <a:picLocks noChangeAspect="1" noChangeArrowheads="1"/>
          </p:cNvPicPr>
          <p:nvPr/>
        </p:nvPicPr>
        <p:blipFill>
          <a:blip r:embed="rId5"/>
          <a:srcRect/>
          <a:stretch>
            <a:fillRect/>
          </a:stretch>
        </p:blipFill>
        <p:spPr bwMode="auto">
          <a:xfrm>
            <a:off x="3729523" y="1365060"/>
            <a:ext cx="3471377" cy="2422525"/>
          </a:xfrm>
          <a:prstGeom prst="rect">
            <a:avLst/>
          </a:prstGeom>
          <a:noFill/>
          <a:ln w="9525">
            <a:noFill/>
            <a:miter lim="800000"/>
            <a:headEnd/>
            <a:tailEnd/>
          </a:ln>
        </p:spPr>
      </p:pic>
      <p:pic>
        <p:nvPicPr>
          <p:cNvPr id="9221" name="Picture 5"/>
          <p:cNvPicPr>
            <a:picLocks noChangeAspect="1" noChangeArrowheads="1"/>
          </p:cNvPicPr>
          <p:nvPr/>
        </p:nvPicPr>
        <p:blipFill>
          <a:blip r:embed="rId6"/>
          <a:srcRect/>
          <a:stretch>
            <a:fillRect/>
          </a:stretch>
        </p:blipFill>
        <p:spPr bwMode="auto">
          <a:xfrm>
            <a:off x="2163832" y="3787585"/>
            <a:ext cx="5037068" cy="1368615"/>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49" y="117412"/>
            <a:ext cx="6139404" cy="393954"/>
          </a:xfrm>
        </p:spPr>
        <p:txBody>
          <a:bodyPr/>
          <a:lstStyle/>
          <a:p>
            <a:r>
              <a:rPr lang="en-US" sz="3200" dirty="0" smtClean="0"/>
              <a:t>Key Risk </a:t>
            </a:r>
            <a:r>
              <a:rPr lang="en-US" dirty="0" smtClean="0"/>
              <a:t>– </a:t>
            </a:r>
            <a:r>
              <a:rPr lang="en-US" u="sng" dirty="0" smtClean="0"/>
              <a:t>Reduced crop productivity</a:t>
            </a:r>
            <a:endParaRPr lang="ar-SY" u="sng" dirty="0"/>
          </a:p>
        </p:txBody>
      </p:sp>
      <p:pic>
        <p:nvPicPr>
          <p:cNvPr id="10242" name="Picture 2"/>
          <p:cNvPicPr>
            <a:picLocks noChangeAspect="1" noChangeArrowheads="1"/>
          </p:cNvPicPr>
          <p:nvPr/>
        </p:nvPicPr>
        <p:blipFill>
          <a:blip r:embed="rId3"/>
          <a:srcRect/>
          <a:stretch>
            <a:fillRect/>
          </a:stretch>
        </p:blipFill>
        <p:spPr bwMode="auto">
          <a:xfrm>
            <a:off x="395685" y="1146900"/>
            <a:ext cx="3681015" cy="2176600"/>
          </a:xfrm>
          <a:prstGeom prst="rect">
            <a:avLst/>
          </a:prstGeom>
          <a:noFill/>
          <a:ln w="28575">
            <a:solidFill>
              <a:srgbClr val="FF0000"/>
            </a:solidFill>
            <a:miter lim="800000"/>
            <a:headEnd/>
            <a:tailEnd/>
          </a:ln>
        </p:spPr>
      </p:pic>
      <p:pic>
        <p:nvPicPr>
          <p:cNvPr id="10243" name="Picture 3"/>
          <p:cNvPicPr>
            <a:picLocks noChangeAspect="1" noChangeArrowheads="1"/>
          </p:cNvPicPr>
          <p:nvPr/>
        </p:nvPicPr>
        <p:blipFill>
          <a:blip r:embed="rId4"/>
          <a:srcRect/>
          <a:stretch>
            <a:fillRect/>
          </a:stretch>
        </p:blipFill>
        <p:spPr bwMode="auto">
          <a:xfrm>
            <a:off x="4266153" y="511367"/>
            <a:ext cx="1028700" cy="1139633"/>
          </a:xfrm>
          <a:prstGeom prst="rect">
            <a:avLst/>
          </a:prstGeom>
          <a:noFill/>
          <a:ln w="9525">
            <a:noFill/>
            <a:miter lim="800000"/>
            <a:headEnd/>
            <a:tailEnd/>
          </a:ln>
        </p:spPr>
      </p:pic>
      <p:pic>
        <p:nvPicPr>
          <p:cNvPr id="10244" name="Picture 4"/>
          <p:cNvPicPr>
            <a:picLocks noChangeAspect="1" noChangeArrowheads="1"/>
          </p:cNvPicPr>
          <p:nvPr/>
        </p:nvPicPr>
        <p:blipFill>
          <a:blip r:embed="rId5"/>
          <a:srcRect/>
          <a:stretch>
            <a:fillRect/>
          </a:stretch>
        </p:blipFill>
        <p:spPr bwMode="auto">
          <a:xfrm>
            <a:off x="4266154" y="1739685"/>
            <a:ext cx="3109360" cy="1828644"/>
          </a:xfrm>
          <a:prstGeom prst="rect">
            <a:avLst/>
          </a:prstGeom>
          <a:noFill/>
          <a:ln w="9525">
            <a:noFill/>
            <a:miter lim="800000"/>
            <a:headEnd/>
            <a:tailEnd/>
          </a:ln>
        </p:spPr>
      </p:pic>
      <p:pic>
        <p:nvPicPr>
          <p:cNvPr id="10245" name="Picture 5"/>
          <p:cNvPicPr>
            <a:picLocks noChangeAspect="1" noChangeArrowheads="1"/>
          </p:cNvPicPr>
          <p:nvPr/>
        </p:nvPicPr>
        <p:blipFill>
          <a:blip r:embed="rId6"/>
          <a:srcRect/>
          <a:stretch>
            <a:fillRect/>
          </a:stretch>
        </p:blipFill>
        <p:spPr bwMode="auto">
          <a:xfrm>
            <a:off x="1849847" y="3568329"/>
            <a:ext cx="5525666" cy="1762497"/>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155512"/>
            <a:ext cx="5655214" cy="393954"/>
          </a:xfrm>
        </p:spPr>
        <p:txBody>
          <a:bodyPr/>
          <a:lstStyle/>
          <a:p>
            <a:r>
              <a:rPr lang="en-US" sz="3200" dirty="0" smtClean="0"/>
              <a:t>Key risk – </a:t>
            </a:r>
            <a:r>
              <a:rPr lang="en-US" u="sng" dirty="0" smtClean="0"/>
              <a:t>Disease causing vectors</a:t>
            </a:r>
            <a:endParaRPr lang="ar-SY" u="sng" dirty="0"/>
          </a:p>
        </p:txBody>
      </p:sp>
      <p:pic>
        <p:nvPicPr>
          <p:cNvPr id="11266" name="Picture 2"/>
          <p:cNvPicPr>
            <a:picLocks noChangeAspect="1" noChangeArrowheads="1"/>
          </p:cNvPicPr>
          <p:nvPr/>
        </p:nvPicPr>
        <p:blipFill>
          <a:blip r:embed="rId3"/>
          <a:srcRect/>
          <a:stretch>
            <a:fillRect/>
          </a:stretch>
        </p:blipFill>
        <p:spPr bwMode="auto">
          <a:xfrm>
            <a:off x="228600" y="2209800"/>
            <a:ext cx="3703639" cy="1747583"/>
          </a:xfrm>
          <a:prstGeom prst="rect">
            <a:avLst/>
          </a:prstGeom>
          <a:noFill/>
          <a:ln w="28575">
            <a:solidFill>
              <a:srgbClr val="FF0000"/>
            </a:solid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3932239" y="1211264"/>
            <a:ext cx="3378200" cy="1841500"/>
          </a:xfrm>
          <a:prstGeom prst="rect">
            <a:avLst/>
          </a:prstGeom>
          <a:noFill/>
          <a:ln w="9525">
            <a:noFill/>
            <a:miter lim="800000"/>
            <a:headEnd/>
            <a:tailEnd/>
          </a:ln>
        </p:spPr>
      </p:pic>
      <p:pic>
        <p:nvPicPr>
          <p:cNvPr id="11268" name="Picture 4"/>
          <p:cNvPicPr>
            <a:picLocks noChangeAspect="1" noChangeArrowheads="1"/>
          </p:cNvPicPr>
          <p:nvPr/>
        </p:nvPicPr>
        <p:blipFill>
          <a:blip r:embed="rId5" cstate="email"/>
          <a:srcRect/>
          <a:stretch>
            <a:fillRect/>
          </a:stretch>
        </p:blipFill>
        <p:spPr bwMode="auto">
          <a:xfrm>
            <a:off x="228600" y="784479"/>
            <a:ext cx="945661" cy="1196721"/>
          </a:xfrm>
          <a:prstGeom prst="rect">
            <a:avLst/>
          </a:prstGeom>
          <a:noFill/>
          <a:ln w="9525">
            <a:noFill/>
            <a:miter lim="800000"/>
            <a:headEnd/>
            <a:tailEnd/>
          </a:ln>
        </p:spPr>
      </p:pic>
      <p:pic>
        <p:nvPicPr>
          <p:cNvPr id="11270" name="Picture 6"/>
          <p:cNvPicPr>
            <a:picLocks noChangeAspect="1" noChangeArrowheads="1"/>
          </p:cNvPicPr>
          <p:nvPr/>
        </p:nvPicPr>
        <p:blipFill>
          <a:blip r:embed="rId6"/>
          <a:srcRect/>
          <a:stretch>
            <a:fillRect/>
          </a:stretch>
        </p:blipFill>
        <p:spPr bwMode="auto">
          <a:xfrm>
            <a:off x="3441700" y="3683000"/>
            <a:ext cx="3868739" cy="1470024"/>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pic>
        <p:nvPicPr>
          <p:cNvPr id="2050" name="Picture 2"/>
          <p:cNvPicPr>
            <a:picLocks noChangeAspect="1" noChangeArrowheads="1"/>
          </p:cNvPicPr>
          <p:nvPr/>
        </p:nvPicPr>
        <p:blipFill>
          <a:blip r:embed="rId3"/>
          <a:srcRect/>
          <a:stretch>
            <a:fillRect/>
          </a:stretch>
        </p:blipFill>
        <p:spPr bwMode="auto">
          <a:xfrm>
            <a:off x="121212" y="342900"/>
            <a:ext cx="6384363" cy="4832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226380"/>
            <a:ext cx="5655214" cy="984885"/>
          </a:xfrm>
        </p:spPr>
        <p:txBody>
          <a:bodyPr/>
          <a:lstStyle/>
          <a:p>
            <a:r>
              <a:rPr lang="en-US" sz="4000" dirty="0" smtClean="0"/>
              <a:t>Economic Sectors &amp; Services (ESS)</a:t>
            </a:r>
            <a:endParaRPr lang="ar-SY" sz="4000" dirty="0"/>
          </a:p>
        </p:txBody>
      </p:sp>
      <p:sp>
        <p:nvSpPr>
          <p:cNvPr id="4" name="Rectangle 3"/>
          <p:cNvSpPr/>
          <p:nvPr/>
        </p:nvSpPr>
        <p:spPr>
          <a:xfrm>
            <a:off x="254000" y="1447800"/>
            <a:ext cx="7099299" cy="3539430"/>
          </a:xfrm>
          <a:prstGeom prst="rect">
            <a:avLst/>
          </a:prstGeom>
        </p:spPr>
        <p:txBody>
          <a:bodyPr wrap="square">
            <a:spAutoFit/>
          </a:bodyPr>
          <a:lstStyle/>
          <a:p>
            <a:r>
              <a:rPr lang="en-US" sz="3200" b="1" dirty="0" smtClean="0"/>
              <a:t>In Chapter 10 of IPCC AR5 </a:t>
            </a:r>
            <a:r>
              <a:rPr lang="en-US" sz="3200" dirty="0" smtClean="0"/>
              <a:t>meant to assesses the implications of climate change on </a:t>
            </a:r>
          </a:p>
          <a:p>
            <a:pPr>
              <a:buFont typeface="Wingdings" pitchFamily="2" charset="2"/>
              <a:buChar char="q"/>
            </a:pPr>
            <a:r>
              <a:rPr lang="en-US" sz="3200" dirty="0" smtClean="0"/>
              <a:t>economic activity in key economic sectors and services, </a:t>
            </a:r>
          </a:p>
          <a:p>
            <a:pPr>
              <a:buFont typeface="Wingdings" pitchFamily="2" charset="2"/>
              <a:buChar char="q"/>
            </a:pPr>
            <a:r>
              <a:rPr lang="en-US" sz="3200" dirty="0" smtClean="0"/>
              <a:t>economic welfare, and </a:t>
            </a:r>
          </a:p>
          <a:p>
            <a:pPr>
              <a:buFont typeface="Wingdings" pitchFamily="2" charset="2"/>
              <a:buChar char="q"/>
            </a:pPr>
            <a:r>
              <a:rPr lang="en-US" sz="3200" dirty="0" smtClean="0"/>
              <a:t>economic development</a:t>
            </a:r>
            <a:endParaRPr lang="ar-SY"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in Africa - Ethiopia</a:t>
            </a:r>
            <a:endParaRPr lang="ar-SY" dirty="0"/>
          </a:p>
        </p:txBody>
      </p:sp>
      <p:pic>
        <p:nvPicPr>
          <p:cNvPr id="1026" name="Picture 2"/>
          <p:cNvPicPr>
            <a:picLocks noChangeAspect="1" noChangeArrowheads="1"/>
          </p:cNvPicPr>
          <p:nvPr/>
        </p:nvPicPr>
        <p:blipFill>
          <a:blip r:embed="rId3"/>
          <a:srcRect/>
          <a:stretch>
            <a:fillRect/>
          </a:stretch>
        </p:blipFill>
        <p:spPr bwMode="auto">
          <a:xfrm>
            <a:off x="3795951" y="0"/>
            <a:ext cx="3766899" cy="2693796"/>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3795951" y="2651555"/>
            <a:ext cx="3506549" cy="2590369"/>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srcRect/>
          <a:stretch>
            <a:fillRect/>
          </a:stretch>
        </p:blipFill>
        <p:spPr bwMode="auto">
          <a:xfrm>
            <a:off x="172112" y="497640"/>
            <a:ext cx="3623839" cy="4744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280956"/>
            <a:ext cx="5655214" cy="344710"/>
          </a:xfrm>
        </p:spPr>
        <p:txBody>
          <a:bodyPr/>
          <a:lstStyle/>
          <a:p>
            <a:r>
              <a:rPr lang="en-US" sz="2800" dirty="0" smtClean="0"/>
              <a:t>Effects to Uganda Economy</a:t>
            </a:r>
            <a:endParaRPr lang="ar-SY" sz="2800" dirty="0"/>
          </a:p>
        </p:txBody>
      </p:sp>
      <p:sp>
        <p:nvSpPr>
          <p:cNvPr id="3" name="Content Placeholder 2"/>
          <p:cNvSpPr>
            <a:spLocks noGrp="1"/>
          </p:cNvSpPr>
          <p:nvPr>
            <p:ph sz="quarter" idx="10"/>
          </p:nvPr>
        </p:nvSpPr>
        <p:spPr>
          <a:xfrm>
            <a:off x="336550" y="625666"/>
            <a:ext cx="7226300" cy="4643322"/>
          </a:xfrm>
        </p:spPr>
        <p:txBody>
          <a:bodyPr/>
          <a:lstStyle/>
          <a:p>
            <a:pPr>
              <a:buFont typeface="Wingdings" pitchFamily="2" charset="2"/>
              <a:buChar char="Ø"/>
            </a:pPr>
            <a:r>
              <a:rPr lang="en-US" sz="2400" dirty="0"/>
              <a:t>Climate change is one of the greatest challenges affecting </a:t>
            </a:r>
            <a:r>
              <a:rPr lang="en-US" sz="2400" dirty="0" smtClean="0"/>
              <a:t>Uganda &amp; already causing</a:t>
            </a:r>
            <a:r>
              <a:rPr lang="en-US" sz="2800" dirty="0" smtClean="0"/>
              <a:t>, </a:t>
            </a:r>
          </a:p>
          <a:p>
            <a:pPr lvl="1">
              <a:buFont typeface="Wingdings" pitchFamily="2" charset="2"/>
              <a:buChar char="ü"/>
            </a:pPr>
            <a:r>
              <a:rPr lang="en-US" sz="1800" dirty="0"/>
              <a:t>F</a:t>
            </a:r>
            <a:r>
              <a:rPr lang="en-US" sz="2400" dirty="0"/>
              <a:t>ood </a:t>
            </a:r>
            <a:r>
              <a:rPr lang="en-US" sz="2400" dirty="0" smtClean="0"/>
              <a:t>insecurity, </a:t>
            </a:r>
          </a:p>
          <a:p>
            <a:pPr lvl="1">
              <a:buFont typeface="Wingdings" pitchFamily="2" charset="2"/>
              <a:buChar char="ü"/>
            </a:pPr>
            <a:r>
              <a:rPr lang="en-US" sz="2400" dirty="0" smtClean="0"/>
              <a:t>Landslides </a:t>
            </a:r>
            <a:r>
              <a:rPr lang="en-US" sz="2400" dirty="0"/>
              <a:t>and soil </a:t>
            </a:r>
            <a:r>
              <a:rPr lang="en-US" sz="2400" dirty="0" smtClean="0"/>
              <a:t>erosion, </a:t>
            </a:r>
          </a:p>
          <a:p>
            <a:pPr lvl="1">
              <a:buFont typeface="Wingdings" pitchFamily="2" charset="2"/>
              <a:buChar char="ü"/>
            </a:pPr>
            <a:r>
              <a:rPr lang="en-US" sz="2400" dirty="0" smtClean="0"/>
              <a:t>Water </a:t>
            </a:r>
            <a:r>
              <a:rPr lang="en-US" sz="2400" dirty="0"/>
              <a:t>shortages and quality </a:t>
            </a:r>
            <a:r>
              <a:rPr lang="en-US" sz="2400" dirty="0" smtClean="0"/>
              <a:t>changes, </a:t>
            </a:r>
          </a:p>
          <a:p>
            <a:pPr lvl="1">
              <a:buFont typeface="Wingdings" pitchFamily="2" charset="2"/>
              <a:buChar char="ü"/>
            </a:pPr>
            <a:r>
              <a:rPr lang="en-US" sz="2400" dirty="0" smtClean="0"/>
              <a:t>Energy insecurity, </a:t>
            </a:r>
          </a:p>
          <a:p>
            <a:pPr lvl="1">
              <a:buFont typeface="Wingdings" pitchFamily="2" charset="2"/>
              <a:buChar char="ü"/>
            </a:pPr>
            <a:r>
              <a:rPr lang="en-US" sz="2400" dirty="0" smtClean="0"/>
              <a:t>Biodiversity loss, </a:t>
            </a:r>
          </a:p>
          <a:p>
            <a:pPr lvl="1">
              <a:buFont typeface="Wingdings" pitchFamily="2" charset="2"/>
              <a:buChar char="ü"/>
            </a:pPr>
            <a:r>
              <a:rPr lang="en-US" sz="2400" dirty="0" smtClean="0"/>
              <a:t>Climate-related disasters, </a:t>
            </a:r>
          </a:p>
          <a:p>
            <a:pPr lvl="1">
              <a:buFont typeface="Wingdings" pitchFamily="2" charset="2"/>
              <a:buChar char="ü"/>
            </a:pPr>
            <a:r>
              <a:rPr lang="en-US" sz="2400" dirty="0" smtClean="0"/>
              <a:t>Conflict </a:t>
            </a:r>
            <a:r>
              <a:rPr lang="en-US" sz="2400" dirty="0"/>
              <a:t>due to resource scarcity and </a:t>
            </a:r>
            <a:r>
              <a:rPr lang="en-US" sz="2400" dirty="0" smtClean="0"/>
              <a:t>forced migration,</a:t>
            </a:r>
          </a:p>
          <a:p>
            <a:pPr lvl="1">
              <a:buFont typeface="Wingdings" pitchFamily="2" charset="2"/>
              <a:buChar char="ü"/>
            </a:pPr>
            <a:r>
              <a:rPr lang="en-US" sz="2400" dirty="0" smtClean="0"/>
              <a:t>Disease </a:t>
            </a:r>
            <a:r>
              <a:rPr lang="en-US" sz="2400" dirty="0"/>
              <a:t>pattern shifts</a:t>
            </a:r>
            <a:r>
              <a:rPr lang="en-US" sz="2000" dirty="0"/>
              <a:t>.</a:t>
            </a:r>
            <a:endParaRPr lang="ar-SY"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324868"/>
            <a:ext cx="5655214" cy="443198"/>
          </a:xfrm>
        </p:spPr>
        <p:txBody>
          <a:bodyPr/>
          <a:lstStyle/>
          <a:p>
            <a:r>
              <a:rPr lang="en-US" sz="3600" dirty="0" smtClean="0"/>
              <a:t>What should be done</a:t>
            </a:r>
            <a:endParaRPr lang="ar-SY" sz="3600" dirty="0"/>
          </a:p>
        </p:txBody>
      </p:sp>
      <p:sp>
        <p:nvSpPr>
          <p:cNvPr id="3" name="Content Placeholder 2"/>
          <p:cNvSpPr>
            <a:spLocks noGrp="1"/>
          </p:cNvSpPr>
          <p:nvPr>
            <p:ph sz="quarter" idx="10"/>
          </p:nvPr>
        </p:nvSpPr>
        <p:spPr>
          <a:xfrm>
            <a:off x="465136" y="1392008"/>
            <a:ext cx="6875464" cy="3510192"/>
          </a:xfrm>
        </p:spPr>
        <p:txBody>
          <a:bodyPr/>
          <a:lstStyle/>
          <a:p>
            <a:pPr marL="228600" indent="-228600">
              <a:buFont typeface="+mj-lt"/>
              <a:buAutoNum type="alphaUcPeriod"/>
            </a:pPr>
            <a:r>
              <a:rPr lang="en-US" sz="2800" b="1" dirty="0" smtClean="0"/>
              <a:t>Vulnerability </a:t>
            </a:r>
            <a:r>
              <a:rPr lang="en-US" sz="2800" b="1" dirty="0"/>
              <a:t>reduction through development and </a:t>
            </a:r>
            <a:r>
              <a:rPr lang="en-US" sz="2800" b="1" dirty="0" smtClean="0"/>
              <a:t>planning: </a:t>
            </a:r>
            <a:r>
              <a:rPr lang="en-US" sz="2800" b="1" i="1" dirty="0" smtClean="0"/>
              <a:t>Including </a:t>
            </a:r>
            <a:r>
              <a:rPr lang="en-US" sz="2800" b="1" i="1" dirty="0"/>
              <a:t>many low-regrets options </a:t>
            </a:r>
          </a:p>
          <a:p>
            <a:pPr marL="228600" indent="-228600">
              <a:buFont typeface="+mj-lt"/>
              <a:buAutoNum type="alphaUcPeriod"/>
            </a:pPr>
            <a:r>
              <a:rPr lang="en-US" sz="2800" b="1" dirty="0" smtClean="0"/>
              <a:t>Adaptation: </a:t>
            </a:r>
            <a:r>
              <a:rPr lang="en-US" sz="2800" b="1" i="1" dirty="0" smtClean="0"/>
              <a:t>Including </a:t>
            </a:r>
            <a:r>
              <a:rPr lang="en-US" sz="2800" b="1" i="1" dirty="0"/>
              <a:t>incremental and transformational adjustments </a:t>
            </a:r>
            <a:endParaRPr lang="en-US" sz="2800" b="1" i="1" dirty="0" smtClean="0"/>
          </a:p>
          <a:p>
            <a:pPr marL="228600" indent="-228600">
              <a:buFont typeface="+mj-lt"/>
              <a:buAutoNum type="alphaUcPeriod"/>
            </a:pPr>
            <a:r>
              <a:rPr lang="en-US" sz="2800" b="1" i="1" dirty="0"/>
              <a:t> </a:t>
            </a:r>
            <a:r>
              <a:rPr lang="en-US" sz="2800" b="1" dirty="0"/>
              <a:t>Transformation 	</a:t>
            </a:r>
          </a:p>
          <a:p>
            <a:pPr marL="228600" indent="-228600">
              <a:buFont typeface="+mj-lt"/>
              <a:buAutoNum type="alphaUcPeriod"/>
            </a:pPr>
            <a:r>
              <a:rPr lang="en-US" sz="2800" b="1" i="1" dirty="0"/>
              <a:t>	</a:t>
            </a:r>
            <a:r>
              <a:rPr lang="en-US" sz="2800" b="1" dirty="0"/>
              <a:t>Mitigation 	</a:t>
            </a:r>
            <a:endParaRPr lang="ar-SY" sz="3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623"/>
            <a:ext cx="6464300" cy="344710"/>
          </a:xfrm>
        </p:spPr>
        <p:txBody>
          <a:bodyPr/>
          <a:lstStyle/>
          <a:p>
            <a:r>
              <a:rPr lang="en-US" sz="2800" dirty="0" smtClean="0"/>
              <a:t>Options in totality</a:t>
            </a:r>
            <a:endParaRPr lang="ar-SY" sz="2800" dirty="0"/>
          </a:p>
        </p:txBody>
      </p:sp>
      <p:sp>
        <p:nvSpPr>
          <p:cNvPr id="3" name="Content Placeholder 2"/>
          <p:cNvSpPr>
            <a:spLocks noGrp="1"/>
          </p:cNvSpPr>
          <p:nvPr>
            <p:ph sz="quarter" idx="10"/>
          </p:nvPr>
        </p:nvSpPr>
        <p:spPr>
          <a:xfrm>
            <a:off x="228600" y="620333"/>
            <a:ext cx="7124700" cy="4767972"/>
          </a:xfrm>
        </p:spPr>
        <p:txBody>
          <a:bodyPr/>
          <a:lstStyle/>
          <a:p>
            <a:pPr>
              <a:lnSpc>
                <a:spcPct val="100000"/>
              </a:lnSpc>
              <a:buFont typeface="Wingdings" pitchFamily="2" charset="2"/>
              <a:buChar char="ü"/>
            </a:pPr>
            <a:r>
              <a:rPr lang="en-US" sz="2200" b="1" dirty="0" smtClean="0"/>
              <a:t>Human development options</a:t>
            </a:r>
          </a:p>
          <a:p>
            <a:pPr>
              <a:lnSpc>
                <a:spcPct val="100000"/>
              </a:lnSpc>
              <a:buFont typeface="Wingdings" pitchFamily="2" charset="2"/>
              <a:buChar char="ü"/>
            </a:pPr>
            <a:r>
              <a:rPr lang="en-US" sz="2200" b="1" dirty="0" smtClean="0"/>
              <a:t>Poverty reduction option</a:t>
            </a:r>
          </a:p>
          <a:p>
            <a:pPr>
              <a:lnSpc>
                <a:spcPct val="100000"/>
              </a:lnSpc>
              <a:buFont typeface="Wingdings" pitchFamily="2" charset="2"/>
              <a:buChar char="ü"/>
            </a:pPr>
            <a:r>
              <a:rPr lang="en-US" sz="2200" b="1" dirty="0" smtClean="0"/>
              <a:t>Engineered &amp; built-environmental options</a:t>
            </a:r>
          </a:p>
          <a:p>
            <a:pPr>
              <a:lnSpc>
                <a:spcPct val="100000"/>
              </a:lnSpc>
              <a:buFont typeface="Wingdings" pitchFamily="2" charset="2"/>
              <a:buChar char="ü"/>
            </a:pPr>
            <a:r>
              <a:rPr lang="en-US" sz="2200" b="1" dirty="0" smtClean="0"/>
              <a:t>Technological options</a:t>
            </a:r>
          </a:p>
          <a:p>
            <a:pPr>
              <a:lnSpc>
                <a:spcPct val="100000"/>
              </a:lnSpc>
              <a:buFont typeface="Wingdings" pitchFamily="2" charset="2"/>
              <a:buChar char="ü"/>
            </a:pPr>
            <a:r>
              <a:rPr lang="en-US" sz="2200" b="1" dirty="0" smtClean="0"/>
              <a:t>Ecosystems based options</a:t>
            </a:r>
          </a:p>
          <a:p>
            <a:pPr>
              <a:lnSpc>
                <a:spcPct val="100000"/>
              </a:lnSpc>
              <a:buFont typeface="Wingdings" pitchFamily="2" charset="2"/>
              <a:buChar char="ü"/>
            </a:pPr>
            <a:r>
              <a:rPr lang="en-US" sz="2200" b="1" dirty="0" smtClean="0"/>
              <a:t>Services options</a:t>
            </a:r>
          </a:p>
          <a:p>
            <a:pPr>
              <a:lnSpc>
                <a:spcPct val="100000"/>
              </a:lnSpc>
              <a:buFont typeface="Wingdings" pitchFamily="2" charset="2"/>
              <a:buChar char="ü"/>
            </a:pPr>
            <a:r>
              <a:rPr lang="en-US" sz="2200" b="1" dirty="0" smtClean="0"/>
              <a:t>Laws &amp; regulations options</a:t>
            </a:r>
          </a:p>
          <a:p>
            <a:pPr>
              <a:lnSpc>
                <a:spcPct val="100000"/>
              </a:lnSpc>
              <a:buFont typeface="Wingdings" pitchFamily="2" charset="2"/>
              <a:buChar char="ü"/>
            </a:pPr>
            <a:r>
              <a:rPr lang="en-US" sz="2200" b="1" dirty="0" smtClean="0"/>
              <a:t>Governance policies &amp; programmes</a:t>
            </a:r>
          </a:p>
          <a:p>
            <a:pPr>
              <a:lnSpc>
                <a:spcPct val="100000"/>
              </a:lnSpc>
              <a:buFont typeface="Wingdings" pitchFamily="2" charset="2"/>
              <a:buChar char="ü"/>
            </a:pPr>
            <a:r>
              <a:rPr lang="en-US" sz="2200" b="1" dirty="0" smtClean="0"/>
              <a:t>Educational options</a:t>
            </a:r>
          </a:p>
          <a:p>
            <a:pPr>
              <a:lnSpc>
                <a:spcPct val="100000"/>
              </a:lnSpc>
              <a:buFont typeface="Wingdings" pitchFamily="2" charset="2"/>
              <a:buChar char="ü"/>
            </a:pPr>
            <a:r>
              <a:rPr lang="en-US" sz="2200" b="1" dirty="0" smtClean="0"/>
              <a:t>Behavioral options</a:t>
            </a:r>
          </a:p>
          <a:p>
            <a:pPr>
              <a:lnSpc>
                <a:spcPct val="100000"/>
              </a:lnSpc>
              <a:buFont typeface="Wingdings" pitchFamily="2" charset="2"/>
              <a:buChar char="ü"/>
            </a:pPr>
            <a:r>
              <a:rPr lang="en-US" sz="2200" b="1" dirty="0" smtClean="0"/>
              <a:t>Political options</a:t>
            </a:r>
          </a:p>
          <a:p>
            <a:pPr>
              <a:lnSpc>
                <a:spcPct val="100000"/>
              </a:lnSpc>
              <a:buFont typeface="Wingdings" pitchFamily="2" charset="2"/>
              <a:buChar char="ü"/>
            </a:pPr>
            <a:r>
              <a:rPr lang="en-US" sz="2200" b="1" dirty="0" smtClean="0"/>
              <a:t>Personal options</a:t>
            </a:r>
            <a:endParaRPr lang="ar-SY"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6379"/>
            <a:ext cx="6464300" cy="393954"/>
          </a:xfrm>
        </p:spPr>
        <p:txBody>
          <a:bodyPr/>
          <a:lstStyle/>
          <a:p>
            <a:r>
              <a:rPr lang="en-US" sz="3200" dirty="0" smtClean="0"/>
              <a:t>Options in totality ……..</a:t>
            </a:r>
            <a:endParaRPr lang="ar-SY" sz="3200" dirty="0"/>
          </a:p>
        </p:txBody>
      </p:sp>
      <p:sp>
        <p:nvSpPr>
          <p:cNvPr id="3" name="Content Placeholder 2"/>
          <p:cNvSpPr>
            <a:spLocks noGrp="1"/>
          </p:cNvSpPr>
          <p:nvPr>
            <p:ph sz="quarter" idx="10"/>
          </p:nvPr>
        </p:nvSpPr>
        <p:spPr>
          <a:xfrm>
            <a:off x="228600" y="620333"/>
            <a:ext cx="7334250" cy="5137304"/>
          </a:xfrm>
        </p:spPr>
        <p:txBody>
          <a:bodyPr/>
          <a:lstStyle/>
          <a:p>
            <a:pPr>
              <a:lnSpc>
                <a:spcPct val="100000"/>
              </a:lnSpc>
              <a:buFont typeface="Wingdings" pitchFamily="2" charset="2"/>
              <a:buChar char="ü"/>
            </a:pPr>
            <a:r>
              <a:rPr lang="en-US" sz="2800" b="1" dirty="0" smtClean="0"/>
              <a:t>Human development options</a:t>
            </a:r>
          </a:p>
          <a:p>
            <a:pPr lvl="1">
              <a:lnSpc>
                <a:spcPct val="100000"/>
              </a:lnSpc>
              <a:buClr>
                <a:srgbClr val="FF0000"/>
              </a:buClr>
              <a:buFont typeface="Wingdings" pitchFamily="2" charset="2"/>
              <a:buChar char="Ø"/>
            </a:pPr>
            <a:r>
              <a:rPr lang="en-US" sz="2400" b="1" dirty="0" smtClean="0"/>
              <a:t>Education, nutrition, health facilities, social support, reduce gender inequality &amp; marginalization</a:t>
            </a:r>
          </a:p>
          <a:p>
            <a:pPr>
              <a:lnSpc>
                <a:spcPct val="100000"/>
              </a:lnSpc>
              <a:buFont typeface="Wingdings" pitchFamily="2" charset="2"/>
              <a:buChar char="ü"/>
            </a:pPr>
            <a:r>
              <a:rPr lang="en-US" sz="2800" b="1" dirty="0" smtClean="0"/>
              <a:t>Poverty reduction option</a:t>
            </a:r>
          </a:p>
          <a:p>
            <a:pPr lvl="1">
              <a:lnSpc>
                <a:spcPct val="100000"/>
              </a:lnSpc>
              <a:buClr>
                <a:srgbClr val="FF0000"/>
              </a:buClr>
              <a:buFont typeface="Wingdings" pitchFamily="2" charset="2"/>
              <a:buChar char="Ø"/>
            </a:pPr>
            <a:r>
              <a:rPr lang="en-US" sz="2400" b="1" dirty="0" smtClean="0"/>
              <a:t>Insurance schemes, social protection, disaster risk reduction, improve access &amp; control of local resources, favourable land tenure</a:t>
            </a:r>
          </a:p>
          <a:p>
            <a:pPr>
              <a:lnSpc>
                <a:spcPct val="100000"/>
              </a:lnSpc>
              <a:buFont typeface="Wingdings" pitchFamily="2" charset="2"/>
              <a:buChar char="ü"/>
            </a:pPr>
            <a:r>
              <a:rPr lang="en-US" sz="2800" b="1" dirty="0" smtClean="0"/>
              <a:t>Livelihood security &amp; Disaster management</a:t>
            </a:r>
          </a:p>
          <a:p>
            <a:pPr lvl="1">
              <a:lnSpc>
                <a:spcPct val="100000"/>
              </a:lnSpc>
              <a:buClr>
                <a:srgbClr val="FF0000"/>
              </a:buClr>
              <a:buFont typeface="Wingdings" pitchFamily="2" charset="2"/>
              <a:buChar char="Ø"/>
            </a:pPr>
            <a:r>
              <a:rPr lang="en-US" sz="2400" b="1" dirty="0" smtClean="0"/>
              <a:t>Income &amp; assets diversification, improved infrastructures, access to technology, access to decision making  </a:t>
            </a:r>
            <a:r>
              <a:rPr lang="en-US" sz="2400" b="1" dirty="0" err="1" smtClean="0"/>
              <a:t>fora</a:t>
            </a:r>
            <a:r>
              <a:rPr lang="en-US" sz="2400" b="1" dirty="0" smtClean="0"/>
              <a:t>, enhance agency</a:t>
            </a:r>
            <a:r>
              <a:rPr lang="en-US" sz="3700" b="1"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6379"/>
            <a:ext cx="6464300" cy="393954"/>
          </a:xfrm>
        </p:spPr>
        <p:txBody>
          <a:bodyPr/>
          <a:lstStyle/>
          <a:p>
            <a:r>
              <a:rPr lang="en-US" sz="3200" dirty="0" smtClean="0"/>
              <a:t>Options in totality cont…..</a:t>
            </a:r>
            <a:endParaRPr lang="ar-SY" sz="3200" dirty="0"/>
          </a:p>
        </p:txBody>
      </p:sp>
      <p:sp>
        <p:nvSpPr>
          <p:cNvPr id="3" name="Content Placeholder 2"/>
          <p:cNvSpPr>
            <a:spLocks noGrp="1"/>
          </p:cNvSpPr>
          <p:nvPr>
            <p:ph sz="quarter" idx="10"/>
          </p:nvPr>
        </p:nvSpPr>
        <p:spPr>
          <a:xfrm>
            <a:off x="228600" y="620333"/>
            <a:ext cx="7132320" cy="4567917"/>
          </a:xfrm>
        </p:spPr>
        <p:txBody>
          <a:bodyPr/>
          <a:lstStyle/>
          <a:p>
            <a:pPr>
              <a:lnSpc>
                <a:spcPct val="100000"/>
              </a:lnSpc>
              <a:buFont typeface="Wingdings" pitchFamily="2" charset="2"/>
              <a:buChar char="ü"/>
            </a:pPr>
            <a:r>
              <a:rPr lang="en-US" sz="2800" b="1" dirty="0" smtClean="0"/>
              <a:t>Engineered &amp; built-environmental options</a:t>
            </a:r>
          </a:p>
          <a:p>
            <a:pPr lvl="1">
              <a:lnSpc>
                <a:spcPct val="100000"/>
              </a:lnSpc>
              <a:buClr>
                <a:srgbClr val="FF0000"/>
              </a:buClr>
              <a:buFont typeface="Wingdings" pitchFamily="2" charset="2"/>
              <a:buChar char="Ø"/>
            </a:pPr>
            <a:r>
              <a:rPr lang="en-US" sz="2400" b="1" dirty="0" smtClean="0"/>
              <a:t>Flood/cyclone shelters, water serving, assisted migration/translocation, ex-situ conservation, green infrastructures, </a:t>
            </a:r>
          </a:p>
          <a:p>
            <a:pPr>
              <a:lnSpc>
                <a:spcPct val="100000"/>
              </a:lnSpc>
              <a:buFont typeface="Wingdings" pitchFamily="2" charset="2"/>
              <a:buChar char="ü"/>
            </a:pPr>
            <a:r>
              <a:rPr lang="en-US" sz="2800" b="1" dirty="0" smtClean="0"/>
              <a:t>Spatial land use planning</a:t>
            </a:r>
          </a:p>
          <a:p>
            <a:pPr lvl="1">
              <a:lnSpc>
                <a:spcPct val="100000"/>
              </a:lnSpc>
              <a:buClr>
                <a:srgbClr val="FF0000"/>
              </a:buClr>
              <a:buFont typeface="Wingdings" pitchFamily="2" charset="2"/>
              <a:buChar char="Ø"/>
            </a:pPr>
            <a:r>
              <a:rPr lang="en-US" sz="2400" b="1" dirty="0" smtClean="0"/>
              <a:t>Provision adequate houses, infrastructure &amp; services, manage development high risk areas, </a:t>
            </a:r>
          </a:p>
          <a:p>
            <a:pPr>
              <a:lnSpc>
                <a:spcPct val="100000"/>
              </a:lnSpc>
              <a:buFont typeface="Wingdings" pitchFamily="2" charset="2"/>
              <a:buChar char="ü"/>
            </a:pPr>
            <a:r>
              <a:rPr lang="en-US" sz="2800" b="1" dirty="0" smtClean="0"/>
              <a:t>Ecosystems based options</a:t>
            </a:r>
          </a:p>
          <a:p>
            <a:pPr lvl="1">
              <a:lnSpc>
                <a:spcPct val="100000"/>
              </a:lnSpc>
              <a:buClr>
                <a:srgbClr val="FF0000"/>
              </a:buClr>
              <a:buFont typeface="Wingdings" pitchFamily="2" charset="2"/>
              <a:buChar char="Ø"/>
            </a:pPr>
            <a:r>
              <a:rPr lang="en-US" sz="2400" b="1" dirty="0" smtClean="0"/>
              <a:t>Ecological restoration, reforestation, green infrastructures (trees, shades), </a:t>
            </a:r>
            <a:r>
              <a:rPr lang="en-US" sz="2400" b="1" dirty="0" err="1" smtClean="0"/>
              <a:t>contrroling</a:t>
            </a:r>
            <a:r>
              <a:rPr lang="en-US" sz="2400" b="1" dirty="0" smtClean="0"/>
              <a:t> over fishing, maintain seed banks</a:t>
            </a:r>
            <a:endParaRPr lang="ar-SY" sz="2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6379"/>
            <a:ext cx="6223000" cy="393954"/>
          </a:xfrm>
        </p:spPr>
        <p:txBody>
          <a:bodyPr/>
          <a:lstStyle/>
          <a:p>
            <a:r>
              <a:rPr lang="en-US" sz="3200" dirty="0" smtClean="0"/>
              <a:t>Options in totality cont….</a:t>
            </a:r>
            <a:endParaRPr lang="ar-SY" sz="3200" dirty="0"/>
          </a:p>
        </p:txBody>
      </p:sp>
      <p:sp>
        <p:nvSpPr>
          <p:cNvPr id="3" name="Content Placeholder 2"/>
          <p:cNvSpPr>
            <a:spLocks noGrp="1"/>
          </p:cNvSpPr>
          <p:nvPr>
            <p:ph sz="quarter" idx="10"/>
          </p:nvPr>
        </p:nvSpPr>
        <p:spPr>
          <a:xfrm>
            <a:off x="228600" y="620333"/>
            <a:ext cx="7112000" cy="4008790"/>
          </a:xfrm>
        </p:spPr>
        <p:txBody>
          <a:bodyPr/>
          <a:lstStyle/>
          <a:p>
            <a:pPr>
              <a:lnSpc>
                <a:spcPct val="100000"/>
              </a:lnSpc>
              <a:buFont typeface="Wingdings" pitchFamily="2" charset="2"/>
              <a:buChar char="ü"/>
            </a:pPr>
            <a:r>
              <a:rPr lang="en-US" sz="2800" b="1" dirty="0" smtClean="0"/>
              <a:t>Services options</a:t>
            </a:r>
          </a:p>
          <a:p>
            <a:pPr lvl="1">
              <a:lnSpc>
                <a:spcPct val="100000"/>
              </a:lnSpc>
              <a:buClr>
                <a:srgbClr val="FF0000"/>
              </a:buClr>
              <a:buFont typeface="Wingdings" pitchFamily="2" charset="2"/>
              <a:buChar char="Ø"/>
            </a:pPr>
            <a:r>
              <a:rPr lang="en-US" sz="2400" b="1" dirty="0" smtClean="0"/>
              <a:t>Social safety nets; food banks; municipal services; water sanitations; vaccination programmes; public health; emergency medical services</a:t>
            </a:r>
          </a:p>
          <a:p>
            <a:pPr>
              <a:lnSpc>
                <a:spcPct val="100000"/>
              </a:lnSpc>
              <a:buFont typeface="Wingdings" pitchFamily="2" charset="2"/>
              <a:buChar char="ü"/>
            </a:pPr>
            <a:r>
              <a:rPr lang="en-US" sz="2800" b="1" dirty="0" smtClean="0"/>
              <a:t>Laws &amp; regulations options</a:t>
            </a:r>
          </a:p>
          <a:p>
            <a:pPr lvl="1">
              <a:lnSpc>
                <a:spcPct val="100000"/>
              </a:lnSpc>
              <a:buClr>
                <a:srgbClr val="FF0000"/>
              </a:buClr>
              <a:buFont typeface="Wingdings" pitchFamily="2" charset="2"/>
              <a:buChar char="Ø"/>
            </a:pPr>
            <a:r>
              <a:rPr lang="en-US" sz="2400" b="1" dirty="0" smtClean="0"/>
              <a:t>Land zoning, building standards, water regulations &amp; agreements, laws to support disaster &amp; risk mgt, law to encourage insurances plans, with defined property right &amp; land tenure security, patent tools &amp; technology transfer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sz="quarter" idx="10"/>
          </p:nvPr>
        </p:nvSpPr>
        <p:spPr/>
        <p:txBody>
          <a:bodyPr/>
          <a:lstStyle/>
          <a:p>
            <a:endParaRPr lang="ar-SY"/>
          </a:p>
        </p:txBody>
      </p:sp>
      <p:pic>
        <p:nvPicPr>
          <p:cNvPr id="3074" name="Picture 2"/>
          <p:cNvPicPr>
            <a:picLocks noChangeAspect="1" noChangeArrowheads="1"/>
          </p:cNvPicPr>
          <p:nvPr/>
        </p:nvPicPr>
        <p:blipFill>
          <a:blip r:embed="rId3" cstate="email"/>
          <a:srcRect/>
          <a:stretch>
            <a:fillRect/>
          </a:stretch>
        </p:blipFill>
        <p:spPr bwMode="auto">
          <a:xfrm>
            <a:off x="0" y="2723831"/>
            <a:ext cx="2641600" cy="2606994"/>
          </a:xfrm>
          <a:prstGeom prst="rect">
            <a:avLst/>
          </a:prstGeom>
          <a:noFill/>
          <a:ln w="9525">
            <a:no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1" y="0"/>
            <a:ext cx="6120353" cy="2705504"/>
          </a:xfrm>
          <a:prstGeom prst="rect">
            <a:avLst/>
          </a:prstGeom>
          <a:noFill/>
          <a:ln w="9525">
            <a:noFill/>
            <a:miter lim="800000"/>
            <a:headEnd/>
            <a:tailEnd/>
          </a:ln>
        </p:spPr>
      </p:pic>
      <p:sp>
        <p:nvSpPr>
          <p:cNvPr id="3078" name="AutoShape 6" descr="data:image/jpeg;base64,/9j/4AAQSkZJRgABAQAAAQABAAD/2wCEAAkGBxMTEhUUExQWFhUWGB0YGBgYGBgYHRgYGxgcGBwYFxcYHyggGhslHBgYIjEhJSkrLy4uFx8zODMsNygtLisBCgoKDg0OGxAQGiwkHyQsLCwsLCwsLCwsLCwsLCwsLCwsLCwsLCwsLCwsLCwsLCwsLCwsLCwsLCwsLDcsLDc3K//AABEIAMABBgMBIgACEQEDEQH/xAAbAAACAwEBAQAAAAAAAAAAAAAEBQIDBgEAB//EAD4QAAECBAQDBgUCBQQCAgMAAAECEQADEiEEMUFRBWFxBhMigZGhMrHB0fBC4RQjUmLxB3KCkkOiFsIzU4P/xAAZAQADAQEBAAAAAAAAAAAAAAABAgMABAX/xAAkEQACAgICAQUBAQEAAAAAAAAAAQIRAyESMUEEExQiUWEykf/aAAwDAQACEQMRAD8A1KONqSRQsqG0wA+QUGMHy+0QBIWmlsufSMonXf8AM31i0qNnsR+CIxzyXQ7wRfZuJPFpZCTU1Ts7aRViOPSUFIJPi1Aenr6xiavb/OcTKncaj8+kU+U/wl8X+m0m8flJD1P0+cUjtLKdrxlKHMQQRpnvCv1Mhl6WJrh2llvkeeWW8CcU7YSpVJAKnBdNgeru0Z5Shrl+D5wrxMkma5LuGG4bT8Mb5Emb40TfYHtXImIChUNwRl94sx3HpKpSwFFyhQHUptGEwMim4PUZMfWLlzMwR+NGfqJGXp4m8ldoJRAdRdhpfLl0MWq4xKZwoH8y6xg+MYWeiQZglqCVBkq2fVs984WcAnLmVfGsJAc5gHL1A2ho5pV0K/Tpvs+qq4jLBasesel8RlHJab8/zePnqpobOB8biqETFpDqQklhqQCW56QPlbqjP0x9Rl4hByUDC3FcVCSkFYSUmqYWslNTBJJyJ9bGPlfAeLzwWnKWlS7pTSAzXcEadXgjFzVqUU1Z3KX0cByNsr8oMs/ihY4NjLjfEZXe1pVZExZUTkpL1JYf7ioPq8BT61qnTVmoqlkpOgNQABvbNmhNiMS6DSxFSUVEBialEvyASnyhiJImSzMSpkrR8CbNTc1blygbsBEebZ1KNJHcN2imy5gILUihIPiATeznZzzj6HwPj6MQlQrZaUkzNAkF/El9rR8p4NhklKTNUlClMyVMAp2OebuW89YdJNGImCUSEkJFnPhULi+YLXho567JZMKatGb4+nDpWtMtS5jKIqOVySCCNxoc3hOpiKVslOewt9yY1XaziNCJaCZYBmFRSwBVZqjTpfXlA0/szLmCtQKVFIVSk0pTbQagm9408ka5ElGltmam4yhgm6WIFOjfvFaZ4zSokm1uR2GkN5XZYmlVQCSVOku4D2Y/mUGYbsulIIUok2uLN9IR5YdGHPYLCInTEd+pkKQtKHLObBg/JSm1j67PnJloUs5JD22aPkeGwSAElLu1mN3BF/UQb/GzQhSTOUULFKgS4uWcOLF9opD1UIonKNs+kcJ4kifLExIUAdFWIyN/Ig+cGk+UfMcFxJUlSO7YUgpuHdwl3OvwjaL8PxOcqZNWpSiJqKSl/Cmw8SRpYH1MVXqoAUGbhQqSZj3L0nOkZBtHOfnygwqMYjBdpu7ld2EAhKWSxIYZ3Gr8oqPa7EBaSoSym7pAIJs2ZyYt6wy9TjXk0os3ZUYjHzfBdoJsszlJJecSoVXCFaMC+lvSDpPbCciWQpKVr0U1I1uoekFeqx/ovBm5ePR86/8AmmJTnQq2QS3naPRvlY/0HGQAJMwJDHNnHQ6xciWoPU7Gzm9tG5X2jWjhqUhaWJuCncA2IfWOng6CkP58n+sc/wAaZ6HyIGPThyQWN2Y8vKJjBqD0kt97N+HUw+4bwlJVMQqykKzGZSQGI31gubwRISm5FLudGNzY2yHtA9iVWb31dGWMgpJUSGZ82ABtk2jjOBl4pKEFalkJBuetvnGm4nwJUyRNTLOYJTUC61A1AC9gSNtbRhsBP/lTAB4gCU8lJuOeYgPHxVseE+TdGp4Jh0qUJi0qMtQcEHM6W/SDGsTwnBG9AtqVKs8fCpXarFmxCR/2P1ggcbxJ/Un0P1MZxS6OR5sl7S/6faF8FwJ1I51t88/MQOeDYMKQe/8AClQJSSk1AaEgeXSPjx4rif8A9g8kp+0VnHYk/wDlV5BI+kGkL7+T+H3rjvEMNOkLk98kBYAdiWu+0ZqVh8LJQpMmbci9lBzk5PTlHydU6ef/ACr9W+UVmXMOa1n/AJq+8U5pE3Kb8n0mdhpGq26FX1gOcjCgf/nY7uD8znzjAp4a+d+t4NwvDA4sIRtfhk5eZmvxU/DrSsSpylTKXAcFKXNlMA/vBEiXJqVMF1Ilqpq2T4mbWz8njEcEnBU6aEE1ElOWiAQPce8PcNijSXbxAoIfdBSQ/UiwjNpwdnZGMlJPvQn41JXSkpLCqpSW1PSxZ/QwV2UmTAUCp01r9JgYhv8A+bekdx5HchL+FxQsXIIF7DUgt5PA/Z5QTMQkuCCCLWqqdi98hHOnou+wnAshYWsWyA1JbNJ5fOJycTVUA57xBS7Hw2YKfeoZ6ZRYJaVTJlITWktctyISnQuHjxkBM0ZOqqpQBsWqAJyaxFoyf6GrMxhJYVMaaarh3GTXHzjYYLHKUZiUnxIIUnp+odLiM1JxGHTMnCb3wWZhKKQkppsA6fi0zEF4fFCX/OCD41FKalMp6f6B+nrHqxeN45Rfk8vJCblGvA8WZjXZumucDqxaiCSk53bXptC6Xjp4LlBIbR7c4fYZbhNIBrDnw3/Bf0jxpYXHtHdUX4KpeKO3PIxUrFJBu+e2RzjZYaThjZVKWSHexqbY6f5ijEcGkv4JqSCkmxuWAsz66dIf4zqydRsyqeIoDgn1G/MZQdJxfdy3Xazpd7hdh5NV6www/Z4TJaphqSxpYgeIu1txl6wQvsquenZqqVKu+jchmA20FYJfgyUV5M4vHoL3udH22gabiQVuFuAGpf1hrO7MrlqpKAxtr7wIrg1RsApnBIOr+0T9un0L7afk6nEi2TctG2gediMikgi5PN4vn9m5iAFKQps3d/aKxwqksUscyDz5Rvbph9pfoOiYk35M2Vs49FkzhlLPVffLyj0bgje1/T6uF26xTicamWBVqWFsztGd72dJUkhM1T2KSMy2l+WXnFfFFzplJKZyXyDpD87aDzN49T5Guifx99nuz2KfFzzMXUUlqsgl0glIH9Iy8oO4vxyWQqWWAIIBu7kEOzXGnmIz3D8JMliYZiKZi1KVSSGDAUpJ3ICrwPiJsxTBmDgKZTml7s+l/O/SOb3XxaR0eyuVjXAdpV0JSfFRrVSacg51YU3jJ8SnXnKS6CVKU2bOXzIDwenDLCqUocZuygyb3Pt6mFs9JNYIY3DZ+4iSnKWmyqiou0LcdgqKP9o9WvfrFMsQ4mygZQAJcAFjoCMvrCgRRSOHPGmXUx0IjiFRYDGs5zwlxNMvlHk+cdFtPeNyBRahMGSJJItZ7Amwc5XgSXNA2+cES8USRd+uW1hC8iuHG5zSEErDzJGLImWUvxli7uS5DedoeYKcpalpnTQyLoWEgJStyKSXsCwzu8L+OT658letBSfIg/UxHjEwfy5YsZswKOtQCSliORv1jNWenKPDQ1RJIQlQISoMFoPNxSxzdifTNoqrT39CEUlBUAL3AcGknQnI6BWcd4XiVJSKUXUCpSrqpSkskXe7KubWBizASVzJ6Vd2bPWoZMpJAJTzJs2donQpbxLD0zAkGhaj3igCb1LNwrrp/dyg2RMl9ypQICkhKXIJAdRBcDN28ngbFTFrnELYpqCEtzCSkm92f0MX4bCKQSFA3ASUhi9wxL/CDz1EDwHyIO0CKqUqSxlqPhAvfJjtd4rx0qnuwckorYfpKiWFsyKT6iHk/BLnqoSkpUm1anu98+r+UVdrMKZCZZs9kMUgEhiXsb3Bz3i0Mza4iPFG+QowvGigWI2BIIzh/g5VQBU2qiKgk3JJubHQgRmpc2tk0hTnQMz5uRZhG0nzu5lo8JZbUgtdKR+gAOAG21YZwJyHpeCSGUPCSWH6h+nUudWbMaRSieVLIDEAsBpu5PO1oGmz5ilMtJWFpuUKIZzZywS4LBnIZ9ouxKWWofCSLhKiok5ZmyfWJrRqJzp8xKUlK1eHJjZGZdnfSlze5gnCdqjKlAhdKNKtCdCSCfIDSKFSRTSFAEAFpubKIASCOhgebhgfEAoUjNgEgu96mBtVcHQWMFSa8gcUOpXavELDJINwCpmIJ+mmWebRGVxosoqZOr2SFk7qDt0+WcZaUJV3WZigCQFC1OTDMEwVJUiZThwLKBLh0kq/TkQwBbrDc2L7cTSYbtEAQ9Si1AlpSFCxep1ByXI0FlQPL46lMyYyK1hJUolnSR/SwzAt9ox/EJc5JSioJByZwVN1udcy9oZYHGd4tRJSkhNCim1WmWVQDXh+cn2K8cbNTgeJ4ebKAmrIUklx3a3B1uzHrHowmK48ZdlBKjoC6mF93D9I7DLfgXgfRZEufWFLXLLWYA23Zznzg8TQ+ZfPMiE2JxM2pgEpBFiSS51DuGPKAqJqb0Vv5s2ov7PtHQ8iXSJ8G/I44hOky0FNgVKBABc1akDpmeUAyZ6ZoeZNaYnOhNgHzLg1HK+QgOTge8WSqTQkVGqo56DdL5HMPeE2GWrvEoqLFilVtSAX6F7RzZMn2ui8IUqsOxhJKqpjoT8Sii5A1YMDfRxpCrEJ8arEAgZlyHAN7nfeGJw081pWCKgbk5sbsElzbOFc3wzFA3OsSg/sUL8HI7yWAq1BYKDtSLsoOxYmxz6xziXZoCuYmaEoF0hQKibgeEpzzGkcw6CUzQkVFgoJv4mLeTW6wZiJP8lalLKphYK/QOQSk3tk9/KE2maUIy7M3hsBMVWxT4BUXLEj+0Zk8oWcQx5kqKVAuGy5h9Y2cxISQrvBcpIWlNyDoQoW/wA3jH9oMIP4iYAqsBmVuCBeGxfZ7JTwwXQuVx86IPqI7h+KzZigAAPMxXLkDIwdhpCQrMOItxiIsSNVwvhgQkTZn80KFkpDhyHBUb5ZHKHPCuxJmJROM+kKDhIlkkdbgfgivB8PT3KO8QQmhCgQaaleLIJ8ThrkuCFDWC0T5mHMtNaQm3dolrJKUNetxdJpa8QTpnTF8f8AJje0uG7qYi4+JXlltuLtzg2RhZc0BS/il+JBfIhjsevlAva+Z30wLSXd1EMBSVfp5kCPcImAilROWha7hr7Q+6C5W7Y64dOAJNbmkI8RCARTSSXzzJtkTEcFggFUoWkCWg0pTdrghy2ludonicOSUmW2QrIADn+nnlmXizCyykF1VTFi5sAPELMNInejUg9eK7sLnFQCUDdgFEC4a509MoUzsYlVwAt3CgsrpZWVJIcK2yirHYdC0EKUp1pASQwyZyS21v8AEO+zmGw0yiXNTLRSUKBNSVggOQVlVyDYqdjoIVUFs9wXhBxFJWtaFJek1VG4vXLSWpyBJLkxn+2eGWqaqSpTiXZI5EAu+bF7PlGxTNlYXigkySKFyi/iKnmklRqUSXV4eUd7acJMwpnSw5ZlAZlOYI3Ichum0dEIqiPP7UYHs7g1ylFVXisxze+RGo5R9O7YYNCMMFgBKwUpSQ+ZsE0jRzpGb7McJMyakqBEtJBL2cj9I+saX/UD+ZhVUlilctTgXcLGQhmlQsv9JCNCZUxAlTnQtLJcpZ7Ncs/kdbwNxjs4ozVLrRLlBTualMMgVEJIFvIbwTiMD/LSukrUBuXJaoKLZE0qDgctYXSeNgKIMybKP6avGVF7juwEqAD5vlHPyLUR4amXJ78IAmpKiUmykmzCokEPf5xBfEimVWsg3IQnQhwSackpu0L5suaSCFoClqcSyqlasyFqRoGBPnE8NwiYtR73wldpYcF3FTgDM9fnGs1FiMSiYoI8CFPdS1C5a5tuWbpBB4QkTBMShKim7pVmSNddLCA5+HMklCTLSwdJIBYsLlRBJS4NvlFmD4ipSx4gyCSz2KmZwA2hOcOrFbJ8Twal1MtqU1SyoZPmk78oWrwjhBHhp+MqBcmwFO18zGgxWLTSyaFJY+I3KVgZKDsLwJjpyTJmGyErR3YIc1KJzYa39rtGMZTtLiVTlJSgXSPEUiyiLFQbSPQ3wEhGBUtSh3oUaU3qKU5sWs5I9hHosmloR2b+ZKKiCVZbAN15xffc+32iqXOcBhpEpadyT+co6bIUTLMylkc3APyjIYvhzAhP6Ht8Th9W/LxppuIQhySBzFy/lCPHC4cBkqFzkXdTG9zb7xy51bRbE0Sm48rlgupILsWI/pSaeTls4zGNTRNa9wP8xpMBIqlsSySSWv4SN26iFHafhxEsTU3KFMqx8QUBcbsR7xGOmVfRHhuMomOLmlQAvcs4FiNolxfMVsFFiVXUUgXKX3AFt4zKOIpUQI+jcNnibKRUAXSDceucTzS4Ox4q0ZeVxALMxCgyVgG+gB8JB/ScxGeTIpK0ne3MaX1MfQZ/BkKJVLA2Kdeo3EK+NcIPcKKbqT4gkZls2HSHhljWhXF+TKHCoSxy1/LPBZwcpaitJcDlr5wFg5+XjpTuzw3wMlU1YSldac3pYWuw3eKuSStmo0XAp4SlJUtdTsm4axf9TgsLC20G4eWmkGYQpaqklTB3IIAFrWKsoH4igUy1D4aqraEAlh5iIoxJKSCHINj0Nj6R52TM30WjjM1iZZK+6lh1OR6G5PKHnBcGiSlSUlKlqepf6v8AgDlFciZLRMmAsKlEkq3JJZ/6cmi7+NlD4lpqsBSHCmALJYczaOyO4olJ7DEYYBPxWGinJ/eKDh0lwSXHsDlBISlaQUKCwdEkuOozjsvCpFrufO/3hOgg8vhyQBdzoHFi+8Rm8OukjNIIuXDEEF98/SGBRa128mbeD8DLLAkOPzJoaEeTBOXFGI4rLVInSFlyUkn/AIuCw8iQM8xH0VGKqQFAulQBHMn8fzjHduqiJbg+FR/6m2nMCLeyeMPcGs2SsgdCAW9SY6NROeS5bNzggEjR/rCztfjkypAJANUxNiCQ4dVwM2p+UelYnInP8tCnt3JqlSppvLlzR3id0rFLk8jb/lAvQkV9kJ8DxFU9M0qM1SpiHrQU1BKVeEBI6DUG5gP+EUWpQ2ZK1TClVs0hJ8RJ29zBWI4xh5MwFUtIC02UolnBZknJ94WcS7RTllwHl3ZQF0g9QHaOZJ9nXYYOETSFTBMDAAMSks4e5qd2ILc4tw8zvghIIUnJJqIILWAIJUNWe0IZYCpZQqXWsm8wFikGxTmzH7gQ14EtJWpNgEAMbdVUjySH1hmgDDEYBBKUzlP4HJUA6b2IZqn5bGEs7gkxQZNCiAQPEAFC4SQWpOm3OI4WZNWtbupRUSHIDAmwbTlDdPC1gFpk2StRdSWsTk97G0ZX+guwPDyFykoSAmWW8V3drXCQQdMxqYsnoLFC0eB7lI5tUl7Z+bEwZhMChKnSVqVregPuwP0aIz+Byl3Qmb3irlgmkqzJYDLpzhtm0VyMGlC1VIdGgBJYglrdCY9Bsvg88AAMggAGoqvb9I2j0NYtE8DxKarwsDq7Gz6FjeGoRNKbjLQPfqok+kBcCICGDKItVvlDUVbw+KOrs2SroA4eqYQozAlwqyQAAgbObkneKeJJIkFzcrKiOhptDKeCxe7Co2zbIesLuKihFIvkn/1NR9SPSKN62TXegfgE1aXBYhXi6F2PQPDHHyRQof3A9ft7wv4MkhWnwvyYku3mG8oa4mYKSkgl2akZX1JjlnG4MumrR884p2dclUtkqzbQ/aH2CWqUiWl3pCXt6jpBGNmMQeXvFc9YCqdwz7OI8xZJSjTOpxS6DUcRQACD6anYCPY7CqnCtJKF5pa19jGdwKSZ8wK/8aEgcqi583+UbjChkB9RD1xJs+dcU4AtytBpWSSpJHhUeQFkq+cPOxvD2lrXNDpUaQD/AGi9tMzGuODQohRAINj10gjA4JISqzGpSWza7NeHeaTjxZlFdirF4UqBAHhKkzAOZFJHvAaEM6aSTsMyWjSzpO39LQDg8OEguLnPUjkDCY8LyzoMsnFWL5PCRNTcFKugOVg/lFPFOCoceBL5OTfL30h9LlgFx6R6a2ZA5Wv5R6cI8Y0czduzLScCoKDEhL+IMSAwtSbEdC4tDWYSoh7kZFrtBy0KVmWHKOBISPClJL5n6QrGB8OgKzzvo3u0GYSQpI+IjkdOkRVKJupX/FI+sWySkDYZAkuYpBUTm7EfbRI7pKrHxJHPMxneHqCSQ7IcKbc8+UNO3pSUS2KnclsgcrtrGcOIVLWlQNqbpZ7Pm3KHlG1oaEGzYYXGkgkjPy/P2grG8UlpkiVMTWvEKMtKDbw+F1dA1uZhRgeJIAqUUryYIsP+ROXTOAeJ4szcZhyrMA0gPbOwboPSJRhKuQywyq6DjwmUtKJSgRQawyj4bUvVfU5GPT+zqJMpa0zVFCXWyn8R2qOhyaGOEQQFM5UVEk5ONm/MzAnEeGd6lTlWrMQ4PQv7wE9UI47MkrHgVIABWog9C5Yhrm1s2joUpAVLQKVOQbEs4G2eZ5QyTwQJWFCyhZ2bzIbODcHg1BYUf1EsQwKmt62ECkNbMvhOFz0zK0qICiU3JDOBcg6faPqGFwhUhBKmX3aUlQFiyQHZw+t9YBlYOXMUlTLtmSHPhfXQvD2XkGuMotCKe2Rk2vIqxGGWLeJXMB/VrxWMYpJCQGI5OSdgIdnYFvdvWFGNky5QJrKZhvVcm1tMhBlAynehfxfHLSfGsJ87vsY7GV4zOXOmGkkpHnffSPRHRZIqwmMxGHmAGmkKKSRUzC4yLX0f2jf4TEVIBIpJGR0hTLwqXdnDuXFvN4ayJRaw/OsHHPeg5I62WTFDJyzufK49wPQwq4omqhncAqPVRsD5fKG4lvYkB4X4gWBGalj/AKAUi/VTxRtsnSQq4ZiFBYNvA6i1rFqkttr6xqk4l7jKM4qVTiHSA/hLbg+FzveH+EW1gLaW9PzcGNEzI/wqDelJOxGn9r2+UDzcOkhikNswg9WIOVvaBMTOOwETyRUYOkNFtyM9LwXdqmnVa/YD7kxpsIfAnpCTE3UPy0NuGrtT5x5Sbb2dLLu+pU36VW6HQwyQvwq3sfkPpC/ESQekdwaswdnHlG8mQclyC/OFczHtYFJWwZOv7QykzgUg72jG8WxCpc9VKXDJyzNo6PTSalollVofyOIuSlQpUNHf0aChNtny/DCUYKZJFQAOWTuC2ucH8LxxW7gBhZrEvHfF+Gc9hE5Wf58hHElKRc+T+zCPKfOr2gfEWzD84agpls6YpVhl1uPSJSQwuz6nP5xSTYMxH5mYCxHFpMqy5iUnZwT6Q6QlsS9vFnvpAGVCnb/dCTjDoUA2abWzzsPWC+0fGkTSlSFVU8iHuH05R7FY5Kly1rYgO2zkCkVdLwrk09I7MWSOn/CfCcKpRBW4PIez6fWNDhOENORNKiO6SoDcqOvQD5wPwjGJaxTV1duic4dSsS48RufzpE4ZpyfGSHzZX7dIulKJqBIIJe41iGICaSGZ/wAtFgSHeOqQ9r+X2h6RxpgRlOGIIGg8/SKO4cqsPT7QwMsjN2Pp5xKVJf4r+f0hOI1gHDkkKyZtrW9bw7c56fmsDowjGxt+W6ReGisNIlPbKwti5s/P6Rke0vESuaZaS4ys1gc7iHOL4gpS6ZICgk3ObnYHJhCnHYKYklQSlKl3yG1ve8Lkna0HHGnYgkrLGgsHa2pFjHoacIn92khZC1EklgM3vbQR6IWU5S/BzLUFMQzKuBbLK+2RhjVuYRSOJS0qUxdLuw1PPzg/A8STMqFJSU5g7HIiDjaRSbvQdMIpO5+UUqV4mbIdch9z/wCsdVNNvzKIqJbaKcvwWv0pmj+al/1oIcbpU3/2giRM3ORY/P5v/wBjA09Hilkn9ShfmD9WgqXJAdT56QNmpFiiIjNIKVPta8dJGkVTXMLJtpoKSF63JeLkzqTaBxMzHlESto8uqOkcyMY9jFktTKB2LHzB+oEJFzNRBWDx1QUFFiG9i8BmitjGXPYtpnGY45NUJxIP6UtrkGy8oeP4oD4rJeYAQ7ptpcE39xHRg3JIjl6YdwGtUolaySSXBuQ3M3brlB5ps2ghTJmkZ3bnl73g5Mx8gN9+rfYR6a0jkW2dmTT5fjmJrAZvt9YrnLL3vt+awNi5lIgrsZ9AmHlKxuJ/hpczuUAVLWPjIBYhI3v0DRssVwjD4fClEmSkgEFToSta2IepS/ifc5Rk+xWM7udMlplgzF3qsCWYAEn9OttjH0XByAm6/HMObOyW0b6mJZG26NGuzJ4js5gMSvuP4US5rVKVLpllIv4gUuFZNdxDDA9n8JLwn8KpCMR3KlKSFpBWpQJuQP1MSOcM+N4OZNXJCVBLKdRHxUi5Atu3rCfikuTLxFIISrwqLElYUtR0LhiE3Fs31MI5tDqCYBx2Zh5OBnTEYaWg92paUCWmWvwjN2qQcjm9oyvZfjnfIpX8aR68w0b2dNVOmJTNQFS6VXNqwWcnkAct4w/COFy8PNnISCqhZFRDWepKU/2pTSH1J5Q0JWmaSaqjRy1AxdAqZqYLCk/giiYrOKUNQ8dSAbB4qmTfIb/tFspQ3fnBASC2t944A+Yb81jilpS5UWbn56wLK4tKUopFRs/wliOW8FNCstmzghnDA66ee0B8ZAKArb3HLeL8QKklhb80MKZhABTk7uHa++V4lN1aKQ3tCdQTMNSaatagBbz1tHoHnYViRUCRnoPXWPRyXP8ABXkf4CzUKBIGhAcD9Rb5vD2TgFpVUTSWGr9Q4hLgphCVAtcFz7AjoTBMjiU16iUlBACUtrqXe50jpgrdDTSWxtg+MomqIQSwLVKBY9NSftF8vEByH+EsfvGNxc5aVVIASmqukWGlyN4dYSas+M0+IAuLgj6Q8WroSUn4H0+YlSWDOljrcgg3+UFVpOsLJRAzLk7Cwi4L5joP3guh43Ww4kRFM0C4JECgneOVKJszfmphbGYGUss9Y7NQbRYv4nggsRHmZFUzpi9C3vCNCYikAmobi2xfWC5qA1/OK5ifhawKh6PrE+Q8VsaMKi+/S/KFXbKctPcrltaoXBIuARkQ1xDAzC7PZ784XcRxHeLUk/CgsG0O8VwKUpaJZtRBcFxGaE/zWK9gWcHINoR5w9kL1SX6gD6xn8FgylRKlOnNNnc7PDHB4VwoLIL5OD6HR9I9K5LTOG/wdJUSzH2v5t84qxEgqFmvtfSKErIzBsGBy9d4OTPSwbNrvbzB2hk6KdowHE8JMQp0lQWLgg3B3zybSGXDf9RsZhxTNSJqf6tT119Yf4nA1F3TuSbH2sYXcQ4IlgTLbnU79IHJ+UHin0y3hf8AqshC1KmIUoqDNcBIzAAY231MFYb/AFXlIqPdqWpRd39j4chGdVwRBz9xl6xPD8ISkuyf+qftC84G4TGuO/1GxuJFEiUmWk2Kimogciqw6tHODeFLKup3UblydXe+UQlyg1y42uG6U/aHHDJKaN+f5eCpqT0bhx7Pd+EhyzdB+8FS5rh3HQbQPNwwdJb9WWmsVTpCkeOWeqTr0Ohg7RuzuP4wEAuC4ydgCMrGOS8UkkEpKSR4VAkPyI/zA+ISJyFDZzSQyknz0jmBQKUlKiRyp31fSHTTEkMgkPUwKjqq/wDjyERUVKABF90HI7j7QNPxCWItsGIJfyi/CLqS4UA2Tmm50L5w1RJsplyJtMzvlZkizZNYj+lx9YX/AMEp72Topj0uXba/OJcZ4hWhjS7XpJbobBxlAnD+LKlCggkf7mz0HJom5Rugxk0L8djQSwNIHIXvnHormYIEAoZySo1FmBLgDyaPRJwZSk9lfD56KT3jgOwIyBN78tII/hGLkHPPMeUIcBNrC0k5DXXOl+bD5Qz4RjDMSA5ZFqTsdf3gxdMrJWGLkZkwTg5TMAmnr7xyXgwARvfOr1JgxHK5iiSJO7Jy5JOUWUEaxGYSCwOWmd4h341P09bQ1INsupBBv+dIhNZks/QvvmIqXMDWuToXYRUF+fX7QVQN2WLF7Nby84KReM5xXFYiWquWlCkMygXBHN9YSf8AyzEBRBShLcipvU3jzsnpskpWjqjkjVNm+mADWFeO4jLlqSVzEgPr+e0ZGf2lnzRQZhY2ZLIz6CM4nDrmTDmb3JP1MHH6K/8AbDLLxf1Vm34r2sK1UYYOGvMUGvrSnluYbYBDBJzLDzIzfnnGNw0tEtgDUstfQdBrG3w2GSlAAf1Nybkv1i/txgqiLNOUfs9h0hQzUR0A+RyMFmYQGDMb2gF9Gb1dvOLkS6bmGjJ9EuCQbhyG19Cf8RL+Gf4W8zEErt/kAvy2ib0/CQfI+0U0LstmKJPiSQwYAZP9oiEvdRYdb+UTkzyc89tevSKpkxzYC1nIFubawHQLoFMi+mZufrEUy0nL5x1Mw3+Jv3Z4uw6hqLPYhIPJjuPtEaLKR6Th0EsTfZxDCWQmwDDyhehJJcfQZR1cwu7RSNIm7YZjASi2hBiOIalwRnk9yNhAyXZwokHZ/rFiZb5pdvL6Q2waYBipyEOtHhV5gEDQnSD5CiJSKFMC/wARKgHO2UcXg0EFx7xUidQ8sDwuSnqAHSfJm6GFaa2zaekNcJwzxBSilSgMwkJ9tYA4wmRMVTOrSQ7EWAzuxsY5geKETC+RAAB0IO4iPFShRJWm+jZnlBxu+xZxYqx2GlBCe6UVmsAuRZ3a2TO0VpwYRJUibT4nYn7wZMwSEOp9N/N+cZbFSl94sFZIYjVrhgfSGkktoRRs1cjBoWhFnAGYLvHozuAmywwQpSWSxYG51PR49BtB6Mtw4KK8yAcvmPKxjQ8OkUnrybV49hsKBpB8tDRByOpIIlB9epggTAAw+UDyVkG2bekSlgiKRYkkTmSyWYudmLiKkpOsEKW4v9HiBSLctoexeigqjqZjRIyw2rxGmMjAnEpv8tY3H1jOYnBpWxI9I0PEPgPOE3KA7GjTuwLB8NSFghzTds4W4uQtMxSU/CS4841vDEsouMw0FrwSXy/N/WM50hVHejM8H4aStJUXYgsPqY3klZ0tz/M4Fw8oBgHg6XIYXsT7GJSlyY6SQRLk1KLKfmfk0dWhV1Hdr6nlEcy56W/aLFkF3z0DvYQdA2SlIUr9Ont5wQiWaT4gDt022gVXiF4ilDa9YNgotM1msI6ZzZdfSKreXOLEDk7cz8412boHmrWxvY3BFiDvzgTAiYiYFPUgjxA59RBk63wuCd8o7LJLeG+oJD9QHhTNJha1KAJTk7mwa/vEjMLkWY3ye7ZWgV7uPfWLEi1TgM1oe7FqjqFM2YDXbWIzJ6nsYig3zy9+kWBBORc/npB2HVlSpxIbN9NIr7s92CLELf8A9R94tmylNceYMUyT/LGpqI8mA9bQsk2jeSSprJbLoIGC3OfR4KmSwzM3PPyiqdhaQAWc+0K7sfVEkqKvCr4eTWMBqwEuo94lR1SBlBjuGcxKXML2Jg8heDF82QkNTLb/AHX9I7Dd2LK+UdjU/wBBxj+GZCDpF0pBLPHUotcgcsz+0SP9uX5nEki9lolttERaJJLi/rHmG37xWKJtnQf7fT5xxCs7ZxYFNo35rHkqfKGB2cvmbDlHFI/B9TFiEsARcknS3pF0iRUTyDnlGFf9AJkkEEEesCHhjXYt1cQzxKWNjncPFKZnhbT5QkpUx1G0DJlADKL5cv8APpEgRZwCeYP4YiD+aCJsoEJQ5cBgbAAvpFkstZmYbv5xQkkMBYj1gpCgpVsm99fKDEDJVRNBBd/8xCahLlnH3ioGHEL0ljy2i5I3yzgZCrjlEwuCajsz4jl6vHXgRU9lto2XPeL1EgPplAN0TLMN7v8AtEVIFiPN/wAyiFe0dSSztaMGi24t9orUnLMfWJmUQl7N1EeSBufP6QQHUIWo2UejtHTLHmNY8p0hzaIhVrQbFSLZqjoot6/OApaswNFQQsmFsiYoTFJW+6fr5wDDBbkR1SwQBd06nbZ9YjHlzABATCzig4yJiUtCGeplbNEZii3hy9IrlpJ3cacoVumN4suVh1C7ODkQfaPRWVFNnfz1jka0bZ//2Q=="/>
          <p:cNvSpPr>
            <a:spLocks noChangeAspect="1" noChangeArrowheads="1"/>
          </p:cNvSpPr>
          <p:nvPr/>
        </p:nvSpPr>
        <p:spPr bwMode="auto">
          <a:xfrm>
            <a:off x="73421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3080" name="AutoShape 8" descr="data:image/jpeg;base64,/9j/4AAQSkZJRgABAQAAAQABAAD/2wCEAAkGBxMTEhUUExQWFhUWGB0YGBgYGBgYHRgYGxgcGBwYFxcYHyggGhslHBgYIjEhJSkrLy4uFx8zODMsNygtLisBCgoKDg0OGxAQGiwkHyQsLCwsLCwsLCwsLCwsLCwsLCwsLCwsLCwsLCwsLCwsLCwsLCwsLCwsLCwsLDcsLDc3K//AABEIAMABBgMBIgACEQEDEQH/xAAbAAACAwEBAQAAAAAAAAAAAAAEBQIDBgEAB//EAD4QAAECBAQDBgUCBQQCAgMAAAECEQADEiEEMUFRBWFxBhMigZGhMrHB0fBC4RQjUmLxB3KCkkOiFsIzU4P/xAAZAQADAQEBAAAAAAAAAAAAAAABAgMABAX/xAAkEQACAgICAQUBAQEAAAAAAAAAAQIRAyESMUEEExQiUWEykf/aAAwDAQACEQMRAD8A1KONqSRQsqG0wA+QUGMHy+0QBIWmlsufSMonXf8AM31i0qNnsR+CIxzyXQ7wRfZuJPFpZCTU1Ts7aRViOPSUFIJPi1Aenr6xiavb/OcTKncaj8+kU+U/wl8X+m0m8flJD1P0+cUjtLKdrxlKHMQQRpnvCv1Mhl6WJrh2llvkeeWW8CcU7YSpVJAKnBdNgeru0Z5Shrl+D5wrxMkma5LuGG4bT8Mb5Emb40TfYHtXImIChUNwRl94sx3HpKpSwFFyhQHUptGEwMim4PUZMfWLlzMwR+NGfqJGXp4m8ldoJRAdRdhpfLl0MWq4xKZwoH8y6xg+MYWeiQZglqCVBkq2fVs984WcAnLmVfGsJAc5gHL1A2ho5pV0K/Tpvs+qq4jLBasesel8RlHJab8/zePnqpobOB8biqETFpDqQklhqQCW56QPlbqjP0x9Rl4hByUDC3FcVCSkFYSUmqYWslNTBJJyJ9bGPlfAeLzwWnKWlS7pTSAzXcEadXgjFzVqUU1Z3KX0cByNsr8oMs/ihY4NjLjfEZXe1pVZExZUTkpL1JYf7ioPq8BT61qnTVmoqlkpOgNQABvbNmhNiMS6DSxFSUVEBialEvyASnyhiJImSzMSpkrR8CbNTc1blygbsBEebZ1KNJHcN2imy5gILUihIPiATeznZzzj6HwPj6MQlQrZaUkzNAkF/El9rR8p4NhklKTNUlClMyVMAp2OebuW89YdJNGImCUSEkJFnPhULi+YLXho567JZMKatGb4+nDpWtMtS5jKIqOVySCCNxoc3hOpiKVslOewt9yY1XaziNCJaCZYBmFRSwBVZqjTpfXlA0/szLmCtQKVFIVSk0pTbQagm9408ka5ElGltmam4yhgm6WIFOjfvFaZ4zSokm1uR2GkN5XZYmlVQCSVOku4D2Y/mUGYbsulIIUok2uLN9IR5YdGHPYLCInTEd+pkKQtKHLObBg/JSm1j67PnJloUs5JD22aPkeGwSAElLu1mN3BF/UQb/GzQhSTOUULFKgS4uWcOLF9opD1UIonKNs+kcJ4kifLExIUAdFWIyN/Ig+cGk+UfMcFxJUlSO7YUgpuHdwl3OvwjaL8PxOcqZNWpSiJqKSl/Cmw8SRpYH1MVXqoAUGbhQqSZj3L0nOkZBtHOfnygwqMYjBdpu7ld2EAhKWSxIYZ3Gr8oqPa7EBaSoSym7pAIJs2ZyYt6wy9TjXk0os3ZUYjHzfBdoJsszlJJecSoVXCFaMC+lvSDpPbCciWQpKVr0U1I1uoekFeqx/ovBm5ePR86/8AmmJTnQq2QS3naPRvlY/0HGQAJMwJDHNnHQ6xciWoPU7Gzm9tG5X2jWjhqUhaWJuCncA2IfWOng6CkP58n+sc/wAaZ6HyIGPThyQWN2Y8vKJjBqD0kt97N+HUw+4bwlJVMQqykKzGZSQGI31gubwRISm5FLudGNzY2yHtA9iVWb31dGWMgpJUSGZ82ABtk2jjOBl4pKEFalkJBuetvnGm4nwJUyRNTLOYJTUC61A1AC9gSNtbRhsBP/lTAB4gCU8lJuOeYgPHxVseE+TdGp4Jh0qUJi0qMtQcEHM6W/SDGsTwnBG9AtqVKs8fCpXarFmxCR/2P1ggcbxJ/Un0P1MZxS6OR5sl7S/6faF8FwJ1I51t88/MQOeDYMKQe/8AClQJSSk1AaEgeXSPjx4rif8A9g8kp+0VnHYk/wDlV5BI+kGkL7+T+H3rjvEMNOkLk98kBYAdiWu+0ZqVh8LJQpMmbci9lBzk5PTlHydU6ef/ACr9W+UVmXMOa1n/AJq+8U5pE3Kb8n0mdhpGq26FX1gOcjCgf/nY7uD8znzjAp4a+d+t4NwvDA4sIRtfhk5eZmvxU/DrSsSpylTKXAcFKXNlMA/vBEiXJqVMF1Ilqpq2T4mbWz8njEcEnBU6aEE1ElOWiAQPce8PcNijSXbxAoIfdBSQ/UiwjNpwdnZGMlJPvQn41JXSkpLCqpSW1PSxZ/QwV2UmTAUCp01r9JgYhv8A+bekdx5HchL+FxQsXIIF7DUgt5PA/Z5QTMQkuCCCLWqqdi98hHOnou+wnAshYWsWyA1JbNJ5fOJycTVUA57xBS7Hw2YKfeoZ6ZRYJaVTJlITWktctyISnQuHjxkBM0ZOqqpQBsWqAJyaxFoyf6GrMxhJYVMaaarh3GTXHzjYYLHKUZiUnxIIUnp+odLiM1JxGHTMnCb3wWZhKKQkppsA6fi0zEF4fFCX/OCD41FKalMp6f6B+nrHqxeN45Rfk8vJCblGvA8WZjXZumucDqxaiCSk53bXptC6Xjp4LlBIbR7c4fYZbhNIBrDnw3/Bf0jxpYXHtHdUX4KpeKO3PIxUrFJBu+e2RzjZYaThjZVKWSHexqbY6f5ijEcGkv4JqSCkmxuWAsz66dIf4zqydRsyqeIoDgn1G/MZQdJxfdy3Xazpd7hdh5NV6www/Z4TJaphqSxpYgeIu1txl6wQvsquenZqqVKu+jchmA20FYJfgyUV5M4vHoL3udH22gabiQVuFuAGpf1hrO7MrlqpKAxtr7wIrg1RsApnBIOr+0T9un0L7afk6nEi2TctG2gediMikgi5PN4vn9m5iAFKQps3d/aKxwqksUscyDz5Rvbph9pfoOiYk35M2Vs49FkzhlLPVffLyj0bgje1/T6uF26xTicamWBVqWFsztGd72dJUkhM1T2KSMy2l+WXnFfFFzplJKZyXyDpD87aDzN49T5Guifx99nuz2KfFzzMXUUlqsgl0glIH9Iy8oO4vxyWQqWWAIIBu7kEOzXGnmIz3D8JMliYZiKZi1KVSSGDAUpJ3ICrwPiJsxTBmDgKZTml7s+l/O/SOb3XxaR0eyuVjXAdpV0JSfFRrVSacg51YU3jJ8SnXnKS6CVKU2bOXzIDwenDLCqUocZuygyb3Pt6mFs9JNYIY3DZ+4iSnKWmyqiou0LcdgqKP9o9WvfrFMsQ4mygZQAJcAFjoCMvrCgRRSOHPGmXUx0IjiFRYDGs5zwlxNMvlHk+cdFtPeNyBRahMGSJJItZ7Amwc5XgSXNA2+cES8USRd+uW1hC8iuHG5zSEErDzJGLImWUvxli7uS5DedoeYKcpalpnTQyLoWEgJStyKSXsCwzu8L+OT658letBSfIg/UxHjEwfy5YsZswKOtQCSliORv1jNWenKPDQ1RJIQlQISoMFoPNxSxzdifTNoqrT39CEUlBUAL3AcGknQnI6BWcd4XiVJSKUXUCpSrqpSkskXe7KubWBizASVzJ6Vd2bPWoZMpJAJTzJs2donQpbxLD0zAkGhaj3igCb1LNwrrp/dyg2RMl9ypQICkhKXIJAdRBcDN28ngbFTFrnELYpqCEtzCSkm92f0MX4bCKQSFA3ASUhi9wxL/CDz1EDwHyIO0CKqUqSxlqPhAvfJjtd4rx0qnuwckorYfpKiWFsyKT6iHk/BLnqoSkpUm1anu98+r+UVdrMKZCZZs9kMUgEhiXsb3Bz3i0Mza4iPFG+QowvGigWI2BIIzh/g5VQBU2qiKgk3JJubHQgRmpc2tk0hTnQMz5uRZhG0nzu5lo8JZbUgtdKR+gAOAG21YZwJyHpeCSGUPCSWH6h+nUudWbMaRSieVLIDEAsBpu5PO1oGmz5ilMtJWFpuUKIZzZywS4LBnIZ9ouxKWWofCSLhKiok5ZmyfWJrRqJzp8xKUlK1eHJjZGZdnfSlze5gnCdqjKlAhdKNKtCdCSCfIDSKFSRTSFAEAFpubKIASCOhgebhgfEAoUjNgEgu96mBtVcHQWMFSa8gcUOpXavELDJINwCpmIJ+mmWebRGVxosoqZOr2SFk7qDt0+WcZaUJV3WZigCQFC1OTDMEwVJUiZThwLKBLh0kq/TkQwBbrDc2L7cTSYbtEAQ9Si1AlpSFCxep1ByXI0FlQPL46lMyYyK1hJUolnSR/SwzAt9ox/EJc5JSioJByZwVN1udcy9oZYHGd4tRJSkhNCim1WmWVQDXh+cn2K8cbNTgeJ4ebKAmrIUklx3a3B1uzHrHowmK48ZdlBKjoC6mF93D9I7DLfgXgfRZEufWFLXLLWYA23Zznzg8TQ+ZfPMiE2JxM2pgEpBFiSS51DuGPKAqJqb0Vv5s2ov7PtHQ8iXSJ8G/I44hOky0FNgVKBABc1akDpmeUAyZ6ZoeZNaYnOhNgHzLg1HK+QgOTge8WSqTQkVGqo56DdL5HMPeE2GWrvEoqLFilVtSAX6F7RzZMn2ui8IUqsOxhJKqpjoT8Sii5A1YMDfRxpCrEJ8arEAgZlyHAN7nfeGJw081pWCKgbk5sbsElzbOFc3wzFA3OsSg/sUL8HI7yWAq1BYKDtSLsoOxYmxz6xziXZoCuYmaEoF0hQKibgeEpzzGkcw6CUzQkVFgoJv4mLeTW6wZiJP8lalLKphYK/QOQSk3tk9/KE2maUIy7M3hsBMVWxT4BUXLEj+0Zk8oWcQx5kqKVAuGy5h9Y2cxISQrvBcpIWlNyDoQoW/wA3jH9oMIP4iYAqsBmVuCBeGxfZ7JTwwXQuVx86IPqI7h+KzZigAAPMxXLkDIwdhpCQrMOItxiIsSNVwvhgQkTZn80KFkpDhyHBUb5ZHKHPCuxJmJROM+kKDhIlkkdbgfgivB8PT3KO8QQmhCgQaaleLIJ8ThrkuCFDWC0T5mHMtNaQm3dolrJKUNetxdJpa8QTpnTF8f8AJje0uG7qYi4+JXlltuLtzg2RhZc0BS/il+JBfIhjsevlAva+Z30wLSXd1EMBSVfp5kCPcImAilROWha7hr7Q+6C5W7Y64dOAJNbmkI8RCARTSSXzzJtkTEcFggFUoWkCWg0pTdrghy2ludonicOSUmW2QrIADn+nnlmXizCyykF1VTFi5sAPELMNInejUg9eK7sLnFQCUDdgFEC4a509MoUzsYlVwAt3CgsrpZWVJIcK2yirHYdC0EKUp1pASQwyZyS21v8AEO+zmGw0yiXNTLRSUKBNSVggOQVlVyDYqdjoIVUFs9wXhBxFJWtaFJek1VG4vXLSWpyBJLkxn+2eGWqaqSpTiXZI5EAu+bF7PlGxTNlYXigkySKFyi/iKnmklRqUSXV4eUd7acJMwpnSw5ZlAZlOYI3Ichum0dEIqiPP7UYHs7g1ylFVXisxze+RGo5R9O7YYNCMMFgBKwUpSQ+ZsE0jRzpGb7McJMyakqBEtJBL2cj9I+saX/UD+ZhVUlilctTgXcLGQhmlQsv9JCNCZUxAlTnQtLJcpZ7Ncs/kdbwNxjs4ozVLrRLlBTualMMgVEJIFvIbwTiMD/LSukrUBuXJaoKLZE0qDgctYXSeNgKIMybKP6avGVF7juwEqAD5vlHPyLUR4amXJ78IAmpKiUmykmzCokEPf5xBfEimVWsg3IQnQhwSackpu0L5suaSCFoClqcSyqlasyFqRoGBPnE8NwiYtR73wldpYcF3FTgDM9fnGs1FiMSiYoI8CFPdS1C5a5tuWbpBB4QkTBMShKim7pVmSNddLCA5+HMklCTLSwdJIBYsLlRBJS4NvlFmD4ipSx4gyCSz2KmZwA2hOcOrFbJ8Twal1MtqU1SyoZPmk78oWrwjhBHhp+MqBcmwFO18zGgxWLTSyaFJY+I3KVgZKDsLwJjpyTJmGyErR3YIc1KJzYa39rtGMZTtLiVTlJSgXSPEUiyiLFQbSPQ3wEhGBUtSh3oUaU3qKU5sWs5I9hHosmloR2b+ZKKiCVZbAN15xffc+32iqXOcBhpEpadyT+co6bIUTLMylkc3APyjIYvhzAhP6Ht8Th9W/LxppuIQhySBzFy/lCPHC4cBkqFzkXdTG9zb7xy51bRbE0Sm48rlgupILsWI/pSaeTls4zGNTRNa9wP8xpMBIqlsSySSWv4SN26iFHafhxEsTU3KFMqx8QUBcbsR7xGOmVfRHhuMomOLmlQAvcs4FiNolxfMVsFFiVXUUgXKX3AFt4zKOIpUQI+jcNnibKRUAXSDceucTzS4Ox4q0ZeVxALMxCgyVgG+gB8JB/ScxGeTIpK0ne3MaX1MfQZ/BkKJVLA2Kdeo3EK+NcIPcKKbqT4gkZls2HSHhljWhXF+TKHCoSxy1/LPBZwcpaitJcDlr5wFg5+XjpTuzw3wMlU1YSldac3pYWuw3eKuSStmo0XAp4SlJUtdTsm4axf9TgsLC20G4eWmkGYQpaqklTB3IIAFrWKsoH4igUy1D4aqraEAlh5iIoxJKSCHINj0Nj6R52TM30WjjM1iZZK+6lh1OR6G5PKHnBcGiSlSUlKlqepf6v8AgDlFciZLRMmAsKlEkq3JJZ/6cmi7+NlD4lpqsBSHCmALJYczaOyO4olJ7DEYYBPxWGinJ/eKDh0lwSXHsDlBISlaQUKCwdEkuOozjsvCpFrufO/3hOgg8vhyQBdzoHFi+8Rm8OukjNIIuXDEEF98/SGBRa128mbeD8DLLAkOPzJoaEeTBOXFGI4rLVInSFlyUkn/AIuCw8iQM8xH0VGKqQFAulQBHMn8fzjHduqiJbg+FR/6m2nMCLeyeMPcGs2SsgdCAW9SY6NROeS5bNzggEjR/rCztfjkypAJANUxNiCQ4dVwM2p+UelYnInP8tCnt3JqlSppvLlzR3id0rFLk8jb/lAvQkV9kJ8DxFU9M0qM1SpiHrQU1BKVeEBI6DUG5gP+EUWpQ2ZK1TClVs0hJ8RJ29zBWI4xh5MwFUtIC02UolnBZknJ94WcS7RTllwHl3ZQF0g9QHaOZJ9nXYYOETSFTBMDAAMSks4e5qd2ILc4tw8zvghIIUnJJqIILWAIJUNWe0IZYCpZQqXWsm8wFikGxTmzH7gQ14EtJWpNgEAMbdVUjySH1hmgDDEYBBKUzlP4HJUA6b2IZqn5bGEs7gkxQZNCiAQPEAFC4SQWpOm3OI4WZNWtbupRUSHIDAmwbTlDdPC1gFpk2StRdSWsTk97G0ZX+guwPDyFykoSAmWW8V3drXCQQdMxqYsnoLFC0eB7lI5tUl7Z+bEwZhMChKnSVqVregPuwP0aIz+Byl3Qmb3irlgmkqzJYDLpzhtm0VyMGlC1VIdGgBJYglrdCY9Bsvg88AAMggAGoqvb9I2j0NYtE8DxKarwsDq7Gz6FjeGoRNKbjLQPfqok+kBcCICGDKItVvlDUVbw+KOrs2SroA4eqYQozAlwqyQAAgbObkneKeJJIkFzcrKiOhptDKeCxe7Co2zbIesLuKihFIvkn/1NR9SPSKN62TXegfgE1aXBYhXi6F2PQPDHHyRQof3A9ft7wv4MkhWnwvyYku3mG8oa4mYKSkgl2akZX1JjlnG4MumrR884p2dclUtkqzbQ/aH2CWqUiWl3pCXt6jpBGNmMQeXvFc9YCqdwz7OI8xZJSjTOpxS6DUcRQACD6anYCPY7CqnCtJKF5pa19jGdwKSZ8wK/8aEgcqi583+UbjChkB9RD1xJs+dcU4AtytBpWSSpJHhUeQFkq+cPOxvD2lrXNDpUaQD/AGi9tMzGuODQohRAINj10gjA4JISqzGpSWza7NeHeaTjxZlFdirF4UqBAHhKkzAOZFJHvAaEM6aSTsMyWjSzpO39LQDg8OEguLnPUjkDCY8LyzoMsnFWL5PCRNTcFKugOVg/lFPFOCoceBL5OTfL30h9LlgFx6R6a2ZA5Wv5R6cI8Y0czduzLScCoKDEhL+IMSAwtSbEdC4tDWYSoh7kZFrtBy0KVmWHKOBISPClJL5n6QrGB8OgKzzvo3u0GYSQpI+IjkdOkRVKJupX/FI+sWySkDYZAkuYpBUTm7EfbRI7pKrHxJHPMxneHqCSQ7IcKbc8+UNO3pSUS2KnclsgcrtrGcOIVLWlQNqbpZ7Pm3KHlG1oaEGzYYXGkgkjPy/P2grG8UlpkiVMTWvEKMtKDbw+F1dA1uZhRgeJIAqUUryYIsP+ROXTOAeJ4szcZhyrMA0gPbOwboPSJRhKuQywyq6DjwmUtKJSgRQawyj4bUvVfU5GPT+zqJMpa0zVFCXWyn8R2qOhyaGOEQQFM5UVEk5ONm/MzAnEeGd6lTlWrMQ4PQv7wE9UI47MkrHgVIABWog9C5Yhrm1s2joUpAVLQKVOQbEs4G2eZ5QyTwQJWFCyhZ2bzIbODcHg1BYUf1EsQwKmt62ECkNbMvhOFz0zK0qICiU3JDOBcg6faPqGFwhUhBKmX3aUlQFiyQHZw+t9YBlYOXMUlTLtmSHPhfXQvD2XkGuMotCKe2Rk2vIqxGGWLeJXMB/VrxWMYpJCQGI5OSdgIdnYFvdvWFGNky5QJrKZhvVcm1tMhBlAynehfxfHLSfGsJ87vsY7GV4zOXOmGkkpHnffSPRHRZIqwmMxGHmAGmkKKSRUzC4yLX0f2jf4TEVIBIpJGR0hTLwqXdnDuXFvN4ayJRaw/OsHHPeg5I62WTFDJyzufK49wPQwq4omqhncAqPVRsD5fKG4lvYkB4X4gWBGalj/AKAUi/VTxRtsnSQq4ZiFBYNvA6i1rFqkttr6xqk4l7jKM4qVTiHSA/hLbg+FzveH+EW1gLaW9PzcGNEzI/wqDelJOxGn9r2+UDzcOkhikNswg9WIOVvaBMTOOwETyRUYOkNFtyM9LwXdqmnVa/YD7kxpsIfAnpCTE3UPy0NuGrtT5x5Sbb2dLLu+pU36VW6HQwyQvwq3sfkPpC/ESQekdwaswdnHlG8mQclyC/OFczHtYFJWwZOv7QykzgUg72jG8WxCpc9VKXDJyzNo6PTSalollVofyOIuSlQpUNHf0aChNtny/DCUYKZJFQAOWTuC2ucH8LxxW7gBhZrEvHfF+Gc9hE5Wf58hHElKRc+T+zCPKfOr2gfEWzD84agpls6YpVhl1uPSJSQwuz6nP5xSTYMxH5mYCxHFpMqy5iUnZwT6Q6QlsS9vFnvpAGVCnb/dCTjDoUA2abWzzsPWC+0fGkTSlSFVU8iHuH05R7FY5Kly1rYgO2zkCkVdLwrk09I7MWSOn/CfCcKpRBW4PIez6fWNDhOENORNKiO6SoDcqOvQD5wPwjGJaxTV1duic4dSsS48RufzpE4ZpyfGSHzZX7dIulKJqBIIJe41iGICaSGZ/wAtFgSHeOqQ9r+X2h6RxpgRlOGIIGg8/SKO4cqsPT7QwMsjN2Pp5xKVJf4r+f0hOI1gHDkkKyZtrW9bw7c56fmsDowjGxt+W6ReGisNIlPbKwti5s/P6Rke0vESuaZaS4ys1gc7iHOL4gpS6ZICgk3ObnYHJhCnHYKYklQSlKl3yG1ve8Lkna0HHGnYgkrLGgsHa2pFjHoacIn92khZC1EklgM3vbQR6IWU5S/BzLUFMQzKuBbLK+2RhjVuYRSOJS0qUxdLuw1PPzg/A8STMqFJSU5g7HIiDjaRSbvQdMIpO5+UUqV4mbIdch9z/wCsdVNNvzKIqJbaKcvwWv0pmj+al/1oIcbpU3/2giRM3ORY/P5v/wBjA09Hilkn9ShfmD9WgqXJAdT56QNmpFiiIjNIKVPta8dJGkVTXMLJtpoKSF63JeLkzqTaBxMzHlESto8uqOkcyMY9jFktTKB2LHzB+oEJFzNRBWDx1QUFFiG9i8BmitjGXPYtpnGY45NUJxIP6UtrkGy8oeP4oD4rJeYAQ7ptpcE39xHRg3JIjl6YdwGtUolaySSXBuQ3M3brlB5ps2ghTJmkZ3bnl73g5Mx8gN9+rfYR6a0jkW2dmTT5fjmJrAZvt9YrnLL3vt+awNi5lIgrsZ9AmHlKxuJ/hpczuUAVLWPjIBYhI3v0DRssVwjD4fClEmSkgEFToSta2IepS/ifc5Rk+xWM7udMlplgzF3qsCWYAEn9OttjH0XByAm6/HMObOyW0b6mJZG26NGuzJ4js5gMSvuP4US5rVKVLpllIv4gUuFZNdxDDA9n8JLwn8KpCMR3KlKSFpBWpQJuQP1MSOcM+N4OZNXJCVBLKdRHxUi5Atu3rCfikuTLxFIISrwqLElYUtR0LhiE3Fs31MI5tDqCYBx2Zh5OBnTEYaWg92paUCWmWvwjN2qQcjm9oyvZfjnfIpX8aR68w0b2dNVOmJTNQFS6VXNqwWcnkAct4w/COFy8PNnISCqhZFRDWepKU/2pTSH1J5Q0JWmaSaqjRy1AxdAqZqYLCk/giiYrOKUNQ8dSAbB4qmTfIb/tFspQ3fnBASC2t944A+Yb81jilpS5UWbn56wLK4tKUopFRs/wliOW8FNCstmzghnDA66ee0B8ZAKArb3HLeL8QKklhb80MKZhABTk7uHa++V4lN1aKQ3tCdQTMNSaatagBbz1tHoHnYViRUCRnoPXWPRyXP8ABXkf4CzUKBIGhAcD9Rb5vD2TgFpVUTSWGr9Q4hLgphCVAtcFz7AjoTBMjiU16iUlBACUtrqXe50jpgrdDTSWxtg+MomqIQSwLVKBY9NSftF8vEByH+EsfvGNxc5aVVIASmqukWGlyN4dYSas+M0+IAuLgj6Q8WroSUn4H0+YlSWDOljrcgg3+UFVpOsLJRAzLk7Cwi4L5joP3guh43Ww4kRFM0C4JECgneOVKJszfmphbGYGUss9Y7NQbRYv4nggsRHmZFUzpi9C3vCNCYikAmobi2xfWC5qA1/OK5ifhawKh6PrE+Q8VsaMKi+/S/KFXbKctPcrltaoXBIuARkQ1xDAzC7PZ784XcRxHeLUk/CgsG0O8VwKUpaJZtRBcFxGaE/zWK9gWcHINoR5w9kL1SX6gD6xn8FgylRKlOnNNnc7PDHB4VwoLIL5OD6HR9I9K5LTOG/wdJUSzH2v5t84qxEgqFmvtfSKErIzBsGBy9d4OTPSwbNrvbzB2hk6KdowHE8JMQp0lQWLgg3B3zybSGXDf9RsZhxTNSJqf6tT119Yf4nA1F3TuSbH2sYXcQ4IlgTLbnU79IHJ+UHin0y3hf8AqshC1KmIUoqDNcBIzAAY231MFYb/AFXlIqPdqWpRd39j4chGdVwRBz9xl6xPD8ISkuyf+qftC84G4TGuO/1GxuJFEiUmWk2Kimogciqw6tHODeFLKup3UblydXe+UQlyg1y42uG6U/aHHDJKaN+f5eCpqT0bhx7Pd+EhyzdB+8FS5rh3HQbQPNwwdJb9WWmsVTpCkeOWeqTr0Ohg7RuzuP4wEAuC4ydgCMrGOS8UkkEpKSR4VAkPyI/zA+ISJyFDZzSQyknz0jmBQKUlKiRyp31fSHTTEkMgkPUwKjqq/wDjyERUVKABF90HI7j7QNPxCWItsGIJfyi/CLqS4UA2Tmm50L5w1RJsplyJtMzvlZkizZNYj+lx9YX/AMEp72Topj0uXba/OJcZ4hWhjS7XpJbobBxlAnD+LKlCggkf7mz0HJom5Rugxk0L8djQSwNIHIXvnHormYIEAoZySo1FmBLgDyaPRJwZSk9lfD56KT3jgOwIyBN78tII/hGLkHPPMeUIcBNrC0k5DXXOl+bD5Qz4RjDMSA5ZFqTsdf3gxdMrJWGLkZkwTg5TMAmnr7xyXgwARvfOr1JgxHK5iiSJO7Jy5JOUWUEaxGYSCwOWmd4h341P09bQ1INsupBBv+dIhNZks/QvvmIqXMDWuToXYRUF+fX7QVQN2WLF7Nby84KReM5xXFYiWquWlCkMygXBHN9YSf8AyzEBRBShLcipvU3jzsnpskpWjqjkjVNm+mADWFeO4jLlqSVzEgPr+e0ZGf2lnzRQZhY2ZLIz6CM4nDrmTDmb3JP1MHH6K/8AbDLLxf1Vm34r2sK1UYYOGvMUGvrSnluYbYBDBJzLDzIzfnnGNw0tEtgDUstfQdBrG3w2GSlAAf1Nybkv1i/txgqiLNOUfs9h0hQzUR0A+RyMFmYQGDMb2gF9Gb1dvOLkS6bmGjJ9EuCQbhyG19Cf8RL+Gf4W8zEErt/kAvy2ib0/CQfI+0U0LstmKJPiSQwYAZP9oiEvdRYdb+UTkzyc89tevSKpkxzYC1nIFubawHQLoFMi+mZufrEUy0nL5x1Mw3+Jv3Z4uw6hqLPYhIPJjuPtEaLKR6Th0EsTfZxDCWQmwDDyhehJJcfQZR1cwu7RSNIm7YZjASi2hBiOIalwRnk9yNhAyXZwokHZ/rFiZb5pdvL6Q2waYBipyEOtHhV5gEDQnSD5CiJSKFMC/wARKgHO2UcXg0EFx7xUidQ8sDwuSnqAHSfJm6GFaa2zaekNcJwzxBSilSgMwkJ9tYA4wmRMVTOrSQ7EWAzuxsY5geKETC+RAAB0IO4iPFShRJWm+jZnlBxu+xZxYqx2GlBCe6UVmsAuRZ3a2TO0VpwYRJUibT4nYn7wZMwSEOp9N/N+cZbFSl94sFZIYjVrhgfSGkktoRRs1cjBoWhFnAGYLvHozuAmywwQpSWSxYG51PR49BtB6Mtw4KK8yAcvmPKxjQ8OkUnrybV49hsKBpB8tDRByOpIIlB9epggTAAw+UDyVkG2bekSlgiKRYkkTmSyWYudmLiKkpOsEKW4v9HiBSLctoexeigqjqZjRIyw2rxGmMjAnEpv8tY3H1jOYnBpWxI9I0PEPgPOE3KA7GjTuwLB8NSFghzTds4W4uQtMxSU/CS4841vDEsouMw0FrwSXy/N/WM50hVHejM8H4aStJUXYgsPqY3klZ0tz/M4Fw8oBgHg6XIYXsT7GJSlyY6SQRLk1KLKfmfk0dWhV1Hdr6nlEcy56W/aLFkF3z0DvYQdA2SlIUr9Ont5wQiWaT4gDt022gVXiF4ilDa9YNgotM1msI6ZzZdfSKreXOLEDk7cz8412boHmrWxvY3BFiDvzgTAiYiYFPUgjxA59RBk63wuCd8o7LJLeG+oJD9QHhTNJha1KAJTk7mwa/vEjMLkWY3ye7ZWgV7uPfWLEi1TgM1oe7FqjqFM2YDXbWIzJ6nsYig3zy9+kWBBORc/npB2HVlSpxIbN9NIr7s92CLELf8A9R94tmylNceYMUyT/LGpqI8mA9bQsk2jeSSprJbLoIGC3OfR4KmSwzM3PPyiqdhaQAWc+0K7sfVEkqKvCr4eTWMBqwEuo94lR1SBlBjuGcxKXML2Jg8heDF82QkNTLb/AHX9I7Dd2LK+UdjU/wBBxj+GZCDpF0pBLPHUotcgcsz+0SP9uX5nEki9lolttERaJJLi/rHmG37xWKJtnQf7fT5xxCs7ZxYFNo35rHkqfKGB2cvmbDlHFI/B9TFiEsARcknS3pF0iRUTyDnlGFf9AJkkEEEesCHhjXYt1cQzxKWNjncPFKZnhbT5QkpUx1G0DJlADKL5cv8APpEgRZwCeYP4YiD+aCJsoEJQ5cBgbAAvpFkstZmYbv5xQkkMBYj1gpCgpVsm99fKDEDJVRNBBd/8xCahLlnH3ioGHEL0ljy2i5I3yzgZCrjlEwuCajsz4jl6vHXgRU9lto2XPeL1EgPplAN0TLMN7v8AtEVIFiPN/wAyiFe0dSSztaMGi24t9orUnLMfWJmUQl7N1EeSBufP6QQHUIWo2UejtHTLHmNY8p0hzaIhVrQbFSLZqjoot6/OApaswNFQQsmFsiYoTFJW+6fr5wDDBbkR1SwQBd06nbZ9YjHlzABATCzig4yJiUtCGeplbNEZii3hy9IrlpJ3cacoVumN4suVh1C7ODkQfaPRWVFNnfz1jka0bZ//2Q=="/>
          <p:cNvSpPr>
            <a:spLocks noChangeAspect="1" noChangeArrowheads="1"/>
          </p:cNvSpPr>
          <p:nvPr/>
        </p:nvSpPr>
        <p:spPr bwMode="auto">
          <a:xfrm>
            <a:off x="73421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pic>
        <p:nvPicPr>
          <p:cNvPr id="3082" name="Picture 10"/>
          <p:cNvPicPr>
            <a:picLocks noChangeAspect="1" noChangeArrowheads="1"/>
          </p:cNvPicPr>
          <p:nvPr/>
        </p:nvPicPr>
        <p:blipFill>
          <a:blip r:embed="rId5" cstate="email"/>
          <a:srcRect/>
          <a:stretch>
            <a:fillRect/>
          </a:stretch>
        </p:blipFill>
        <p:spPr bwMode="auto">
          <a:xfrm>
            <a:off x="2959101" y="2705503"/>
            <a:ext cx="4383088" cy="2625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6379"/>
            <a:ext cx="6464300" cy="393954"/>
          </a:xfrm>
        </p:spPr>
        <p:txBody>
          <a:bodyPr/>
          <a:lstStyle/>
          <a:p>
            <a:r>
              <a:rPr lang="en-US" sz="3200" dirty="0" smtClean="0"/>
              <a:t>Options in totality …………..</a:t>
            </a:r>
            <a:endParaRPr lang="ar-SY" sz="3200" dirty="0"/>
          </a:p>
        </p:txBody>
      </p:sp>
      <p:sp>
        <p:nvSpPr>
          <p:cNvPr id="3" name="Content Placeholder 2"/>
          <p:cNvSpPr>
            <a:spLocks noGrp="1"/>
          </p:cNvSpPr>
          <p:nvPr>
            <p:ph sz="quarter" idx="10"/>
          </p:nvPr>
        </p:nvSpPr>
        <p:spPr>
          <a:xfrm>
            <a:off x="228600" y="620333"/>
            <a:ext cx="7162800" cy="4411464"/>
          </a:xfrm>
        </p:spPr>
        <p:txBody>
          <a:bodyPr/>
          <a:lstStyle/>
          <a:p>
            <a:pPr>
              <a:lnSpc>
                <a:spcPct val="100000"/>
              </a:lnSpc>
              <a:buFont typeface="Wingdings" pitchFamily="2" charset="2"/>
              <a:buChar char="ü"/>
            </a:pPr>
            <a:r>
              <a:rPr lang="en-US" sz="2800" b="1" dirty="0" smtClean="0"/>
              <a:t>Governance policies &amp; programmes</a:t>
            </a:r>
          </a:p>
          <a:p>
            <a:pPr lvl="1">
              <a:lnSpc>
                <a:spcPct val="100000"/>
              </a:lnSpc>
              <a:buClr>
                <a:srgbClr val="FF0000"/>
              </a:buClr>
              <a:buFont typeface="Wingdings" pitchFamily="2" charset="2"/>
              <a:buChar char="Ø"/>
            </a:pPr>
            <a:r>
              <a:rPr lang="en-US" sz="2400" b="1" dirty="0" smtClean="0"/>
              <a:t>National, regional, county &amp; village plans; urban up-grading plans; municipal water mgt plans; disaster planning &amp; awareness; integrated water resource mgt; ecosystem based mgt; community based mgt   </a:t>
            </a:r>
          </a:p>
          <a:p>
            <a:pPr>
              <a:lnSpc>
                <a:spcPct val="100000"/>
              </a:lnSpc>
              <a:buFont typeface="Wingdings" pitchFamily="2" charset="2"/>
              <a:buChar char="ü"/>
            </a:pPr>
            <a:r>
              <a:rPr lang="en-US" sz="2800" b="1" dirty="0" smtClean="0"/>
              <a:t>Educational options</a:t>
            </a:r>
          </a:p>
          <a:p>
            <a:pPr lvl="1">
              <a:lnSpc>
                <a:spcPct val="100000"/>
              </a:lnSpc>
              <a:buClr>
                <a:srgbClr val="FF0000"/>
              </a:buClr>
              <a:buFont typeface="Wingdings" pitchFamily="2" charset="2"/>
              <a:buChar char="Ø"/>
            </a:pPr>
            <a:r>
              <a:rPr lang="en-US" sz="2400" b="1" dirty="0" smtClean="0"/>
              <a:t>Awareness raising &amp; integrate with education; gender equality; extension services; sharing local &amp; traditional knowledge; participatory action research</a:t>
            </a:r>
          </a:p>
          <a:p>
            <a:pPr>
              <a:lnSpc>
                <a:spcPct val="100000"/>
              </a:lnSpc>
              <a:buFont typeface="Wingdings" pitchFamily="2" charset="2"/>
              <a:buChar char="ü"/>
            </a:pPr>
            <a:endParaRPr lang="ar-SY" sz="2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135"/>
            <a:ext cx="6464300" cy="443198"/>
          </a:xfrm>
        </p:spPr>
        <p:txBody>
          <a:bodyPr/>
          <a:lstStyle/>
          <a:p>
            <a:r>
              <a:rPr lang="en-US" sz="3600" dirty="0" smtClean="0"/>
              <a:t>Options in totality cont….</a:t>
            </a:r>
            <a:endParaRPr lang="ar-SY" sz="3600" dirty="0"/>
          </a:p>
        </p:txBody>
      </p:sp>
      <p:sp>
        <p:nvSpPr>
          <p:cNvPr id="3" name="Content Placeholder 2"/>
          <p:cNvSpPr>
            <a:spLocks noGrp="1"/>
          </p:cNvSpPr>
          <p:nvPr>
            <p:ph sz="quarter" idx="10"/>
          </p:nvPr>
        </p:nvSpPr>
        <p:spPr>
          <a:xfrm>
            <a:off x="228600" y="620333"/>
            <a:ext cx="7124700" cy="4567917"/>
          </a:xfrm>
        </p:spPr>
        <p:txBody>
          <a:bodyPr/>
          <a:lstStyle/>
          <a:p>
            <a:pPr>
              <a:lnSpc>
                <a:spcPct val="100000"/>
              </a:lnSpc>
              <a:buFont typeface="Wingdings" pitchFamily="2" charset="2"/>
              <a:buChar char="ü"/>
            </a:pPr>
            <a:r>
              <a:rPr lang="en-US" sz="2800" b="1" dirty="0" smtClean="0"/>
              <a:t>Behavioral options</a:t>
            </a:r>
          </a:p>
          <a:p>
            <a:pPr lvl="1">
              <a:lnSpc>
                <a:spcPct val="100000"/>
              </a:lnSpc>
              <a:buClr>
                <a:srgbClr val="FF0000"/>
              </a:buClr>
              <a:buFont typeface="Wingdings" pitchFamily="2" charset="2"/>
              <a:buChar char="Ø"/>
            </a:pPr>
            <a:r>
              <a:rPr lang="en-US" sz="2400" b="1" dirty="0" smtClean="0"/>
              <a:t>Household preparation &amp; evacuation plans; migration; SWC, livelihood diversification; change cropping, livestock, aquaculture practices, social networks</a:t>
            </a:r>
          </a:p>
          <a:p>
            <a:pPr>
              <a:lnSpc>
                <a:spcPct val="100000"/>
              </a:lnSpc>
              <a:buFont typeface="Wingdings" pitchFamily="2" charset="2"/>
              <a:buChar char="ü"/>
            </a:pPr>
            <a:r>
              <a:rPr lang="en-US" sz="2800" b="1" dirty="0" smtClean="0"/>
              <a:t>Political options</a:t>
            </a:r>
          </a:p>
          <a:p>
            <a:pPr lvl="1">
              <a:lnSpc>
                <a:spcPct val="100000"/>
              </a:lnSpc>
              <a:buClr>
                <a:srgbClr val="FF0000"/>
              </a:buClr>
              <a:buFont typeface="Wingdings" pitchFamily="2" charset="2"/>
              <a:buChar char="Ø"/>
            </a:pPr>
            <a:r>
              <a:rPr lang="en-US" sz="2400" b="1" dirty="0" smtClean="0"/>
              <a:t>Change system that contribute to risk &amp; vulnerability; delay practical transformation</a:t>
            </a:r>
          </a:p>
          <a:p>
            <a:pPr>
              <a:lnSpc>
                <a:spcPct val="100000"/>
              </a:lnSpc>
              <a:buFont typeface="Wingdings" pitchFamily="2" charset="2"/>
              <a:buChar char="ü"/>
            </a:pPr>
            <a:r>
              <a:rPr lang="en-US" sz="2800" b="1" dirty="0" smtClean="0"/>
              <a:t>Personal options</a:t>
            </a:r>
          </a:p>
          <a:p>
            <a:pPr lvl="1">
              <a:lnSpc>
                <a:spcPct val="100000"/>
              </a:lnSpc>
              <a:buClr>
                <a:srgbClr val="FF0000"/>
              </a:buClr>
              <a:buFont typeface="Wingdings" pitchFamily="2" charset="2"/>
              <a:buChar char="Ø"/>
            </a:pPr>
            <a:r>
              <a:rPr lang="en-US" sz="2400" b="1" dirty="0" smtClean="0"/>
              <a:t>Individual &amp; collective assumption; beliefs, values that influence climate change </a:t>
            </a:r>
            <a:r>
              <a:rPr lang="en-US" sz="2400" b="1" dirty="0" err="1" smtClean="0"/>
              <a:t>reponses</a:t>
            </a:r>
            <a:r>
              <a:rPr lang="en-US" sz="2400" b="1" dirty="0" smtClean="0"/>
              <a:t> </a:t>
            </a:r>
            <a:endParaRPr lang="ar-SY"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184023"/>
            <a:ext cx="5655214" cy="492443"/>
          </a:xfrm>
        </p:spPr>
        <p:txBody>
          <a:bodyPr/>
          <a:lstStyle/>
          <a:p>
            <a:r>
              <a:rPr lang="en-US" sz="4000" dirty="0" smtClean="0"/>
              <a:t>What are these ESS</a:t>
            </a:r>
            <a:endParaRPr lang="ar-SY" sz="4000" dirty="0"/>
          </a:p>
        </p:txBody>
      </p:sp>
      <p:sp>
        <p:nvSpPr>
          <p:cNvPr id="3" name="Content Placeholder 2"/>
          <p:cNvSpPr>
            <a:spLocks noGrp="1"/>
          </p:cNvSpPr>
          <p:nvPr>
            <p:ph sz="quarter" idx="10"/>
          </p:nvPr>
        </p:nvSpPr>
        <p:spPr>
          <a:xfrm>
            <a:off x="465136" y="676466"/>
            <a:ext cx="6692901" cy="5513497"/>
          </a:xfrm>
        </p:spPr>
        <p:txBody>
          <a:bodyPr/>
          <a:lstStyle/>
          <a:p>
            <a:pPr>
              <a:buFont typeface="Wingdings" pitchFamily="2" charset="2"/>
              <a:buChar char="v"/>
            </a:pPr>
            <a:r>
              <a:rPr lang="en-US" sz="2600" b="1" dirty="0" smtClean="0"/>
              <a:t>Energy</a:t>
            </a:r>
          </a:p>
          <a:p>
            <a:pPr>
              <a:buFont typeface="Wingdings" pitchFamily="2" charset="2"/>
              <a:buChar char="v"/>
            </a:pPr>
            <a:r>
              <a:rPr lang="en-US" sz="2600" b="1" dirty="0" smtClean="0"/>
              <a:t>Water services</a:t>
            </a:r>
          </a:p>
          <a:p>
            <a:pPr>
              <a:buFont typeface="Wingdings" pitchFamily="2" charset="2"/>
              <a:buChar char="v"/>
            </a:pPr>
            <a:r>
              <a:rPr lang="en-US" sz="2600" b="1" dirty="0" smtClean="0"/>
              <a:t>Transport</a:t>
            </a:r>
          </a:p>
          <a:p>
            <a:pPr>
              <a:buFont typeface="Wingdings" pitchFamily="2" charset="2"/>
              <a:buChar char="v"/>
            </a:pPr>
            <a:r>
              <a:rPr lang="en-US" sz="2600" b="1" dirty="0" smtClean="0"/>
              <a:t>Other primary &amp; Economic Activities</a:t>
            </a:r>
          </a:p>
          <a:p>
            <a:pPr>
              <a:buFont typeface="Wingdings" pitchFamily="2" charset="2"/>
              <a:buChar char="v"/>
            </a:pPr>
            <a:r>
              <a:rPr lang="en-US" sz="2600" b="1" dirty="0" smtClean="0"/>
              <a:t>Recreation &amp; Tourism</a:t>
            </a:r>
          </a:p>
          <a:p>
            <a:pPr>
              <a:buFont typeface="Wingdings" pitchFamily="2" charset="2"/>
              <a:buChar char="v"/>
            </a:pPr>
            <a:r>
              <a:rPr lang="en-US" sz="2600" b="1" dirty="0" smtClean="0"/>
              <a:t>Insurance &amp; Financial services</a:t>
            </a:r>
          </a:p>
          <a:p>
            <a:pPr>
              <a:buFont typeface="Wingdings" pitchFamily="2" charset="2"/>
              <a:buChar char="v"/>
            </a:pPr>
            <a:r>
              <a:rPr lang="en-US" sz="2600" b="1" dirty="0" smtClean="0"/>
              <a:t>Health services</a:t>
            </a:r>
          </a:p>
          <a:p>
            <a:pPr>
              <a:buFont typeface="Wingdings" pitchFamily="2" charset="2"/>
              <a:buChar char="v"/>
            </a:pPr>
            <a:r>
              <a:rPr lang="en-US" sz="2600" b="1" dirty="0" smtClean="0"/>
              <a:t>Market &amp; Development</a:t>
            </a:r>
          </a:p>
          <a:p>
            <a:pPr>
              <a:buFont typeface="Wingdings" pitchFamily="2" charset="2"/>
              <a:buChar char="v"/>
            </a:pPr>
            <a:r>
              <a:rPr lang="en-US" sz="2600" b="1" dirty="0" smtClean="0"/>
              <a:t>Other related</a:t>
            </a:r>
          </a:p>
          <a:p>
            <a:pPr>
              <a:buFont typeface="Wingdings" pitchFamily="2" charset="2"/>
              <a:buChar char="v"/>
            </a:pPr>
            <a:endParaRPr lang="en-US" sz="2800" dirty="0" smtClean="0"/>
          </a:p>
          <a:p>
            <a:pPr>
              <a:buFont typeface="Wingdings" pitchFamily="2" charset="2"/>
              <a:buChar char="v"/>
            </a:pPr>
            <a:endParaRPr lang="ar-SY"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1059"/>
            <a:ext cx="6349999" cy="787908"/>
          </a:xfrm>
        </p:spPr>
        <p:txBody>
          <a:bodyPr/>
          <a:lstStyle/>
          <a:p>
            <a:r>
              <a:rPr lang="en-US" sz="3200" dirty="0" smtClean="0"/>
              <a:t>Role of markets, climate change &amp; adaptation</a:t>
            </a:r>
            <a:endParaRPr lang="ar-SY" sz="3200" dirty="0"/>
          </a:p>
        </p:txBody>
      </p:sp>
      <p:sp>
        <p:nvSpPr>
          <p:cNvPr id="3" name="Content Placeholder 2"/>
          <p:cNvSpPr>
            <a:spLocks noGrp="1"/>
          </p:cNvSpPr>
          <p:nvPr>
            <p:ph sz="quarter" idx="10"/>
          </p:nvPr>
        </p:nvSpPr>
        <p:spPr>
          <a:xfrm>
            <a:off x="152400" y="1117601"/>
            <a:ext cx="7251700" cy="3720506"/>
          </a:xfrm>
        </p:spPr>
        <p:txBody>
          <a:bodyPr/>
          <a:lstStyle/>
          <a:p>
            <a:pPr>
              <a:buClr>
                <a:srgbClr val="FF0000"/>
              </a:buClr>
              <a:buFont typeface="Wingdings" pitchFamily="2" charset="2"/>
              <a:buChar char="q"/>
            </a:pPr>
            <a:r>
              <a:rPr lang="en-US" sz="2400" b="1" dirty="0"/>
              <a:t>Well-functioning markets provide an additional mechanism for adaptation and thus tend to reduce </a:t>
            </a:r>
            <a:r>
              <a:rPr lang="en-US" sz="2400" b="1" dirty="0" smtClean="0"/>
              <a:t>negative impacts </a:t>
            </a:r>
            <a:r>
              <a:rPr lang="en-US" sz="2400" b="1" dirty="0"/>
              <a:t>and increase positive ones for any specific sector or </a:t>
            </a:r>
            <a:r>
              <a:rPr lang="en-US" sz="2400" b="1" dirty="0" smtClean="0"/>
              <a:t>country</a:t>
            </a:r>
            <a:r>
              <a:rPr lang="en-US" sz="2400" b="1" i="1" dirty="0" smtClean="0"/>
              <a:t> </a:t>
            </a:r>
          </a:p>
          <a:p>
            <a:pPr>
              <a:buClr>
                <a:srgbClr val="FF0000"/>
              </a:buClr>
              <a:buFont typeface="Wingdings" pitchFamily="2" charset="2"/>
              <a:buChar char="q"/>
            </a:pPr>
            <a:r>
              <a:rPr lang="en-US" sz="2400" b="1" dirty="0" smtClean="0"/>
              <a:t>The impacts of climate on one sector of the economy of one country in turn affect other sectors and other countries though product and input markets. Markets increase overall welfare, but not necessarily welfare in every sector and country</a:t>
            </a:r>
            <a:endParaRPr lang="ar-SY"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718821"/>
            <a:ext cx="5655214" cy="492443"/>
          </a:xfrm>
        </p:spPr>
        <p:txBody>
          <a:bodyPr/>
          <a:lstStyle/>
          <a:p>
            <a:r>
              <a:rPr lang="en-US" sz="4000" dirty="0" smtClean="0"/>
              <a:t>Conclusion</a:t>
            </a:r>
            <a:endParaRPr lang="ar-SY" sz="4000" dirty="0"/>
          </a:p>
        </p:txBody>
      </p:sp>
      <p:sp>
        <p:nvSpPr>
          <p:cNvPr id="3" name="Content Placeholder 2"/>
          <p:cNvSpPr>
            <a:spLocks noGrp="1"/>
          </p:cNvSpPr>
          <p:nvPr>
            <p:ph sz="quarter" idx="10"/>
          </p:nvPr>
        </p:nvSpPr>
        <p:spPr>
          <a:xfrm>
            <a:off x="465136" y="1416050"/>
            <a:ext cx="6692901" cy="3855927"/>
          </a:xfrm>
        </p:spPr>
        <p:txBody>
          <a:bodyPr/>
          <a:lstStyle/>
          <a:p>
            <a:r>
              <a:rPr lang="en-US" sz="2400" b="1" dirty="0" smtClean="0"/>
              <a:t>Climate </a:t>
            </a:r>
            <a:r>
              <a:rPr lang="en-US" sz="2400" b="1" dirty="0"/>
              <a:t>change </a:t>
            </a:r>
            <a:r>
              <a:rPr lang="en-US" sz="2400" b="1" dirty="0" smtClean="0"/>
              <a:t>interacts </a:t>
            </a:r>
            <a:r>
              <a:rPr lang="en-US" sz="2400" b="1" dirty="0"/>
              <a:t>with other </a:t>
            </a:r>
            <a:r>
              <a:rPr lang="en-US" sz="2400" b="1" dirty="0" smtClean="0"/>
              <a:t>factors/sectors and amplify </a:t>
            </a:r>
            <a:r>
              <a:rPr lang="en-US" sz="2400" b="1" dirty="0"/>
              <a:t>existing stress on </a:t>
            </a:r>
            <a:r>
              <a:rPr lang="en-US" sz="2400" b="1" dirty="0" smtClean="0"/>
              <a:t>livelihoods, </a:t>
            </a:r>
            <a:r>
              <a:rPr lang="en-US" sz="2400" b="1" dirty="0"/>
              <a:t>which will </a:t>
            </a:r>
            <a:r>
              <a:rPr lang="en-US" sz="2400" b="1" dirty="0" smtClean="0"/>
              <a:t>add to </a:t>
            </a:r>
            <a:r>
              <a:rPr lang="en-US" sz="2400" b="1" dirty="0"/>
              <a:t>the vulnerability of </a:t>
            </a:r>
            <a:r>
              <a:rPr lang="en-US" sz="2400" b="1" dirty="0" smtClean="0"/>
              <a:t>those working </a:t>
            </a:r>
            <a:r>
              <a:rPr lang="en-US" sz="2400" b="1" dirty="0"/>
              <a:t>in </a:t>
            </a:r>
            <a:r>
              <a:rPr lang="en-US" sz="2400" b="1" dirty="0" smtClean="0"/>
              <a:t>economic sectors (e.g. agriculture), thus will multiply existing threats </a:t>
            </a:r>
            <a:r>
              <a:rPr lang="en-US" sz="2400" b="1" dirty="0"/>
              <a:t>to food, </a:t>
            </a:r>
            <a:r>
              <a:rPr lang="en-US" sz="2400" b="1" dirty="0" smtClean="0"/>
              <a:t>health, transport, financial services, energy, and economic </a:t>
            </a:r>
            <a:r>
              <a:rPr lang="en-US" sz="2400" b="1" dirty="0"/>
              <a:t>security for the </a:t>
            </a:r>
            <a:r>
              <a:rPr lang="en-US" sz="2400" b="1" dirty="0" smtClean="0"/>
              <a:t>wider  population: </a:t>
            </a:r>
            <a:endParaRPr lang="en-US" sz="2400" b="1" dirty="0"/>
          </a:p>
          <a:p>
            <a:pPr algn="ctr"/>
            <a:r>
              <a:rPr lang="en-US" sz="2800" b="1" dirty="0" smtClean="0">
                <a:solidFill>
                  <a:srgbClr val="C40000"/>
                </a:solidFill>
              </a:rPr>
              <a:t>THE FUTURE DEPEND ON WHAT WE DO NOW</a:t>
            </a:r>
            <a:endParaRPr lang="ar-SY" sz="2800" b="1" dirty="0">
              <a:solidFill>
                <a:srgbClr val="C4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65136" y="4435379"/>
            <a:ext cx="6692901" cy="774892"/>
          </a:xfrm>
        </p:spPr>
        <p:txBody>
          <a:bodyPr/>
          <a:lstStyle/>
          <a:p>
            <a:pPr algn="ctr"/>
            <a:r>
              <a:rPr lang="en-US" sz="4800" b="1" dirty="0" smtClean="0">
                <a:solidFill>
                  <a:srgbClr val="129631"/>
                </a:solidFill>
              </a:rPr>
              <a:t>Thank you for listening</a:t>
            </a:r>
            <a:endParaRPr lang="ar-SY" sz="4800" b="1" dirty="0">
              <a:solidFill>
                <a:srgbClr val="129631"/>
              </a:solidFill>
            </a:endParaRPr>
          </a:p>
        </p:txBody>
      </p:sp>
      <p:pic>
        <p:nvPicPr>
          <p:cNvPr id="13313" name="Picture 1"/>
          <p:cNvPicPr>
            <a:picLocks noChangeAspect="1" noChangeArrowheads="1"/>
          </p:cNvPicPr>
          <p:nvPr/>
        </p:nvPicPr>
        <p:blipFill>
          <a:blip r:embed="rId3"/>
          <a:srcRect/>
          <a:stretch>
            <a:fillRect/>
          </a:stretch>
        </p:blipFill>
        <p:spPr bwMode="auto">
          <a:xfrm>
            <a:off x="939800" y="190500"/>
            <a:ext cx="5499100" cy="4413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137" y="203200"/>
            <a:ext cx="6005513" cy="584200"/>
          </a:xfrm>
        </p:spPr>
        <p:txBody>
          <a:bodyPr/>
          <a:lstStyle/>
          <a:p>
            <a:r>
              <a:rPr lang="en-US" sz="3200" dirty="0" smtClean="0"/>
              <a:t>Key Drivers to Climate Change</a:t>
            </a:r>
            <a:endParaRPr lang="ar-SY" sz="3200" dirty="0"/>
          </a:p>
        </p:txBody>
      </p:sp>
      <p:sp>
        <p:nvSpPr>
          <p:cNvPr id="3" name="Content Placeholder 2"/>
          <p:cNvSpPr>
            <a:spLocks noGrp="1"/>
          </p:cNvSpPr>
          <p:nvPr>
            <p:ph sz="quarter" idx="10"/>
          </p:nvPr>
        </p:nvSpPr>
        <p:spPr>
          <a:xfrm>
            <a:off x="292100" y="1155701"/>
            <a:ext cx="3550911" cy="4107919"/>
          </a:xfrm>
        </p:spPr>
        <p:txBody>
          <a:bodyPr/>
          <a:lstStyle/>
          <a:p>
            <a:r>
              <a:rPr lang="en-US" sz="2400" b="1" dirty="0"/>
              <a:t>Gradual changes in various climate attributes</a:t>
            </a:r>
          </a:p>
          <a:p>
            <a:r>
              <a:rPr lang="en-US" sz="2400" b="1" dirty="0"/>
              <a:t>(</a:t>
            </a:r>
            <a:r>
              <a:rPr lang="en-US" sz="2400" b="1" i="1" dirty="0">
                <a:solidFill>
                  <a:srgbClr val="C00000"/>
                </a:solidFill>
              </a:rPr>
              <a:t>temperature, precipitation, windiness, cloudiness, etc</a:t>
            </a:r>
            <a:r>
              <a:rPr lang="en-US" sz="2400" b="1" dirty="0"/>
              <a:t>.) and possible changes in the frequency and intensity </a:t>
            </a:r>
            <a:r>
              <a:rPr lang="en-US" sz="2400" b="1" dirty="0" smtClean="0"/>
              <a:t>of extreme </a:t>
            </a:r>
            <a:r>
              <a:rPr lang="en-US" sz="2400" b="1" dirty="0"/>
              <a:t>weather events will progressively affect operation over time</a:t>
            </a:r>
            <a:endParaRPr lang="ar-SY" sz="2400" b="1" dirty="0"/>
          </a:p>
        </p:txBody>
      </p:sp>
      <p:pic>
        <p:nvPicPr>
          <p:cNvPr id="1026" name="Picture 2"/>
          <p:cNvPicPr>
            <a:picLocks noGrp="1" noChangeAspect="1" noChangeArrowheads="1"/>
          </p:cNvPicPr>
          <p:nvPr>
            <p:ph sz="quarter" idx="11"/>
          </p:nvPr>
        </p:nvPicPr>
        <p:blipFill>
          <a:blip r:embed="rId3"/>
          <a:srcRect/>
          <a:stretch>
            <a:fillRect/>
          </a:stretch>
        </p:blipFill>
        <p:spPr bwMode="auto">
          <a:xfrm>
            <a:off x="3955732" y="991108"/>
            <a:ext cx="1366339" cy="98456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955732" y="2140269"/>
            <a:ext cx="1466850" cy="866775"/>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3955732" y="3127375"/>
            <a:ext cx="1466850" cy="110298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3855221" y="4319255"/>
            <a:ext cx="733425" cy="923925"/>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6584950" y="1236663"/>
            <a:ext cx="590550" cy="952500"/>
          </a:xfrm>
          <a:prstGeom prst="rect">
            <a:avLst/>
          </a:prstGeom>
          <a:noFill/>
          <a:ln w="9525">
            <a:noFill/>
            <a:miter lim="800000"/>
            <a:headEnd/>
            <a:tailEnd/>
          </a:ln>
        </p:spPr>
      </p:pic>
      <p:pic>
        <p:nvPicPr>
          <p:cNvPr id="1031" name="Picture 7"/>
          <p:cNvPicPr>
            <a:picLocks noChangeAspect="1" noChangeArrowheads="1"/>
          </p:cNvPicPr>
          <p:nvPr/>
        </p:nvPicPr>
        <p:blipFill>
          <a:blip r:embed="rId8"/>
          <a:srcRect/>
          <a:stretch>
            <a:fillRect/>
          </a:stretch>
        </p:blipFill>
        <p:spPr bwMode="auto">
          <a:xfrm>
            <a:off x="6556375" y="2203450"/>
            <a:ext cx="619125" cy="923925"/>
          </a:xfrm>
          <a:prstGeom prst="rect">
            <a:avLst/>
          </a:prstGeom>
          <a:noFill/>
          <a:ln w="9525">
            <a:noFill/>
            <a:miter lim="800000"/>
            <a:headEnd/>
            <a:tailEnd/>
          </a:ln>
        </p:spPr>
      </p:pic>
      <p:pic>
        <p:nvPicPr>
          <p:cNvPr id="1032" name="Picture 8"/>
          <p:cNvPicPr>
            <a:picLocks noChangeAspect="1" noChangeArrowheads="1"/>
          </p:cNvPicPr>
          <p:nvPr/>
        </p:nvPicPr>
        <p:blipFill>
          <a:blip r:embed="rId9"/>
          <a:srcRect/>
          <a:stretch>
            <a:fillRect/>
          </a:stretch>
        </p:blipFill>
        <p:spPr bwMode="auto">
          <a:xfrm>
            <a:off x="6470650" y="3243249"/>
            <a:ext cx="704850" cy="866775"/>
          </a:xfrm>
          <a:prstGeom prst="rect">
            <a:avLst/>
          </a:prstGeom>
          <a:noFill/>
          <a:ln w="9525">
            <a:noFill/>
            <a:miter lim="800000"/>
            <a:headEnd/>
            <a:tailEnd/>
          </a:ln>
        </p:spPr>
      </p:pic>
      <p:pic>
        <p:nvPicPr>
          <p:cNvPr id="1033" name="Picture 9"/>
          <p:cNvPicPr>
            <a:picLocks noChangeAspect="1" noChangeArrowheads="1"/>
          </p:cNvPicPr>
          <p:nvPr/>
        </p:nvPicPr>
        <p:blipFill>
          <a:blip r:embed="rId10"/>
          <a:srcRect/>
          <a:stretch>
            <a:fillRect/>
          </a:stretch>
        </p:blipFill>
        <p:spPr bwMode="auto">
          <a:xfrm>
            <a:off x="6120352" y="4319255"/>
            <a:ext cx="13049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139" y="768066"/>
            <a:ext cx="5655214" cy="443198"/>
          </a:xfrm>
        </p:spPr>
        <p:txBody>
          <a:bodyPr/>
          <a:lstStyle/>
          <a:p>
            <a:r>
              <a:rPr lang="en-US" sz="3600" dirty="0" smtClean="0"/>
              <a:t>Climate Change ……</a:t>
            </a:r>
            <a:endParaRPr lang="ar-SY" sz="3600" dirty="0"/>
          </a:p>
        </p:txBody>
      </p:sp>
      <p:sp>
        <p:nvSpPr>
          <p:cNvPr id="6" name="Content Placeholder 5"/>
          <p:cNvSpPr>
            <a:spLocks noGrp="1"/>
          </p:cNvSpPr>
          <p:nvPr>
            <p:ph sz="quarter" idx="10"/>
          </p:nvPr>
        </p:nvSpPr>
        <p:spPr>
          <a:xfrm>
            <a:off x="465136" y="1416048"/>
            <a:ext cx="6862764" cy="4255011"/>
          </a:xfrm>
        </p:spPr>
        <p:txBody>
          <a:bodyPr/>
          <a:lstStyle/>
          <a:p>
            <a:pPr marL="457200" indent="-457200">
              <a:buFont typeface="+mj-lt"/>
              <a:buAutoNum type="arabicParenR"/>
            </a:pPr>
            <a:r>
              <a:rPr lang="en-US" sz="2000" b="1" dirty="0" smtClean="0"/>
              <a:t>will </a:t>
            </a:r>
            <a:r>
              <a:rPr lang="en-US" sz="2000" b="1" dirty="0"/>
              <a:t>reduce </a:t>
            </a:r>
            <a:r>
              <a:rPr lang="en-US" sz="2000" b="1" dirty="0" smtClean="0"/>
              <a:t>ENERGY </a:t>
            </a:r>
            <a:r>
              <a:rPr lang="en-US" sz="2000" b="1" dirty="0"/>
              <a:t>demand for heating and increase energy demand for cooling in </a:t>
            </a:r>
            <a:r>
              <a:rPr lang="en-US" sz="2000" b="1" dirty="0" smtClean="0"/>
              <a:t>the residential </a:t>
            </a:r>
            <a:r>
              <a:rPr lang="en-US" sz="2000" b="1" dirty="0"/>
              <a:t>and commercial sectors (</a:t>
            </a:r>
            <a:r>
              <a:rPr lang="en-US" sz="2000" b="1" i="1" dirty="0"/>
              <a:t>high agreement, robust evidence</a:t>
            </a:r>
            <a:r>
              <a:rPr lang="en-US" sz="2000" b="1" i="1" dirty="0" smtClean="0"/>
              <a:t>);</a:t>
            </a:r>
          </a:p>
          <a:p>
            <a:pPr marL="457200" indent="-457200">
              <a:buFont typeface="+mj-lt"/>
              <a:buAutoNum type="arabicParenR"/>
            </a:pPr>
            <a:r>
              <a:rPr lang="en-US" sz="2000" b="1" dirty="0"/>
              <a:t>w</a:t>
            </a:r>
            <a:r>
              <a:rPr lang="en-US" sz="2000" b="1" dirty="0" smtClean="0"/>
              <a:t>ill affect </a:t>
            </a:r>
            <a:r>
              <a:rPr lang="en-US" sz="2000" b="1" dirty="0"/>
              <a:t>different </a:t>
            </a:r>
            <a:r>
              <a:rPr lang="en-US" sz="2000" b="1" dirty="0" smtClean="0"/>
              <a:t>ENERGY </a:t>
            </a:r>
            <a:r>
              <a:rPr lang="en-US" sz="2000" b="1" dirty="0"/>
              <a:t>sources and technologies differently, depending on the </a:t>
            </a:r>
            <a:r>
              <a:rPr lang="en-US" sz="2000" b="1" dirty="0" smtClean="0"/>
              <a:t>resources (</a:t>
            </a:r>
            <a:r>
              <a:rPr lang="en-US" sz="2000" b="1" dirty="0"/>
              <a:t>water flow, wind, </a:t>
            </a:r>
            <a:r>
              <a:rPr lang="en-US" sz="2000" b="1" dirty="0" smtClean="0"/>
              <a:t>insulation), </a:t>
            </a:r>
            <a:r>
              <a:rPr lang="en-US" sz="2000" b="1" dirty="0"/>
              <a:t>the technological processes (cooling) or the locations (coastal regions</a:t>
            </a:r>
            <a:r>
              <a:rPr lang="en-US" sz="2000" b="1" dirty="0" smtClean="0"/>
              <a:t>, floodplains</a:t>
            </a:r>
            <a:r>
              <a:rPr lang="en-US" sz="2000" b="1" dirty="0"/>
              <a:t>) involved (</a:t>
            </a:r>
            <a:r>
              <a:rPr lang="en-US" sz="2000" b="1" i="1" dirty="0"/>
              <a:t>high agreement, robust evidence</a:t>
            </a:r>
            <a:r>
              <a:rPr lang="en-US" sz="2000" b="1" i="1" dirty="0" smtClean="0"/>
              <a:t>).</a:t>
            </a:r>
          </a:p>
          <a:p>
            <a:pPr marL="457200" indent="-457200">
              <a:buFont typeface="+mj-lt"/>
              <a:buAutoNum type="arabicParenR"/>
            </a:pPr>
            <a:r>
              <a:rPr lang="en-US" sz="2000" b="1" dirty="0" smtClean="0"/>
              <a:t>may </a:t>
            </a:r>
            <a:r>
              <a:rPr lang="en-US" sz="2000" b="1" dirty="0"/>
              <a:t>influence the integrity and reliability of </a:t>
            </a:r>
            <a:r>
              <a:rPr lang="en-US" sz="2000" b="1" dirty="0" smtClean="0"/>
              <a:t>PIPELINES &amp; ELECTRICITY grids </a:t>
            </a:r>
            <a:r>
              <a:rPr lang="en-US" sz="2000" b="1" dirty="0"/>
              <a:t>(</a:t>
            </a:r>
            <a:r>
              <a:rPr lang="en-US" sz="2000" b="1" i="1" dirty="0" smtClean="0"/>
              <a:t>medium agreement</a:t>
            </a:r>
            <a:r>
              <a:rPr lang="en-US" sz="2000" b="1" i="1" dirty="0"/>
              <a:t>, medium evidence).</a:t>
            </a:r>
            <a:endParaRPr lang="en-US" sz="2000" b="1" i="1" dirty="0" smtClean="0"/>
          </a:p>
          <a:p>
            <a:pPr>
              <a:buFont typeface="Arial" pitchFamily="34" charset="0"/>
              <a:buChar char="•"/>
            </a:pPr>
            <a:endParaRPr lang="ar-SY"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139" y="324868"/>
            <a:ext cx="5655214" cy="443198"/>
          </a:xfrm>
        </p:spPr>
        <p:txBody>
          <a:bodyPr/>
          <a:lstStyle/>
          <a:p>
            <a:r>
              <a:rPr lang="en-US" sz="3600" dirty="0" smtClean="0"/>
              <a:t>Climate Change ……</a:t>
            </a:r>
            <a:endParaRPr lang="ar-SY" sz="3600" dirty="0"/>
          </a:p>
        </p:txBody>
      </p:sp>
      <p:sp>
        <p:nvSpPr>
          <p:cNvPr id="6" name="Content Placeholder 5"/>
          <p:cNvSpPr>
            <a:spLocks noGrp="1"/>
          </p:cNvSpPr>
          <p:nvPr>
            <p:ph sz="quarter" idx="10"/>
          </p:nvPr>
        </p:nvSpPr>
        <p:spPr>
          <a:xfrm>
            <a:off x="241300" y="1104900"/>
            <a:ext cx="7321550" cy="4601196"/>
          </a:xfrm>
        </p:spPr>
        <p:txBody>
          <a:bodyPr/>
          <a:lstStyle/>
          <a:p>
            <a:pPr marL="457200" indent="-457200">
              <a:buFont typeface="Arial" pitchFamily="34" charset="0"/>
              <a:buChar char="•"/>
            </a:pPr>
            <a:r>
              <a:rPr lang="en-US" sz="2200" b="1" dirty="0"/>
              <a:t>will have impacts, positive and negative and varying in scale and intensity, on </a:t>
            </a:r>
            <a:r>
              <a:rPr lang="en-US" sz="2200" b="1" dirty="0" smtClean="0"/>
              <a:t>WATER SUPPLY infrastructure </a:t>
            </a:r>
            <a:r>
              <a:rPr lang="en-US" sz="2200" b="1" dirty="0"/>
              <a:t>and water demand (</a:t>
            </a:r>
            <a:r>
              <a:rPr lang="en-US" sz="2200" b="1" i="1" dirty="0"/>
              <a:t>high agreement, robust evidence), but the economic implications are </a:t>
            </a:r>
            <a:r>
              <a:rPr lang="en-US" sz="2200" b="1" i="1" dirty="0" smtClean="0"/>
              <a:t>not </a:t>
            </a:r>
            <a:r>
              <a:rPr lang="en-US" sz="2200" b="1" dirty="0" smtClean="0"/>
              <a:t>well </a:t>
            </a:r>
            <a:r>
              <a:rPr lang="en-US" sz="2200" b="1" dirty="0"/>
              <a:t>understood</a:t>
            </a:r>
            <a:r>
              <a:rPr lang="en-US" sz="2200" b="1" dirty="0" smtClean="0"/>
              <a:t>.</a:t>
            </a:r>
          </a:p>
          <a:p>
            <a:pPr marL="457200" indent="-457200">
              <a:buFont typeface="Arial" pitchFamily="34" charset="0"/>
              <a:buChar char="•"/>
            </a:pPr>
            <a:r>
              <a:rPr lang="en-US" sz="2200" b="1" dirty="0"/>
              <a:t>may negatively affect </a:t>
            </a:r>
            <a:r>
              <a:rPr lang="en-US" sz="2200" b="1" dirty="0" smtClean="0"/>
              <a:t>TRANSPORT infrastructure (</a:t>
            </a:r>
            <a:r>
              <a:rPr lang="en-US" sz="2200" b="1" i="1" dirty="0"/>
              <a:t>high agreement, limited evidence</a:t>
            </a:r>
            <a:r>
              <a:rPr lang="en-US" sz="2200" b="1" i="1" dirty="0" smtClean="0"/>
              <a:t>).</a:t>
            </a:r>
          </a:p>
          <a:p>
            <a:pPr marL="457200" indent="-457200">
              <a:buFont typeface="Arial" pitchFamily="34" charset="0"/>
              <a:buChar char="•"/>
            </a:pPr>
            <a:r>
              <a:rPr lang="en-US" sz="2200" b="1" dirty="0" smtClean="0"/>
              <a:t>will </a:t>
            </a:r>
            <a:r>
              <a:rPr lang="en-US" sz="2200" b="1" dirty="0"/>
              <a:t>affect </a:t>
            </a:r>
            <a:r>
              <a:rPr lang="en-US" sz="2200" b="1" dirty="0" smtClean="0"/>
              <a:t>TOURISM RESORTS, </a:t>
            </a:r>
            <a:r>
              <a:rPr lang="en-US" sz="2200" b="1" dirty="0"/>
              <a:t>particularly ski resorts, beach resorts, and nature resorts (</a:t>
            </a:r>
            <a:r>
              <a:rPr lang="en-US" sz="2200" b="1" i="1" dirty="0" smtClean="0"/>
              <a:t>high agreement</a:t>
            </a:r>
            <a:r>
              <a:rPr lang="en-US" sz="2200" b="1" i="1" dirty="0"/>
              <a:t>, robust evidence) and tourists may spend their holidays at higher altitudes and latitudes (</a:t>
            </a:r>
            <a:r>
              <a:rPr lang="en-US" sz="2200" b="1" i="1" dirty="0" smtClean="0"/>
              <a:t>high agreement</a:t>
            </a:r>
            <a:r>
              <a:rPr lang="en-US" sz="2200" b="1" i="1" dirty="0"/>
              <a:t>, medium evidence).</a:t>
            </a:r>
            <a:endParaRPr lang="en-US" sz="2200" b="1" i="1" dirty="0" smtClean="0"/>
          </a:p>
          <a:p>
            <a:pPr>
              <a:buFont typeface="Arial" pitchFamily="34" charset="0"/>
              <a:buChar char="•"/>
            </a:pPr>
            <a:endParaRPr lang="ar-SY"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139" y="324868"/>
            <a:ext cx="5655214" cy="443198"/>
          </a:xfrm>
        </p:spPr>
        <p:txBody>
          <a:bodyPr/>
          <a:lstStyle/>
          <a:p>
            <a:r>
              <a:rPr lang="en-US" sz="3600" dirty="0" smtClean="0"/>
              <a:t>Climate Change ……</a:t>
            </a:r>
            <a:endParaRPr lang="ar-SY" sz="3600" dirty="0"/>
          </a:p>
        </p:txBody>
      </p:sp>
      <p:sp>
        <p:nvSpPr>
          <p:cNvPr id="6" name="Content Placeholder 5"/>
          <p:cNvSpPr>
            <a:spLocks noGrp="1"/>
          </p:cNvSpPr>
          <p:nvPr>
            <p:ph sz="quarter" idx="10"/>
          </p:nvPr>
        </p:nvSpPr>
        <p:spPr>
          <a:xfrm>
            <a:off x="241300" y="1054100"/>
            <a:ext cx="7112000" cy="4352987"/>
          </a:xfrm>
        </p:spPr>
        <p:txBody>
          <a:bodyPr/>
          <a:lstStyle/>
          <a:p>
            <a:pPr marL="457200" indent="-457200">
              <a:buFont typeface="Arial" pitchFamily="34" charset="0"/>
              <a:buChar char="•"/>
            </a:pPr>
            <a:r>
              <a:rPr lang="en-US" sz="2200" b="1" dirty="0"/>
              <a:t>will affect </a:t>
            </a:r>
            <a:r>
              <a:rPr lang="en-US" sz="2200" b="1" dirty="0" smtClean="0"/>
              <a:t>INSURANCE SYSTEMS (</a:t>
            </a:r>
            <a:r>
              <a:rPr lang="en-US" sz="2200" b="1" i="1" dirty="0"/>
              <a:t>high agreement, robust evidence</a:t>
            </a:r>
            <a:r>
              <a:rPr lang="en-US" sz="2200" b="1" i="1" dirty="0" smtClean="0"/>
              <a:t>).</a:t>
            </a:r>
            <a:endParaRPr lang="en-US" sz="2200" b="1" dirty="0" smtClean="0"/>
          </a:p>
          <a:p>
            <a:pPr marL="457200" indent="-457200">
              <a:buFont typeface="Arial" pitchFamily="34" charset="0"/>
              <a:buChar char="•"/>
            </a:pPr>
            <a:r>
              <a:rPr lang="en-US" sz="2200" b="1" dirty="0" smtClean="0"/>
              <a:t>will </a:t>
            </a:r>
            <a:r>
              <a:rPr lang="en-US" sz="2200" b="1" dirty="0"/>
              <a:t>affect the </a:t>
            </a:r>
            <a:r>
              <a:rPr lang="en-US" sz="2200" b="1" dirty="0" smtClean="0"/>
              <a:t>HEALTH SECTOR (</a:t>
            </a:r>
            <a:r>
              <a:rPr lang="en-US" sz="2200" b="1" i="1" dirty="0"/>
              <a:t>high agreement, medium evidence</a:t>
            </a:r>
            <a:r>
              <a:rPr lang="en-US" sz="2200" b="1" i="1" dirty="0" smtClean="0"/>
              <a:t>).</a:t>
            </a:r>
          </a:p>
          <a:p>
            <a:pPr marL="457200" indent="-457200">
              <a:buFont typeface="Arial" pitchFamily="34" charset="0"/>
              <a:buChar char="•"/>
            </a:pPr>
            <a:r>
              <a:rPr lang="en-US" sz="2200" b="1" dirty="0" smtClean="0"/>
              <a:t>may </a:t>
            </a:r>
            <a:r>
              <a:rPr lang="en-US" sz="2200" b="1" dirty="0"/>
              <a:t>decrease </a:t>
            </a:r>
            <a:r>
              <a:rPr lang="en-US" sz="2200" b="1" dirty="0" smtClean="0"/>
              <a:t>PRODUCTIVITY AND ECONOMIC GROWTH, </a:t>
            </a:r>
            <a:r>
              <a:rPr lang="en-US" sz="2200" b="1" dirty="0"/>
              <a:t>but the magnitude of </a:t>
            </a:r>
            <a:r>
              <a:rPr lang="en-US" sz="2200" b="1" dirty="0" smtClean="0"/>
              <a:t>this effect </a:t>
            </a:r>
            <a:r>
              <a:rPr lang="en-US" sz="2200" b="1" dirty="0"/>
              <a:t>is not well understood (</a:t>
            </a:r>
            <a:r>
              <a:rPr lang="en-US" sz="2200" b="1" i="1" dirty="0"/>
              <a:t>high agreement, limited evidence</a:t>
            </a:r>
            <a:r>
              <a:rPr lang="en-US" sz="2200" b="1" i="1" dirty="0" smtClean="0"/>
              <a:t>).</a:t>
            </a:r>
          </a:p>
          <a:p>
            <a:pPr marL="457200" indent="-457200">
              <a:buFont typeface="Arial" pitchFamily="34" charset="0"/>
              <a:buChar char="•"/>
            </a:pPr>
            <a:r>
              <a:rPr lang="en-US" sz="2200" b="1" dirty="0" smtClean="0"/>
              <a:t>Globally </a:t>
            </a:r>
            <a:r>
              <a:rPr lang="en-US" sz="2200" b="1" dirty="0"/>
              <a:t>aggregated economic impacts of global warming are a small fraction of income up until 3°C </a:t>
            </a:r>
            <a:r>
              <a:rPr lang="en-US" sz="2200" b="1" dirty="0" smtClean="0"/>
              <a:t>[</a:t>
            </a:r>
            <a:r>
              <a:rPr lang="en-US" sz="2200" b="1" i="1" dirty="0" smtClean="0"/>
              <a:t>medium </a:t>
            </a:r>
            <a:r>
              <a:rPr lang="en-US" sz="2200" b="1" i="1" dirty="0"/>
              <a:t>evidence, high agreement].</a:t>
            </a:r>
            <a:r>
              <a:rPr lang="en-US" sz="2200" b="1" i="1" dirty="0" smtClean="0"/>
              <a:t>.</a:t>
            </a:r>
          </a:p>
          <a:p>
            <a:pPr>
              <a:buFont typeface="Arial" pitchFamily="34" charset="0"/>
              <a:buChar char="•"/>
            </a:pPr>
            <a:endParaRPr lang="ar-SY"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6" y="29402"/>
            <a:ext cx="5948364" cy="567498"/>
          </a:xfrm>
        </p:spPr>
        <p:txBody>
          <a:bodyPr/>
          <a:lstStyle/>
          <a:p>
            <a:r>
              <a:rPr lang="en-US" sz="3600" dirty="0" smtClean="0"/>
              <a:t>Key Risk – </a:t>
            </a:r>
            <a:r>
              <a:rPr lang="en-US" dirty="0" smtClean="0"/>
              <a:t>reduction in crop yield</a:t>
            </a:r>
            <a:endParaRPr lang="ar-SY" dirty="0"/>
          </a:p>
        </p:txBody>
      </p:sp>
      <p:pic>
        <p:nvPicPr>
          <p:cNvPr id="2050" name="Picture 2"/>
          <p:cNvPicPr>
            <a:picLocks noChangeAspect="1" noChangeArrowheads="1"/>
          </p:cNvPicPr>
          <p:nvPr/>
        </p:nvPicPr>
        <p:blipFill>
          <a:blip r:embed="rId3"/>
          <a:srcRect/>
          <a:stretch>
            <a:fillRect/>
          </a:stretch>
        </p:blipFill>
        <p:spPr bwMode="auto">
          <a:xfrm>
            <a:off x="252413" y="935038"/>
            <a:ext cx="2224087" cy="1744864"/>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252413" y="2754681"/>
            <a:ext cx="2932396" cy="1220419"/>
          </a:xfrm>
          <a:prstGeom prst="rect">
            <a:avLst/>
          </a:prstGeom>
          <a:solidFill>
            <a:srgbClr val="FF0000"/>
          </a:solidFill>
          <a:ln w="57150">
            <a:solidFill>
              <a:srgbClr val="FF0000"/>
            </a:solid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3184809" y="906463"/>
            <a:ext cx="3041311" cy="1670417"/>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3403600" y="2754681"/>
            <a:ext cx="3962400" cy="2329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9" y="423357"/>
            <a:ext cx="5655214" cy="393954"/>
          </a:xfrm>
        </p:spPr>
        <p:txBody>
          <a:bodyPr/>
          <a:lstStyle/>
          <a:p>
            <a:r>
              <a:rPr lang="en-US" sz="3200" dirty="0" smtClean="0"/>
              <a:t>Key Risk – water supply</a:t>
            </a:r>
            <a:endParaRPr lang="ar-SY" sz="3200" dirty="0"/>
          </a:p>
        </p:txBody>
      </p:sp>
      <p:pic>
        <p:nvPicPr>
          <p:cNvPr id="3074" name="Picture 2"/>
          <p:cNvPicPr>
            <a:picLocks noChangeAspect="1" noChangeArrowheads="1"/>
          </p:cNvPicPr>
          <p:nvPr/>
        </p:nvPicPr>
        <p:blipFill>
          <a:blip r:embed="rId3"/>
          <a:srcRect/>
          <a:stretch>
            <a:fillRect/>
          </a:stretch>
        </p:blipFill>
        <p:spPr bwMode="auto">
          <a:xfrm>
            <a:off x="228601" y="3040891"/>
            <a:ext cx="1917700" cy="1866071"/>
          </a:xfrm>
          <a:prstGeom prst="rect">
            <a:avLst/>
          </a:prstGeom>
          <a:noFill/>
          <a:ln w="38100">
            <a:solidFill>
              <a:srgbClr val="FF0000"/>
            </a:solid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279400" y="1436688"/>
            <a:ext cx="1066800" cy="1390650"/>
          </a:xfrm>
          <a:prstGeom prst="rect">
            <a:avLst/>
          </a:prstGeom>
          <a:noFill/>
          <a:ln w="9525">
            <a:noFill/>
            <a:miter lim="800000"/>
            <a:headEnd/>
            <a:tailEnd/>
          </a:ln>
        </p:spPr>
      </p:pic>
      <p:pic>
        <p:nvPicPr>
          <p:cNvPr id="3076" name="Picture 4"/>
          <p:cNvPicPr>
            <a:picLocks noChangeAspect="1" noChangeArrowheads="1"/>
          </p:cNvPicPr>
          <p:nvPr/>
        </p:nvPicPr>
        <p:blipFill>
          <a:blip r:embed="rId5"/>
          <a:srcRect/>
          <a:stretch>
            <a:fillRect/>
          </a:stretch>
        </p:blipFill>
        <p:spPr bwMode="auto">
          <a:xfrm>
            <a:off x="2519363" y="1436687"/>
            <a:ext cx="4008437" cy="2268927"/>
          </a:xfrm>
          <a:prstGeom prst="rect">
            <a:avLst/>
          </a:prstGeom>
          <a:noFill/>
          <a:ln w="9525">
            <a:noFill/>
            <a:miter lim="800000"/>
            <a:headEnd/>
            <a:tailEnd/>
          </a:ln>
        </p:spPr>
      </p:pic>
      <p:pic>
        <p:nvPicPr>
          <p:cNvPr id="3077" name="Picture 5"/>
          <p:cNvPicPr>
            <a:picLocks noChangeAspect="1" noChangeArrowheads="1"/>
          </p:cNvPicPr>
          <p:nvPr/>
        </p:nvPicPr>
        <p:blipFill>
          <a:blip r:embed="rId6"/>
          <a:srcRect/>
          <a:stretch>
            <a:fillRect/>
          </a:stretch>
        </p:blipFill>
        <p:spPr bwMode="auto">
          <a:xfrm>
            <a:off x="2311399" y="3705614"/>
            <a:ext cx="4889501" cy="1450586"/>
          </a:xfrm>
          <a:prstGeom prst="rect">
            <a:avLst/>
          </a:prstGeom>
          <a:noFill/>
          <a:ln w="38100">
            <a:solidFill>
              <a:srgbClr val="00B05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PCC 5AR - Powerpoint v2">
  <a:themeElements>
    <a:clrScheme name="IPCC - Bangladesh">
      <a:dk1>
        <a:srgbClr val="333333"/>
      </a:dk1>
      <a:lt1>
        <a:srgbClr val="FFFFFF"/>
      </a:lt1>
      <a:dk2>
        <a:srgbClr val="354687"/>
      </a:dk2>
      <a:lt2>
        <a:srgbClr val="FFFFFF"/>
      </a:lt2>
      <a:accent1>
        <a:srgbClr val="141414"/>
      </a:accent1>
      <a:accent2>
        <a:srgbClr val="333333"/>
      </a:accent2>
      <a:accent3>
        <a:srgbClr val="646464"/>
      </a:accent3>
      <a:accent4>
        <a:srgbClr val="969696"/>
      </a:accent4>
      <a:accent5>
        <a:srgbClr val="C8C8C8"/>
      </a:accent5>
      <a:accent6>
        <a:srgbClr val="FAFAFA"/>
      </a:accent6>
      <a:hlink>
        <a:srgbClr val="0083B9"/>
      </a:hlink>
      <a:folHlink>
        <a:srgbClr val="0083B9"/>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IPCC 5AR - Powerpoint v2.potx</Template>
  <TotalTime>5979</TotalTime>
  <Words>1085</Words>
  <Application>Microsoft Office PowerPoint</Application>
  <PresentationFormat>Custom</PresentationFormat>
  <Paragraphs>145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IPCC 5AR - Powerpoint v2</vt:lpstr>
      <vt:lpstr>What does it mean for Uganda’s development?</vt:lpstr>
      <vt:lpstr>Economic Sectors &amp; Services (ESS)</vt:lpstr>
      <vt:lpstr>What are these ESS</vt:lpstr>
      <vt:lpstr>Key Drivers to Climate Change</vt:lpstr>
      <vt:lpstr>Climate Change ……</vt:lpstr>
      <vt:lpstr>Climate Change ……</vt:lpstr>
      <vt:lpstr>Climate Change ……</vt:lpstr>
      <vt:lpstr>Key Risk – reduction in crop yield</vt:lpstr>
      <vt:lpstr>Key Risk – water supply</vt:lpstr>
      <vt:lpstr>Key Risk  - housing</vt:lpstr>
      <vt:lpstr>Key Risk – human displacement</vt:lpstr>
      <vt:lpstr>Key Risk - violent &amp; conflicts</vt:lpstr>
      <vt:lpstr>Source:  USAID, 2010</vt:lpstr>
      <vt:lpstr>Key Risk– declining work productivity</vt:lpstr>
      <vt:lpstr>Key risk – Reduced access to water</vt:lpstr>
      <vt:lpstr>Key risk – Compounded stress</vt:lpstr>
      <vt:lpstr>Key Risk – Reduced crop productivity</vt:lpstr>
      <vt:lpstr>Key risk – Disease causing vectors</vt:lpstr>
      <vt:lpstr>Slide 19</vt:lpstr>
      <vt:lpstr>Situation in Africa - Ethiopia</vt:lpstr>
      <vt:lpstr>Effects to Uganda Economy</vt:lpstr>
      <vt:lpstr>What should be done</vt:lpstr>
      <vt:lpstr>Options in totality</vt:lpstr>
      <vt:lpstr>Options in totality ……..</vt:lpstr>
      <vt:lpstr>Options in totality cont…..</vt:lpstr>
      <vt:lpstr>Options in totality cont….</vt:lpstr>
      <vt:lpstr>Slide 27</vt:lpstr>
      <vt:lpstr>Options in totality …………..</vt:lpstr>
      <vt:lpstr>Options in totality cont….</vt:lpstr>
      <vt:lpstr>Role of markets, climate change &amp; adaptation</vt:lpstr>
      <vt:lpstr>Conclusion</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kjygkjyghkjhgkjhgkjhgkjhg</dc:title>
  <dc:creator>. .</dc:creator>
  <cp:lastModifiedBy>Public Relations Office</cp:lastModifiedBy>
  <cp:revision>108</cp:revision>
  <cp:lastPrinted>2014-02-18T16:34:31Z</cp:lastPrinted>
  <dcterms:created xsi:type="dcterms:W3CDTF">2014-01-08T11:18:55Z</dcterms:created>
  <dcterms:modified xsi:type="dcterms:W3CDTF">2014-08-26T05:34:03Z</dcterms:modified>
</cp:coreProperties>
</file>