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handoutMasterIdLst>
    <p:handoutMasterId r:id="rId16"/>
  </p:handoutMasterIdLst>
  <p:sldIdLst>
    <p:sldId id="257" r:id="rId2"/>
    <p:sldId id="267" r:id="rId3"/>
    <p:sldId id="268" r:id="rId4"/>
    <p:sldId id="269"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F82FDD-69ED-9941-9352-1EFEC66EDE5B}" type="datetimeFigureOut">
              <a:rPr lang="en-US" smtClean="0"/>
              <a:pPr/>
              <a:t>8/26/2014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67926C-D2EC-0041-A942-DF2A81E02F25}" type="slidenum">
              <a:rPr lang="en-US" smtClean="0"/>
              <a:pPr/>
              <a:t>‹#›</a:t>
            </a:fld>
            <a:endParaRPr lang="en-US"/>
          </a:p>
        </p:txBody>
      </p:sp>
    </p:spTree>
    <p:extLst>
      <p:ext uri="{BB962C8B-B14F-4D97-AF65-F5344CB8AC3E}">
        <p14:creationId xmlns:p14="http://schemas.microsoft.com/office/powerpoint/2010/main" xmlns="" val="2007802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3A0A1-3EA8-4488-8B72-1BE70504C594}" type="datetimeFigureOut">
              <a:rPr lang="en-US" smtClean="0"/>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B676E-43CF-4CDC-AF82-3DD99A789AA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B676E-43CF-4CDC-AF82-3DD99A789AAC}"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689D515-4289-7642-BC3A-91D9AAD33E0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98282C4-F61F-104A-8A4B-5A72DD9DA742}"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9D515-4289-7642-BC3A-91D9AAD33E0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282C4-F61F-104A-8A4B-5A72DD9DA7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89D515-4289-7642-BC3A-91D9AAD33E0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282C4-F61F-104A-8A4B-5A72DD9DA7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9D515-4289-7642-BC3A-91D9AAD33E0E}"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282C4-F61F-104A-8A4B-5A72DD9DA7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689D515-4289-7642-BC3A-91D9AAD33E0E}" type="datetimeFigureOut">
              <a:rPr lang="en-US" smtClean="0"/>
              <a:pPr/>
              <a:t>8/26/2014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282C4-F61F-104A-8A4B-5A72DD9DA742}"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89D515-4289-7642-BC3A-91D9AAD33E0E}"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282C4-F61F-104A-8A4B-5A72DD9DA7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89D515-4289-7642-BC3A-91D9AAD33E0E}" type="datetimeFigureOut">
              <a:rPr lang="en-US" smtClean="0"/>
              <a:pPr/>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8282C4-F61F-104A-8A4B-5A72DD9DA7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9D515-4289-7642-BC3A-91D9AAD33E0E}" type="datetimeFigureOut">
              <a:rPr lang="en-US" smtClean="0"/>
              <a:pPr/>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8282C4-F61F-104A-8A4B-5A72DD9DA7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689D515-4289-7642-BC3A-91D9AAD33E0E}" type="datetimeFigureOut">
              <a:rPr lang="en-US" smtClean="0"/>
              <a:pPr/>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8282C4-F61F-104A-8A4B-5A72DD9DA7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89D515-4289-7642-BC3A-91D9AAD33E0E}"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8282C4-F61F-104A-8A4B-5A72DD9DA742}"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6689D515-4289-7642-BC3A-91D9AAD33E0E}" type="datetimeFigureOut">
              <a:rPr lang="en-US" smtClean="0"/>
              <a:pPr/>
              <a:t>8/26/2014</a:t>
            </a:fld>
            <a:endParaRPr lang="en-US"/>
          </a:p>
        </p:txBody>
      </p:sp>
      <p:sp>
        <p:nvSpPr>
          <p:cNvPr id="7" name="Slide Number Placeholder 6"/>
          <p:cNvSpPr>
            <a:spLocks noGrp="1"/>
          </p:cNvSpPr>
          <p:nvPr>
            <p:ph type="sldNum" sz="quarter" idx="12"/>
          </p:nvPr>
        </p:nvSpPr>
        <p:spPr/>
        <p:txBody>
          <a:bodyPr/>
          <a:lstStyle/>
          <a:p>
            <a:fld id="{598282C4-F61F-104A-8A4B-5A72DD9DA742}"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689D515-4289-7642-BC3A-91D9AAD33E0E}" type="datetimeFigureOut">
              <a:rPr lang="en-US" smtClean="0"/>
              <a:pPr/>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98282C4-F61F-104A-8A4B-5A72DD9DA742}"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mailto:lcarter@fhi360.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754828"/>
            <a:ext cx="6983199" cy="1878291"/>
          </a:xfrm>
        </p:spPr>
        <p:txBody>
          <a:bodyPr/>
          <a:lstStyle/>
          <a:p>
            <a:pPr eaLnBrk="1" hangingPunct="1">
              <a:defRPr/>
            </a:pPr>
            <a:r>
              <a:rPr lang="en-US" sz="2800" i="1" cap="small" dirty="0" smtClean="0">
                <a:latin typeface="Cambria"/>
                <a:cs typeface="Cambria"/>
              </a:rPr>
              <a:t/>
            </a:r>
            <a:br>
              <a:rPr lang="en-US" sz="2800" i="1" cap="small" dirty="0" smtClean="0">
                <a:latin typeface="Cambria"/>
                <a:cs typeface="Cambria"/>
              </a:rPr>
            </a:br>
            <a:r>
              <a:rPr lang="en-US" sz="2400" i="1" cap="small" dirty="0" smtClean="0">
                <a:latin typeface="Cambria"/>
                <a:cs typeface="Cambria"/>
              </a:rPr>
              <a:t>MUCCRI: MAK Centre for Climate Change  </a:t>
            </a:r>
            <a:br>
              <a:rPr lang="en-US" sz="2400" i="1" cap="small" dirty="0" smtClean="0">
                <a:latin typeface="Cambria"/>
                <a:cs typeface="Cambria"/>
              </a:rPr>
            </a:br>
            <a:r>
              <a:rPr lang="en-US" sz="2400" i="1" cap="small" dirty="0" smtClean="0">
                <a:latin typeface="Cambria"/>
                <a:cs typeface="Cambria"/>
              </a:rPr>
              <a:t>Research and Innovations</a:t>
            </a:r>
            <a:r>
              <a:rPr lang="en-US" sz="2400" i="1" cap="small" dirty="0">
                <a:latin typeface="Cambria"/>
                <a:cs typeface="Cambria"/>
              </a:rPr>
              <a:t/>
            </a:r>
            <a:br>
              <a:rPr lang="en-US" sz="2400" i="1" cap="small" dirty="0">
                <a:latin typeface="Cambria"/>
                <a:cs typeface="Cambria"/>
              </a:rPr>
            </a:br>
            <a:r>
              <a:rPr lang="en-US" sz="2400" i="1" cap="small" dirty="0" smtClean="0">
                <a:latin typeface="Cambria"/>
                <a:cs typeface="Cambria"/>
              </a:rPr>
              <a:t>USAID</a:t>
            </a:r>
            <a:r>
              <a:rPr lang="en-US" sz="2400" i="1" cap="small" dirty="0">
                <a:latin typeface="Cambria"/>
                <a:cs typeface="Cambria"/>
              </a:rPr>
              <a:t>/Uganda Education and Research to Improve Climate Change Adaptation</a:t>
            </a:r>
            <a:r>
              <a:rPr lang="en-US" sz="2400" cap="small" dirty="0">
                <a:latin typeface="Cambria"/>
                <a:cs typeface="Cambria"/>
              </a:rPr>
              <a:t> Activity</a:t>
            </a:r>
          </a:p>
        </p:txBody>
      </p:sp>
      <p:sp>
        <p:nvSpPr>
          <p:cNvPr id="3075" name="Text Box 10"/>
          <p:cNvSpPr txBox="1">
            <a:spLocks noChangeArrowheads="1"/>
          </p:cNvSpPr>
          <p:nvPr/>
        </p:nvSpPr>
        <p:spPr bwMode="auto">
          <a:xfrm>
            <a:off x="4481513" y="5622925"/>
            <a:ext cx="185737"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defRPr/>
            </a:pPr>
            <a:endParaRPr lang="en-US" sz="1600" dirty="0" smtClean="0">
              <a:latin typeface="Arial" charset="0"/>
              <a:cs typeface="+mn-cs"/>
            </a:endParaRPr>
          </a:p>
        </p:txBody>
      </p:sp>
      <p:sp>
        <p:nvSpPr>
          <p:cNvPr id="3076" name="Text Box 11"/>
          <p:cNvSpPr txBox="1">
            <a:spLocks noChangeArrowheads="1"/>
          </p:cNvSpPr>
          <p:nvPr/>
        </p:nvSpPr>
        <p:spPr bwMode="auto">
          <a:xfrm>
            <a:off x="457200" y="4490112"/>
            <a:ext cx="726743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defRPr/>
            </a:pPr>
            <a:r>
              <a:rPr lang="en-US" sz="2400" cap="small" dirty="0">
                <a:latin typeface="Cambria"/>
                <a:cs typeface="Cambria"/>
              </a:rPr>
              <a:t>Lynne M Carter, PhD, Chief of </a:t>
            </a:r>
            <a:r>
              <a:rPr lang="en-US" sz="2400" cap="small" dirty="0" smtClean="0">
                <a:latin typeface="Cambria"/>
                <a:cs typeface="Cambria"/>
              </a:rPr>
              <a:t>Party</a:t>
            </a:r>
          </a:p>
          <a:p>
            <a:pPr algn="ctr">
              <a:defRPr/>
            </a:pPr>
            <a:r>
              <a:rPr lang="en-US" sz="2400" cap="small" dirty="0" smtClean="0">
                <a:latin typeface="Cambria"/>
                <a:cs typeface="Cambria"/>
              </a:rPr>
              <a:t>Mfitumukiza David, Climate Adaptation specialist</a:t>
            </a:r>
            <a:endParaRPr lang="en-US" sz="2400" cap="small" dirty="0">
              <a:latin typeface="Cambria"/>
              <a:cs typeface="Cambria"/>
            </a:endParaRPr>
          </a:p>
        </p:txBody>
      </p:sp>
    </p:spTree>
    <p:extLst>
      <p:ext uri="{BB962C8B-B14F-4D97-AF65-F5344CB8AC3E}">
        <p14:creationId xmlns:p14="http://schemas.microsoft.com/office/powerpoint/2010/main" xmlns="" val="2358840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4662"/>
            <a:ext cx="8991600" cy="1359525"/>
          </a:xfrm>
        </p:spPr>
        <p:txBody>
          <a:bodyPr>
            <a:normAutofit/>
          </a:bodyPr>
          <a:lstStyle/>
          <a:p>
            <a:r>
              <a:rPr lang="en-US" sz="2800" dirty="0" smtClean="0">
                <a:cs typeface="+mj-cs"/>
              </a:rPr>
              <a:t>3. </a:t>
            </a:r>
            <a:r>
              <a:rPr lang="en-US" sz="3200" cap="small" dirty="0">
                <a:latin typeface="Cambria"/>
                <a:cs typeface="Cambria"/>
              </a:rPr>
              <a:t>High quality </a:t>
            </a:r>
            <a:r>
              <a:rPr lang="en-US" sz="3200" cap="small" dirty="0" smtClean="0">
                <a:latin typeface="Cambria"/>
                <a:cs typeface="Cambria"/>
              </a:rPr>
              <a:t>research</a:t>
            </a:r>
            <a:r>
              <a:rPr lang="en-US" sz="3200" dirty="0" smtClean="0">
                <a:cs typeface="+mj-cs"/>
              </a:rPr>
              <a:t>: </a:t>
            </a:r>
            <a:r>
              <a:rPr lang="en-US" sz="2400" i="1" cap="small" dirty="0">
                <a:latin typeface="Cambria"/>
                <a:cs typeface="Cambria"/>
              </a:rPr>
              <a:t>MUCCRI is generating high quality climate change and climate change </a:t>
            </a:r>
            <a:r>
              <a:rPr lang="en-US" sz="2400" i="1" cap="small" dirty="0" smtClean="0">
                <a:latin typeface="Cambria"/>
                <a:cs typeface="Cambria"/>
              </a:rPr>
              <a:t>adaptation </a:t>
            </a:r>
            <a:r>
              <a:rPr lang="en-US" sz="2400" i="1" cap="small" dirty="0">
                <a:latin typeface="Cambria"/>
                <a:cs typeface="Cambria"/>
              </a:rPr>
              <a:t>research</a:t>
            </a:r>
            <a:endParaRPr lang="en-US" sz="2400" cap="small" dirty="0">
              <a:latin typeface="Cambria"/>
              <a:cs typeface="Cambria"/>
            </a:endParaRPr>
          </a:p>
        </p:txBody>
      </p:sp>
      <p:sp>
        <p:nvSpPr>
          <p:cNvPr id="3" name="Content Placeholder 2"/>
          <p:cNvSpPr>
            <a:spLocks noGrp="1"/>
          </p:cNvSpPr>
          <p:nvPr>
            <p:ph idx="1"/>
          </p:nvPr>
        </p:nvSpPr>
        <p:spPr>
          <a:xfrm>
            <a:off x="228600" y="1931957"/>
            <a:ext cx="5637868" cy="3577699"/>
          </a:xfrm>
        </p:spPr>
        <p:txBody>
          <a:bodyPr>
            <a:normAutofit/>
          </a:bodyPr>
          <a:lstStyle/>
          <a:p>
            <a:pPr marL="18288" indent="0">
              <a:buFontTx/>
              <a:buNone/>
              <a:defRPr/>
            </a:pPr>
            <a:r>
              <a:rPr lang="en-US" dirty="0" smtClean="0">
                <a:solidFill>
                  <a:srgbClr val="000000"/>
                </a:solidFill>
                <a:latin typeface="Cambria"/>
                <a:cs typeface="Cambria"/>
              </a:rPr>
              <a:t>Example Year One Activities</a:t>
            </a:r>
          </a:p>
          <a:p>
            <a:pPr marL="18288" indent="0">
              <a:buFontTx/>
              <a:buNone/>
              <a:defRPr/>
            </a:pPr>
            <a:endParaRPr lang="en-US" sz="1200" dirty="0" smtClean="0">
              <a:solidFill>
                <a:srgbClr val="000000"/>
              </a:solidFill>
              <a:latin typeface="Cambria"/>
              <a:cs typeface="Cambria"/>
            </a:endParaRPr>
          </a:p>
          <a:p>
            <a:pPr marL="342900" lvl="1">
              <a:buClr>
                <a:schemeClr val="accent1"/>
              </a:buClr>
              <a:defRPr/>
            </a:pPr>
            <a:r>
              <a:rPr lang="en-US" sz="2400" dirty="0" smtClean="0">
                <a:solidFill>
                  <a:srgbClr val="000000"/>
                </a:solidFill>
                <a:latin typeface="Cambria"/>
                <a:cs typeface="Cambria"/>
              </a:rPr>
              <a:t>Cooperate </a:t>
            </a:r>
            <a:r>
              <a:rPr lang="en-US" sz="2400" dirty="0">
                <a:solidFill>
                  <a:srgbClr val="000000"/>
                </a:solidFill>
                <a:latin typeface="Cambria"/>
                <a:cs typeface="Cambria"/>
              </a:rPr>
              <a:t>with IITA/NARO</a:t>
            </a:r>
          </a:p>
          <a:p>
            <a:pPr>
              <a:defRPr/>
            </a:pPr>
            <a:r>
              <a:rPr lang="en-US" dirty="0" smtClean="0">
                <a:solidFill>
                  <a:srgbClr val="000000"/>
                </a:solidFill>
                <a:latin typeface="Cambria"/>
                <a:cs typeface="Cambria"/>
              </a:rPr>
              <a:t>Support Student research scholarships</a:t>
            </a:r>
            <a:endParaRPr lang="en-US" dirty="0">
              <a:solidFill>
                <a:srgbClr val="000000"/>
              </a:solidFill>
              <a:latin typeface="Cambria"/>
              <a:cs typeface="Cambria"/>
            </a:endParaRPr>
          </a:p>
          <a:p>
            <a:pPr>
              <a:defRPr/>
            </a:pPr>
            <a:r>
              <a:rPr lang="en-US" sz="2400" dirty="0" smtClean="0">
                <a:solidFill>
                  <a:srgbClr val="000000"/>
                </a:solidFill>
                <a:latin typeface="Cambria"/>
                <a:cs typeface="Cambria"/>
              </a:rPr>
              <a:t>Integrate </a:t>
            </a:r>
            <a:r>
              <a:rPr lang="en-US" sz="2400" dirty="0" err="1">
                <a:solidFill>
                  <a:srgbClr val="000000"/>
                </a:solidFill>
                <a:latin typeface="Cambria"/>
                <a:cs typeface="Cambria"/>
              </a:rPr>
              <a:t>aWhere</a:t>
            </a:r>
            <a:r>
              <a:rPr lang="en-US" sz="2400" dirty="0">
                <a:solidFill>
                  <a:srgbClr val="000000"/>
                </a:solidFill>
                <a:latin typeface="Cambria"/>
                <a:cs typeface="Cambria"/>
              </a:rPr>
              <a:t> platform into </a:t>
            </a:r>
            <a:endParaRPr lang="en-US" sz="2400" dirty="0" smtClean="0">
              <a:solidFill>
                <a:srgbClr val="000000"/>
              </a:solidFill>
              <a:latin typeface="Cambria"/>
              <a:cs typeface="Cambria"/>
            </a:endParaRPr>
          </a:p>
          <a:p>
            <a:pPr marL="114300" indent="0">
              <a:buNone/>
              <a:defRPr/>
            </a:pPr>
            <a:r>
              <a:rPr lang="en-US" sz="2400" dirty="0" smtClean="0">
                <a:solidFill>
                  <a:srgbClr val="000000"/>
                </a:solidFill>
                <a:latin typeface="Cambria"/>
                <a:cs typeface="Cambria"/>
              </a:rPr>
              <a:t>         research outputs</a:t>
            </a:r>
            <a:endParaRPr lang="en-US" sz="2400" dirty="0">
              <a:solidFill>
                <a:srgbClr val="000000"/>
              </a:solidFill>
              <a:latin typeface="Cambria"/>
              <a:cs typeface="Cambria"/>
            </a:endParaRPr>
          </a:p>
        </p:txBody>
      </p:sp>
      <p:pic>
        <p:nvPicPr>
          <p:cNvPr id="21507" name="Content Placeholder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9200" y="1931958"/>
            <a:ext cx="4114800" cy="3577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692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title"/>
          </p:nvPr>
        </p:nvSpPr>
        <p:spPr>
          <a:xfrm>
            <a:off x="1" y="214662"/>
            <a:ext cx="9115424" cy="1766538"/>
          </a:xfrm>
        </p:spPr>
        <p:txBody>
          <a:bodyPr>
            <a:normAutofit/>
          </a:bodyPr>
          <a:lstStyle/>
          <a:p>
            <a:pPr marL="457200" indent="-457200">
              <a:spcAft>
                <a:spcPts val="1200"/>
              </a:spcAft>
              <a:defRPr/>
            </a:pPr>
            <a:r>
              <a:rPr lang="en-US" dirty="0" smtClean="0">
                <a:cs typeface="+mj-cs"/>
              </a:rPr>
              <a:t>4. </a:t>
            </a:r>
            <a:r>
              <a:rPr lang="en-US" sz="3100" cap="small" dirty="0" smtClean="0">
                <a:latin typeface="Cambria"/>
                <a:cs typeface="Cambria"/>
              </a:rPr>
              <a:t>Disseminate </a:t>
            </a:r>
            <a:r>
              <a:rPr lang="en-US" sz="3100" cap="small" dirty="0">
                <a:latin typeface="Cambria"/>
                <a:cs typeface="Cambria"/>
              </a:rPr>
              <a:t>research findings and other relevant </a:t>
            </a:r>
            <a:r>
              <a:rPr lang="en-US" sz="3100" cap="small" dirty="0" smtClean="0">
                <a:latin typeface="Cambria"/>
                <a:cs typeface="Cambria"/>
              </a:rPr>
              <a:t>information</a:t>
            </a:r>
            <a:r>
              <a:rPr lang="en-US" sz="2200" dirty="0" smtClean="0"/>
              <a:t>: </a:t>
            </a:r>
            <a:r>
              <a:rPr lang="en-US" sz="2000" i="1" cap="small" dirty="0">
                <a:latin typeface="Cambria"/>
                <a:cs typeface="Cambria"/>
              </a:rPr>
              <a:t>MUCCRI is communicating with external stakeholders and disseminating climate change adaptation information</a:t>
            </a:r>
            <a:br>
              <a:rPr lang="en-US" sz="2000" i="1" cap="small" dirty="0">
                <a:latin typeface="Cambria"/>
                <a:cs typeface="Cambria"/>
              </a:rPr>
            </a:br>
            <a:endParaRPr lang="en-US" sz="2000" cap="small" dirty="0">
              <a:latin typeface="Cambria"/>
              <a:cs typeface="Cambria"/>
            </a:endParaRPr>
          </a:p>
        </p:txBody>
      </p:sp>
      <p:sp>
        <p:nvSpPr>
          <p:cNvPr id="5123" name="Rectangle 17"/>
          <p:cNvSpPr>
            <a:spLocks noGrp="1" noChangeArrowheads="1"/>
          </p:cNvSpPr>
          <p:nvPr>
            <p:ph idx="1"/>
          </p:nvPr>
        </p:nvSpPr>
        <p:spPr>
          <a:xfrm>
            <a:off x="3810000" y="1981200"/>
            <a:ext cx="5334000" cy="4114800"/>
          </a:xfrm>
        </p:spPr>
        <p:txBody>
          <a:bodyPr>
            <a:normAutofit/>
          </a:bodyPr>
          <a:lstStyle/>
          <a:p>
            <a:pPr marL="18288" indent="0">
              <a:buClr>
                <a:schemeClr val="bg2">
                  <a:lumMod val="50000"/>
                </a:schemeClr>
              </a:buClr>
              <a:buFontTx/>
              <a:buNone/>
              <a:defRPr/>
            </a:pPr>
            <a:r>
              <a:rPr lang="en-US" dirty="0" smtClean="0">
                <a:latin typeface="Cambria"/>
                <a:cs typeface="Cambria"/>
              </a:rPr>
              <a:t>Examples of Year One Activities</a:t>
            </a:r>
          </a:p>
          <a:p>
            <a:pPr marL="18288" indent="0">
              <a:buClr>
                <a:schemeClr val="bg2">
                  <a:lumMod val="50000"/>
                </a:schemeClr>
              </a:buClr>
              <a:buFontTx/>
              <a:buNone/>
              <a:defRPr/>
            </a:pPr>
            <a:endParaRPr lang="en-US" sz="1200" dirty="0" smtClean="0">
              <a:latin typeface="Cambria"/>
              <a:cs typeface="Cambria"/>
            </a:endParaRPr>
          </a:p>
          <a:p>
            <a:pPr lvl="1">
              <a:buClr>
                <a:schemeClr val="bg2">
                  <a:lumMod val="50000"/>
                </a:schemeClr>
              </a:buClr>
              <a:buFont typeface="Arial"/>
              <a:buChar char="•"/>
              <a:defRPr/>
            </a:pPr>
            <a:r>
              <a:rPr lang="en-US" sz="2400" dirty="0" smtClean="0">
                <a:latin typeface="Cambria"/>
                <a:cs typeface="Cambria"/>
              </a:rPr>
              <a:t>Work with partners to establish a dissemination pathway</a:t>
            </a:r>
          </a:p>
          <a:p>
            <a:pPr lvl="2">
              <a:buClr>
                <a:schemeClr val="bg2">
                  <a:lumMod val="50000"/>
                </a:schemeClr>
              </a:buClr>
              <a:buFont typeface="Arial"/>
              <a:buChar char="•"/>
              <a:defRPr/>
            </a:pPr>
            <a:r>
              <a:rPr lang="en-US" sz="2200" dirty="0" smtClean="0">
                <a:latin typeface="Cambria"/>
                <a:cs typeface="Cambria"/>
              </a:rPr>
              <a:t>Research generators</a:t>
            </a:r>
          </a:p>
          <a:p>
            <a:pPr lvl="2">
              <a:buClr>
                <a:schemeClr val="bg2">
                  <a:lumMod val="50000"/>
                </a:schemeClr>
              </a:buClr>
              <a:buFont typeface="Arial"/>
              <a:buChar char="•"/>
              <a:defRPr/>
            </a:pPr>
            <a:r>
              <a:rPr lang="en-US" sz="2200" dirty="0" smtClean="0">
                <a:latin typeface="Cambria"/>
                <a:cs typeface="Cambria"/>
              </a:rPr>
              <a:t>Community agents</a:t>
            </a:r>
          </a:p>
          <a:p>
            <a:pPr lvl="2">
              <a:buClr>
                <a:schemeClr val="bg2">
                  <a:lumMod val="50000"/>
                </a:schemeClr>
              </a:buClr>
              <a:buFont typeface="Arial"/>
              <a:buChar char="•"/>
              <a:defRPr/>
            </a:pPr>
            <a:r>
              <a:rPr lang="en-US" sz="2200" dirty="0" smtClean="0">
                <a:latin typeface="Cambria"/>
                <a:cs typeface="Cambria"/>
              </a:rPr>
              <a:t>Extension</a:t>
            </a:r>
          </a:p>
          <a:p>
            <a:pPr lvl="2">
              <a:buClr>
                <a:schemeClr val="bg2">
                  <a:lumMod val="50000"/>
                </a:schemeClr>
              </a:buClr>
              <a:buFont typeface="Arial"/>
              <a:buChar char="•"/>
              <a:defRPr/>
            </a:pPr>
            <a:r>
              <a:rPr lang="en-US" sz="2200" dirty="0">
                <a:latin typeface="Cambria"/>
                <a:cs typeface="Cambria"/>
              </a:rPr>
              <a:t>M</a:t>
            </a:r>
            <a:r>
              <a:rPr lang="en-US" sz="2200" dirty="0" smtClean="0">
                <a:latin typeface="Cambria"/>
                <a:cs typeface="Cambria"/>
              </a:rPr>
              <a:t>edia</a:t>
            </a:r>
          </a:p>
        </p:txBody>
      </p:sp>
      <p:pic>
        <p:nvPicPr>
          <p:cNvPr id="22531" name="Picture 3" descr="Radio show.tif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981200"/>
            <a:ext cx="3517900" cy="3635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702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68327"/>
            <a:ext cx="8660532" cy="950873"/>
          </a:xfrm>
        </p:spPr>
        <p:txBody>
          <a:bodyPr>
            <a:normAutofit fontScale="90000"/>
          </a:bodyPr>
          <a:lstStyle/>
          <a:p>
            <a:pPr>
              <a:defRPr/>
            </a:pPr>
            <a:r>
              <a:rPr lang="en-US" sz="3600" cap="small" dirty="0" smtClean="0">
                <a:latin typeface="Cambria"/>
                <a:cs typeface="Cambria"/>
              </a:rPr>
              <a:t>Cross-cutting activities: CLA, Gender, Youth</a:t>
            </a:r>
            <a:endParaRPr lang="en-US" sz="3600" cap="small" dirty="0">
              <a:latin typeface="Cambria"/>
              <a:cs typeface="Cambria"/>
            </a:endParaRPr>
          </a:p>
        </p:txBody>
      </p:sp>
      <p:sp>
        <p:nvSpPr>
          <p:cNvPr id="3" name="Content Placeholder 2"/>
          <p:cNvSpPr>
            <a:spLocks noGrp="1"/>
          </p:cNvSpPr>
          <p:nvPr>
            <p:ph idx="1"/>
          </p:nvPr>
        </p:nvSpPr>
        <p:spPr>
          <a:xfrm>
            <a:off x="228600" y="1672827"/>
            <a:ext cx="5181600" cy="5185173"/>
          </a:xfrm>
        </p:spPr>
        <p:txBody>
          <a:bodyPr>
            <a:normAutofit/>
          </a:bodyPr>
          <a:lstStyle/>
          <a:p>
            <a:pPr>
              <a:spcAft>
                <a:spcPts val="600"/>
              </a:spcAft>
              <a:defRPr/>
            </a:pPr>
            <a:r>
              <a:rPr lang="en-US" b="1" dirty="0" smtClean="0">
                <a:solidFill>
                  <a:srgbClr val="000000"/>
                </a:solidFill>
                <a:latin typeface="Cambria"/>
                <a:cs typeface="Cambria"/>
              </a:rPr>
              <a:t>C</a:t>
            </a:r>
            <a:r>
              <a:rPr lang="en-US" dirty="0" smtClean="0">
                <a:solidFill>
                  <a:srgbClr val="000000"/>
                </a:solidFill>
                <a:latin typeface="Cambria"/>
                <a:cs typeface="Cambria"/>
              </a:rPr>
              <a:t>ollaboration, </a:t>
            </a:r>
            <a:r>
              <a:rPr lang="en-US" b="1" dirty="0" smtClean="0">
                <a:solidFill>
                  <a:srgbClr val="000000"/>
                </a:solidFill>
                <a:latin typeface="Cambria"/>
                <a:cs typeface="Cambria"/>
              </a:rPr>
              <a:t>L</a:t>
            </a:r>
            <a:r>
              <a:rPr lang="en-US" dirty="0" smtClean="0">
                <a:solidFill>
                  <a:srgbClr val="000000"/>
                </a:solidFill>
                <a:latin typeface="Cambria"/>
                <a:cs typeface="Cambria"/>
              </a:rPr>
              <a:t>earning , </a:t>
            </a:r>
            <a:r>
              <a:rPr lang="en-US" b="1" dirty="0" smtClean="0">
                <a:solidFill>
                  <a:srgbClr val="000000"/>
                </a:solidFill>
                <a:latin typeface="Cambria"/>
                <a:cs typeface="Cambria"/>
              </a:rPr>
              <a:t>A</a:t>
            </a:r>
            <a:r>
              <a:rPr lang="en-US" dirty="0" smtClean="0">
                <a:solidFill>
                  <a:srgbClr val="000000"/>
                </a:solidFill>
                <a:latin typeface="Cambria"/>
                <a:cs typeface="Cambria"/>
              </a:rPr>
              <a:t>dapting: revisions to planned </a:t>
            </a:r>
            <a:r>
              <a:rPr lang="en-US" dirty="0">
                <a:solidFill>
                  <a:srgbClr val="000000"/>
                </a:solidFill>
                <a:latin typeface="Cambria"/>
                <a:cs typeface="Cambria"/>
              </a:rPr>
              <a:t>activities </a:t>
            </a:r>
            <a:r>
              <a:rPr lang="en-US" dirty="0" smtClean="0">
                <a:solidFill>
                  <a:srgbClr val="000000"/>
                </a:solidFill>
                <a:latin typeface="Cambria"/>
                <a:cs typeface="Cambria"/>
              </a:rPr>
              <a:t> – including research - through consultations – </a:t>
            </a:r>
            <a:r>
              <a:rPr lang="en-US" i="1" dirty="0" smtClean="0">
                <a:solidFill>
                  <a:srgbClr val="000000"/>
                </a:solidFill>
                <a:latin typeface="Cambria"/>
                <a:cs typeface="Cambria"/>
              </a:rPr>
              <a:t>more important than its placement shows</a:t>
            </a:r>
          </a:p>
          <a:p>
            <a:pPr>
              <a:spcAft>
                <a:spcPts val="600"/>
              </a:spcAft>
              <a:defRPr/>
            </a:pPr>
            <a:r>
              <a:rPr lang="en-US" b="1" dirty="0" smtClean="0">
                <a:solidFill>
                  <a:srgbClr val="000000"/>
                </a:solidFill>
                <a:latin typeface="Cambria"/>
                <a:cs typeface="Cambria"/>
              </a:rPr>
              <a:t>Gender</a:t>
            </a:r>
            <a:r>
              <a:rPr lang="en-US" dirty="0" smtClean="0">
                <a:solidFill>
                  <a:srgbClr val="000000"/>
                </a:solidFill>
                <a:latin typeface="Cambria"/>
                <a:cs typeface="Cambria"/>
              </a:rPr>
              <a:t> considerations: focused gender small projects to support some of the research efforts</a:t>
            </a:r>
          </a:p>
          <a:p>
            <a:pPr>
              <a:defRPr/>
            </a:pPr>
            <a:r>
              <a:rPr lang="en-US" b="1" dirty="0" smtClean="0">
                <a:solidFill>
                  <a:srgbClr val="000000"/>
                </a:solidFill>
                <a:latin typeface="Cambria"/>
                <a:cs typeface="Cambria"/>
              </a:rPr>
              <a:t>Youth</a:t>
            </a:r>
            <a:r>
              <a:rPr lang="en-US" dirty="0" smtClean="0">
                <a:solidFill>
                  <a:srgbClr val="000000"/>
                </a:solidFill>
                <a:latin typeface="Cambria"/>
                <a:cs typeface="Cambria"/>
              </a:rPr>
              <a:t> engagement: preparing Climate Change Association students to work with younger students; require all supported researchers to work with youth</a:t>
            </a:r>
          </a:p>
        </p:txBody>
      </p:sp>
      <p:pic>
        <p:nvPicPr>
          <p:cNvPr id="23555" name="Picture 4"/>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812812" y="1672827"/>
            <a:ext cx="3331188" cy="224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6"/>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16070" y="4244577"/>
            <a:ext cx="3527930" cy="233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472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cap="small" dirty="0" smtClean="0">
                <a:latin typeface="Cambria"/>
                <a:cs typeface="Cambria"/>
              </a:rPr>
              <a:t>Thank You</a:t>
            </a:r>
            <a:endParaRPr lang="en-US" sz="3600" cap="small" dirty="0">
              <a:latin typeface="Cambria"/>
              <a:cs typeface="Cambria"/>
            </a:endParaRPr>
          </a:p>
        </p:txBody>
      </p:sp>
      <p:sp>
        <p:nvSpPr>
          <p:cNvPr id="3" name="Content Placeholder 2"/>
          <p:cNvSpPr>
            <a:spLocks noGrp="1"/>
          </p:cNvSpPr>
          <p:nvPr>
            <p:ph idx="1"/>
          </p:nvPr>
        </p:nvSpPr>
        <p:spPr/>
        <p:txBody>
          <a:bodyPr/>
          <a:lstStyle/>
          <a:p>
            <a:pPr marL="0" indent="0">
              <a:buFontTx/>
              <a:buNone/>
              <a:defRPr/>
            </a:pPr>
            <a:r>
              <a:rPr lang="en-US" dirty="0" smtClean="0">
                <a:cs typeface="+mn-cs"/>
              </a:rPr>
              <a:t>Contact Info</a:t>
            </a:r>
          </a:p>
          <a:p>
            <a:pPr>
              <a:defRPr/>
            </a:pPr>
            <a:endParaRPr lang="en-US" dirty="0">
              <a:cs typeface="+mn-cs"/>
            </a:endParaRPr>
          </a:p>
          <a:p>
            <a:pPr marL="18288" indent="0" algn="ctr">
              <a:buFontTx/>
              <a:buNone/>
              <a:defRPr/>
            </a:pPr>
            <a:r>
              <a:rPr lang="en-US" dirty="0" smtClean="0">
                <a:cs typeface="+mn-cs"/>
              </a:rPr>
              <a:t>Lynne M Carter, PhD</a:t>
            </a:r>
          </a:p>
          <a:p>
            <a:pPr marL="18288" indent="0" algn="ctr">
              <a:buFontTx/>
              <a:buNone/>
              <a:defRPr/>
            </a:pPr>
            <a:r>
              <a:rPr lang="en-US" dirty="0" smtClean="0">
                <a:solidFill>
                  <a:srgbClr val="FF6700"/>
                </a:solidFill>
                <a:cs typeface="+mn-cs"/>
                <a:hlinkClick r:id="rId3"/>
              </a:rPr>
              <a:t>lcarter@fhi360.org</a:t>
            </a:r>
            <a:endParaRPr lang="en-US" dirty="0" smtClean="0">
              <a:solidFill>
                <a:srgbClr val="FF6700"/>
              </a:solidFill>
              <a:cs typeface="+mn-cs"/>
            </a:endParaRPr>
          </a:p>
          <a:p>
            <a:pPr marL="0" indent="0" algn="ctr">
              <a:buFontTx/>
              <a:buNone/>
              <a:defRPr/>
            </a:pPr>
            <a:endParaRPr lang="en-US" dirty="0" smtClean="0">
              <a:cs typeface="+mn-cs"/>
            </a:endParaRPr>
          </a:p>
          <a:p>
            <a:pPr marL="0" indent="0" algn="ctr">
              <a:buFontTx/>
              <a:buNone/>
              <a:defRPr/>
            </a:pPr>
            <a:endParaRPr lang="en-US" dirty="0"/>
          </a:p>
          <a:p>
            <a:pPr marL="0" indent="0" algn="ctr">
              <a:buFontTx/>
              <a:buNone/>
              <a:defRPr/>
            </a:pPr>
            <a:r>
              <a:rPr lang="en-US" dirty="0" smtClean="0">
                <a:cs typeface="+mn-cs"/>
              </a:rPr>
              <a:t>David </a:t>
            </a:r>
            <a:r>
              <a:rPr lang="en-US" dirty="0" err="1" smtClean="0">
                <a:cs typeface="+mn-cs"/>
              </a:rPr>
              <a:t>Mfitumukiza</a:t>
            </a:r>
            <a:r>
              <a:rPr lang="en-US" dirty="0" smtClean="0">
                <a:cs typeface="+mn-cs"/>
              </a:rPr>
              <a:t>, PhD</a:t>
            </a:r>
          </a:p>
          <a:p>
            <a:pPr marL="0" indent="0" algn="ctr">
              <a:buFontTx/>
              <a:buNone/>
              <a:defRPr/>
            </a:pPr>
            <a:r>
              <a:rPr lang="en-US" dirty="0" smtClean="0">
                <a:solidFill>
                  <a:schemeClr val="accent3"/>
                </a:solidFill>
              </a:rPr>
              <a:t>dmfitumukiza@fhi360.org</a:t>
            </a:r>
            <a:endParaRPr lang="en-US" dirty="0">
              <a:solidFill>
                <a:schemeClr val="accent3"/>
              </a:solidFill>
            </a:endParaRPr>
          </a:p>
        </p:txBody>
      </p:sp>
    </p:spTree>
    <p:extLst>
      <p:ext uri="{BB962C8B-B14F-4D97-AF65-F5344CB8AC3E}">
        <p14:creationId xmlns:p14="http://schemas.microsoft.com/office/powerpoint/2010/main" xmlns="" val="3108319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325420"/>
            <a:ext cx="8598090" cy="1038293"/>
          </a:xfrm>
        </p:spPr>
        <p:txBody>
          <a:bodyPr>
            <a:normAutofit fontScale="90000"/>
          </a:bodyPr>
          <a:lstStyle/>
          <a:p>
            <a:r>
              <a:rPr lang="en-US" cap="small" dirty="0" smtClean="0">
                <a:latin typeface="Cambria"/>
                <a:cs typeface="Cambria"/>
              </a:rPr>
              <a:t>Makerere University Centre for Climate Change Research and Innovations (MUCCRI)</a:t>
            </a:r>
            <a:endParaRPr lang="en-US" cap="small" dirty="0">
              <a:latin typeface="Cambria"/>
              <a:cs typeface="Cambria"/>
            </a:endParaRPr>
          </a:p>
        </p:txBody>
      </p:sp>
      <p:sp>
        <p:nvSpPr>
          <p:cNvPr id="3" name="Content Placeholder 2"/>
          <p:cNvSpPr>
            <a:spLocks noGrp="1"/>
          </p:cNvSpPr>
          <p:nvPr>
            <p:ph idx="1"/>
          </p:nvPr>
        </p:nvSpPr>
        <p:spPr>
          <a:xfrm>
            <a:off x="177421" y="1692322"/>
            <a:ext cx="8816454" cy="5049672"/>
          </a:xfrm>
        </p:spPr>
        <p:txBody>
          <a:bodyPr>
            <a:normAutofit/>
          </a:bodyPr>
          <a:lstStyle/>
          <a:p>
            <a:pPr>
              <a:buClr>
                <a:schemeClr val="bg2">
                  <a:lumMod val="50000"/>
                </a:schemeClr>
              </a:buClr>
              <a:buFont typeface="Wingdings" charset="2"/>
              <a:buChar char="Ø"/>
            </a:pPr>
            <a:r>
              <a:rPr lang="en-GB" dirty="0" smtClean="0">
                <a:latin typeface="Cambria"/>
                <a:cs typeface="Cambria"/>
              </a:rPr>
              <a:t>Launched in 2013 motivated </a:t>
            </a:r>
            <a:r>
              <a:rPr lang="en-GB" dirty="0">
                <a:latin typeface="Cambria"/>
                <a:cs typeface="Cambria"/>
              </a:rPr>
              <a:t>by the need </a:t>
            </a:r>
            <a:r>
              <a:rPr lang="en-GB" dirty="0" smtClean="0">
                <a:latin typeface="Cambria"/>
                <a:cs typeface="Cambria"/>
              </a:rPr>
              <a:t>to:</a:t>
            </a:r>
          </a:p>
          <a:p>
            <a:pPr lvl="1">
              <a:buClr>
                <a:schemeClr val="bg2">
                  <a:lumMod val="50000"/>
                </a:schemeClr>
              </a:buClr>
              <a:buFont typeface="Wingdings" charset="2"/>
              <a:buChar char="Ø"/>
            </a:pPr>
            <a:r>
              <a:rPr lang="en-GB" dirty="0" smtClean="0">
                <a:latin typeface="Cambria"/>
                <a:cs typeface="Cambria"/>
              </a:rPr>
              <a:t> </a:t>
            </a:r>
            <a:r>
              <a:rPr lang="en-GB" dirty="0">
                <a:latin typeface="Cambria"/>
                <a:cs typeface="Cambria"/>
              </a:rPr>
              <a:t>S</a:t>
            </a:r>
            <a:r>
              <a:rPr lang="en-GB" dirty="0" smtClean="0">
                <a:latin typeface="Cambria"/>
                <a:cs typeface="Cambria"/>
              </a:rPr>
              <a:t>trengthen </a:t>
            </a:r>
            <a:r>
              <a:rPr lang="en-GB" dirty="0">
                <a:latin typeface="Cambria"/>
                <a:cs typeface="Cambria"/>
              </a:rPr>
              <a:t>climate change research, innovations and information </a:t>
            </a:r>
            <a:r>
              <a:rPr lang="en-GB" dirty="0" smtClean="0">
                <a:latin typeface="Cambria"/>
                <a:cs typeface="Cambria"/>
              </a:rPr>
              <a:t>dissemination </a:t>
            </a:r>
          </a:p>
          <a:p>
            <a:pPr lvl="1">
              <a:buClr>
                <a:schemeClr val="bg2">
                  <a:lumMod val="50000"/>
                </a:schemeClr>
              </a:buClr>
              <a:buFont typeface="Wingdings" charset="2"/>
              <a:buChar char="Ø"/>
            </a:pPr>
            <a:endParaRPr lang="en-GB" sz="1000" dirty="0" smtClean="0">
              <a:latin typeface="Cambria"/>
              <a:cs typeface="Cambria"/>
            </a:endParaRPr>
          </a:p>
          <a:p>
            <a:pPr lvl="1">
              <a:buClr>
                <a:schemeClr val="bg2">
                  <a:lumMod val="50000"/>
                </a:schemeClr>
              </a:buClr>
              <a:buFont typeface="Wingdings" charset="2"/>
              <a:buChar char="Ø"/>
            </a:pPr>
            <a:endParaRPr lang="en-GB" sz="1000" dirty="0" smtClean="0">
              <a:latin typeface="Cambria"/>
              <a:cs typeface="Cambria"/>
            </a:endParaRPr>
          </a:p>
          <a:p>
            <a:pPr>
              <a:buClr>
                <a:schemeClr val="bg2">
                  <a:lumMod val="50000"/>
                </a:schemeClr>
              </a:buClr>
              <a:buFont typeface="Wingdings" charset="2"/>
              <a:buChar char="Ø"/>
            </a:pPr>
            <a:r>
              <a:rPr lang="en-GB" dirty="0" smtClean="0">
                <a:latin typeface="Cambria"/>
                <a:cs typeface="Cambria"/>
              </a:rPr>
              <a:t>Initiated through Rockefeller Funding to CAES</a:t>
            </a:r>
          </a:p>
          <a:p>
            <a:pPr lvl="1">
              <a:buClr>
                <a:schemeClr val="bg2">
                  <a:lumMod val="50000"/>
                </a:schemeClr>
              </a:buClr>
              <a:buFont typeface="Wingdings" charset="2"/>
              <a:buChar char="Ø"/>
            </a:pPr>
            <a:r>
              <a:rPr lang="en-GB" i="1" dirty="0">
                <a:latin typeface="Cambria"/>
                <a:cs typeface="Cambria"/>
              </a:rPr>
              <a:t>“Strengthening East African Resilience and Climate Change Adaptation Capacity through Training, Research and Policy Interventions</a:t>
            </a:r>
            <a:r>
              <a:rPr lang="en-GB" i="1" dirty="0" smtClean="0">
                <a:latin typeface="Cambria"/>
                <a:cs typeface="Cambria"/>
              </a:rPr>
              <a:t>”</a:t>
            </a:r>
          </a:p>
          <a:p>
            <a:pPr lvl="2">
              <a:buClr>
                <a:schemeClr val="bg2">
                  <a:lumMod val="50000"/>
                </a:schemeClr>
              </a:buClr>
              <a:buFont typeface="Wingdings" charset="2"/>
              <a:buChar char="Ø"/>
            </a:pPr>
            <a:r>
              <a:rPr lang="en-GB" dirty="0" smtClean="0">
                <a:latin typeface="Cambria"/>
                <a:cs typeface="Cambria"/>
              </a:rPr>
              <a:t>Initiated </a:t>
            </a:r>
            <a:r>
              <a:rPr lang="en-GB" dirty="0">
                <a:latin typeface="Cambria"/>
                <a:cs typeface="Cambria"/>
              </a:rPr>
              <a:t>the institutionalization process of </a:t>
            </a:r>
            <a:r>
              <a:rPr lang="en-GB" dirty="0" smtClean="0">
                <a:latin typeface="Cambria"/>
                <a:cs typeface="Cambria"/>
              </a:rPr>
              <a:t>MUCCRI</a:t>
            </a:r>
          </a:p>
          <a:p>
            <a:pPr lvl="2">
              <a:buClr>
                <a:schemeClr val="bg2">
                  <a:lumMod val="50000"/>
                </a:schemeClr>
              </a:buClr>
              <a:buFont typeface="Wingdings" charset="2"/>
              <a:buChar char="Ø"/>
            </a:pPr>
            <a:r>
              <a:rPr lang="en-GB" dirty="0" smtClean="0">
                <a:latin typeface="Cambria"/>
                <a:cs typeface="Cambria"/>
              </a:rPr>
              <a:t>Initiated review of </a:t>
            </a:r>
            <a:r>
              <a:rPr lang="en-GB" dirty="0">
                <a:latin typeface="Cambria"/>
                <a:cs typeface="Cambria"/>
              </a:rPr>
              <a:t>curricula at CAES to include climate science and climate change </a:t>
            </a:r>
            <a:r>
              <a:rPr lang="en-GB" dirty="0" smtClean="0">
                <a:latin typeface="Cambria"/>
                <a:cs typeface="Cambria"/>
              </a:rPr>
              <a:t>issues</a:t>
            </a:r>
          </a:p>
          <a:p>
            <a:pPr lvl="2">
              <a:buClr>
                <a:schemeClr val="bg2">
                  <a:lumMod val="50000"/>
                </a:schemeClr>
              </a:buClr>
              <a:buFont typeface="Wingdings" charset="2"/>
              <a:buChar char="Ø"/>
            </a:pPr>
            <a:r>
              <a:rPr lang="en-GB" dirty="0" smtClean="0">
                <a:latin typeface="Cambria"/>
                <a:cs typeface="Cambria"/>
              </a:rPr>
              <a:t>Undertook </a:t>
            </a:r>
            <a:r>
              <a:rPr lang="en-GB" dirty="0">
                <a:latin typeface="Cambria"/>
                <a:cs typeface="Cambria"/>
              </a:rPr>
              <a:t>research on climate change </a:t>
            </a:r>
            <a:endParaRPr lang="en-GB" dirty="0" smtClean="0">
              <a:latin typeface="Cambria"/>
              <a:cs typeface="Cambria"/>
            </a:endParaRPr>
          </a:p>
          <a:p>
            <a:pPr lvl="2">
              <a:buClr>
                <a:schemeClr val="bg2">
                  <a:lumMod val="50000"/>
                </a:schemeClr>
              </a:buClr>
              <a:buFont typeface="Wingdings" charset="2"/>
              <a:buChar char="Ø"/>
            </a:pPr>
            <a:endParaRPr lang="en-GB" sz="1000" i="1" dirty="0" smtClean="0">
              <a:latin typeface="Cambria"/>
              <a:cs typeface="Cambria"/>
            </a:endParaRPr>
          </a:p>
          <a:p>
            <a:pPr>
              <a:buClr>
                <a:schemeClr val="bg2">
                  <a:lumMod val="50000"/>
                </a:schemeClr>
              </a:buClr>
              <a:buFont typeface="Wingdings" charset="2"/>
              <a:buChar char="Ø"/>
            </a:pPr>
            <a:r>
              <a:rPr lang="en-GB" dirty="0">
                <a:latin typeface="Cambria"/>
                <a:cs typeface="Cambria"/>
              </a:rPr>
              <a:t>In Final Stages of Makerere University Institutionalization</a:t>
            </a:r>
          </a:p>
          <a:p>
            <a:pPr marL="411480" lvl="1" indent="0">
              <a:buNone/>
            </a:pPr>
            <a:endParaRPr lang="en-GB" dirty="0"/>
          </a:p>
          <a:p>
            <a:pPr lvl="1"/>
            <a:endParaRPr lang="en-US" dirty="0"/>
          </a:p>
        </p:txBody>
      </p:sp>
    </p:spTree>
    <p:extLst>
      <p:ext uri="{BB962C8B-B14F-4D97-AF65-F5344CB8AC3E}">
        <p14:creationId xmlns:p14="http://schemas.microsoft.com/office/powerpoint/2010/main" xmlns="" val="20850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574267"/>
          </a:xfrm>
        </p:spPr>
        <p:txBody>
          <a:bodyPr>
            <a:noAutofit/>
          </a:bodyPr>
          <a:lstStyle/>
          <a:p>
            <a:r>
              <a:rPr lang="en-US" sz="4000" cap="small" dirty="0" smtClean="0">
                <a:latin typeface="Cambria"/>
                <a:cs typeface="Cambria"/>
              </a:rPr>
              <a:t>MUCCRI</a:t>
            </a:r>
            <a:endParaRPr lang="en-US" sz="4000" cap="small" dirty="0">
              <a:latin typeface="Cambria"/>
              <a:cs typeface="Cambria"/>
            </a:endParaRPr>
          </a:p>
        </p:txBody>
      </p:sp>
      <p:sp>
        <p:nvSpPr>
          <p:cNvPr id="3" name="Content Placeholder 2"/>
          <p:cNvSpPr>
            <a:spLocks noGrp="1"/>
          </p:cNvSpPr>
          <p:nvPr>
            <p:ph idx="1"/>
          </p:nvPr>
        </p:nvSpPr>
        <p:spPr>
          <a:xfrm>
            <a:off x="457199" y="1466856"/>
            <a:ext cx="8386549" cy="5193251"/>
          </a:xfrm>
        </p:spPr>
        <p:txBody>
          <a:bodyPr>
            <a:normAutofit/>
          </a:bodyPr>
          <a:lstStyle/>
          <a:p>
            <a:pPr marL="114300" indent="0">
              <a:buNone/>
            </a:pPr>
            <a:endParaRPr lang="en-GB" dirty="0" smtClean="0"/>
          </a:p>
          <a:p>
            <a:pPr>
              <a:buClr>
                <a:schemeClr val="bg2">
                  <a:lumMod val="50000"/>
                </a:schemeClr>
              </a:buClr>
              <a:buFont typeface="Wingdings" charset="2"/>
              <a:buChar char="Ø"/>
            </a:pPr>
            <a:r>
              <a:rPr lang="en-GB" dirty="0">
                <a:latin typeface="Cambria"/>
                <a:cs typeface="Cambria"/>
              </a:rPr>
              <a:t>S</a:t>
            </a:r>
            <a:r>
              <a:rPr lang="en-GB" dirty="0" smtClean="0">
                <a:latin typeface="Cambria"/>
                <a:cs typeface="Cambria"/>
              </a:rPr>
              <a:t>tructured to work </a:t>
            </a:r>
            <a:r>
              <a:rPr lang="en-GB" dirty="0">
                <a:latin typeface="Cambria"/>
                <a:cs typeface="Cambria"/>
              </a:rPr>
              <a:t>i</a:t>
            </a:r>
            <a:r>
              <a:rPr lang="en-GB" dirty="0" smtClean="0">
                <a:latin typeface="Cambria"/>
                <a:cs typeface="Cambria"/>
              </a:rPr>
              <a:t>n 4 thematic areas:</a:t>
            </a:r>
          </a:p>
          <a:p>
            <a:pPr lvl="1">
              <a:buClr>
                <a:schemeClr val="bg2">
                  <a:lumMod val="50000"/>
                </a:schemeClr>
              </a:buClr>
              <a:buFont typeface="Wingdings" charset="2"/>
              <a:buChar char="Ø"/>
            </a:pPr>
            <a:r>
              <a:rPr lang="en-GB" dirty="0" smtClean="0">
                <a:latin typeface="Cambria"/>
                <a:cs typeface="Cambria"/>
              </a:rPr>
              <a:t> </a:t>
            </a:r>
            <a:r>
              <a:rPr lang="en-GB" sz="2400" dirty="0">
                <a:latin typeface="Cambria"/>
                <a:cs typeface="Cambria"/>
              </a:rPr>
              <a:t>Climate </a:t>
            </a:r>
            <a:r>
              <a:rPr lang="en-GB" sz="2400" dirty="0" smtClean="0">
                <a:latin typeface="Cambria"/>
                <a:cs typeface="Cambria"/>
              </a:rPr>
              <a:t>Science</a:t>
            </a:r>
          </a:p>
          <a:p>
            <a:pPr lvl="1">
              <a:buClr>
                <a:schemeClr val="bg2">
                  <a:lumMod val="50000"/>
                </a:schemeClr>
              </a:buClr>
              <a:buFont typeface="Wingdings" charset="2"/>
              <a:buChar char="Ø"/>
            </a:pPr>
            <a:r>
              <a:rPr lang="en-GB" sz="2400" dirty="0" smtClean="0">
                <a:latin typeface="Cambria"/>
                <a:cs typeface="Cambria"/>
              </a:rPr>
              <a:t>Mitigation</a:t>
            </a:r>
          </a:p>
          <a:p>
            <a:pPr lvl="1">
              <a:buClr>
                <a:schemeClr val="bg2">
                  <a:lumMod val="50000"/>
                </a:schemeClr>
              </a:buClr>
              <a:buFont typeface="Wingdings" charset="2"/>
              <a:buChar char="Ø"/>
            </a:pPr>
            <a:r>
              <a:rPr lang="en-GB" sz="2400" dirty="0" smtClean="0">
                <a:latin typeface="Cambria"/>
                <a:cs typeface="Cambria"/>
              </a:rPr>
              <a:t>Adaptation</a:t>
            </a:r>
          </a:p>
          <a:p>
            <a:pPr lvl="1">
              <a:buClr>
                <a:schemeClr val="bg2">
                  <a:lumMod val="50000"/>
                </a:schemeClr>
              </a:buClr>
              <a:buFont typeface="Wingdings" charset="2"/>
              <a:buChar char="Ø"/>
            </a:pPr>
            <a:r>
              <a:rPr lang="en-GB" sz="2400" dirty="0" smtClean="0">
                <a:latin typeface="Cambria"/>
                <a:cs typeface="Cambria"/>
              </a:rPr>
              <a:t>Policy</a:t>
            </a:r>
            <a:r>
              <a:rPr lang="en-GB" sz="2400" dirty="0">
                <a:latin typeface="Cambria"/>
                <a:cs typeface="Cambria"/>
              </a:rPr>
              <a:t>, Training and </a:t>
            </a:r>
            <a:r>
              <a:rPr lang="en-GB" sz="2400" dirty="0" smtClean="0">
                <a:latin typeface="Cambria"/>
                <a:cs typeface="Cambria"/>
              </a:rPr>
              <a:t>Outreach</a:t>
            </a:r>
          </a:p>
          <a:p>
            <a:pPr lvl="1">
              <a:buClr>
                <a:schemeClr val="bg2">
                  <a:lumMod val="50000"/>
                </a:schemeClr>
              </a:buClr>
              <a:buFont typeface="Wingdings" charset="2"/>
              <a:buChar char="Ø"/>
            </a:pPr>
            <a:endParaRPr lang="en-GB" dirty="0">
              <a:latin typeface="Cambria"/>
              <a:cs typeface="Cambria"/>
            </a:endParaRPr>
          </a:p>
          <a:p>
            <a:pPr marL="411480" lvl="1" indent="0">
              <a:buClr>
                <a:schemeClr val="bg2">
                  <a:lumMod val="50000"/>
                </a:schemeClr>
              </a:buClr>
              <a:buNone/>
            </a:pPr>
            <a:endParaRPr lang="en-GB" dirty="0">
              <a:latin typeface="Cambria"/>
              <a:cs typeface="Cambria"/>
            </a:endParaRPr>
          </a:p>
          <a:p>
            <a:pPr lvl="1"/>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44351" y="5103204"/>
            <a:ext cx="1689528" cy="1556903"/>
          </a:xfrm>
          <a:prstGeom prst="rect">
            <a:avLst/>
          </a:prstGeom>
        </p:spPr>
      </p:pic>
      <p:pic>
        <p:nvPicPr>
          <p:cNvPr id="5" name="Picture 4" descr="tree planting in Africa.tiff"/>
          <p:cNvPicPr/>
          <p:nvPr/>
        </p:nvPicPr>
        <p:blipFill>
          <a:blip r:embed="rId4">
            <a:extLst>
              <a:ext uri="{28A0092B-C50C-407E-A947-70E740481C1C}">
                <a14:useLocalDpi xmlns:a14="http://schemas.microsoft.com/office/drawing/2010/main" xmlns="" val="0"/>
              </a:ext>
            </a:extLst>
          </a:blip>
          <a:stretch>
            <a:fillRect/>
          </a:stretch>
        </p:blipFill>
        <p:spPr>
          <a:xfrm>
            <a:off x="2533879" y="5103204"/>
            <a:ext cx="2023745" cy="155690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6425580" y="5103204"/>
            <a:ext cx="1837079" cy="1530408"/>
          </a:xfrm>
          <a:prstGeom prst="rect">
            <a:avLst/>
          </a:prstGeom>
        </p:spPr>
      </p:pic>
      <p:pic>
        <p:nvPicPr>
          <p:cNvPr id="7" name="Picture 6" descr="farm pond- rockefeller doc.tiff"/>
          <p:cNvPicPr/>
          <p:nvPr/>
        </p:nvPicPr>
        <p:blipFill>
          <a:blip r:embed="rId6" cstate="email">
            <a:extLst>
              <a:ext uri="{28A0092B-C50C-407E-A947-70E740481C1C}">
                <a14:useLocalDpi xmlns:a14="http://schemas.microsoft.com/office/drawing/2010/main" xmlns="" val="0"/>
              </a:ext>
            </a:extLst>
          </a:blip>
          <a:stretch>
            <a:fillRect/>
          </a:stretch>
        </p:blipFill>
        <p:spPr>
          <a:xfrm>
            <a:off x="4557624" y="5103203"/>
            <a:ext cx="1943735" cy="1556903"/>
          </a:xfrm>
          <a:prstGeom prst="rect">
            <a:avLst/>
          </a:prstGeom>
        </p:spPr>
      </p:pic>
    </p:spTree>
    <p:extLst>
      <p:ext uri="{BB962C8B-B14F-4D97-AF65-F5344CB8AC3E}">
        <p14:creationId xmlns:p14="http://schemas.microsoft.com/office/powerpoint/2010/main" xmlns="" val="688436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85540"/>
            <a:ext cx="8260672" cy="948766"/>
          </a:xfrm>
        </p:spPr>
        <p:txBody>
          <a:bodyPr>
            <a:normAutofit/>
          </a:bodyPr>
          <a:lstStyle/>
          <a:p>
            <a:r>
              <a:rPr lang="en-US" cap="small" dirty="0" smtClean="0"/>
              <a:t>Research During MUCCRI </a:t>
            </a:r>
            <a:r>
              <a:rPr lang="en-US" cap="small" dirty="0"/>
              <a:t>S</a:t>
            </a:r>
            <a:r>
              <a:rPr lang="en-US" cap="small" dirty="0" smtClean="0"/>
              <a:t>tart-up</a:t>
            </a:r>
            <a:endParaRPr lang="en-US" cap="small" dirty="0"/>
          </a:p>
        </p:txBody>
      </p:sp>
      <p:sp>
        <p:nvSpPr>
          <p:cNvPr id="3" name="Content Placeholder 2"/>
          <p:cNvSpPr>
            <a:spLocks noGrp="1"/>
          </p:cNvSpPr>
          <p:nvPr>
            <p:ph idx="1"/>
          </p:nvPr>
        </p:nvSpPr>
        <p:spPr>
          <a:xfrm>
            <a:off x="457199" y="1377414"/>
            <a:ext cx="8386549" cy="5282693"/>
          </a:xfrm>
        </p:spPr>
        <p:txBody>
          <a:bodyPr>
            <a:normAutofit lnSpcReduction="10000"/>
          </a:bodyPr>
          <a:lstStyle/>
          <a:p>
            <a:pPr marL="114300" indent="0">
              <a:buNone/>
            </a:pPr>
            <a:endParaRPr lang="en-GB" dirty="0" smtClean="0"/>
          </a:p>
          <a:p>
            <a:pPr>
              <a:buFont typeface="Wingdings" charset="2"/>
              <a:buChar char="Ø"/>
            </a:pPr>
            <a:r>
              <a:rPr lang="en-GB" dirty="0">
                <a:latin typeface="Cambria"/>
                <a:cs typeface="Cambria"/>
              </a:rPr>
              <a:t>C</a:t>
            </a:r>
            <a:r>
              <a:rPr lang="en-GB" dirty="0" smtClean="0">
                <a:latin typeface="Cambria"/>
                <a:cs typeface="Cambria"/>
              </a:rPr>
              <a:t>limate </a:t>
            </a:r>
            <a:r>
              <a:rPr lang="en-GB" dirty="0">
                <a:latin typeface="Cambria"/>
                <a:cs typeface="Cambria"/>
              </a:rPr>
              <a:t>change adaptation and resilience among small holder </a:t>
            </a:r>
            <a:r>
              <a:rPr lang="en-GB" dirty="0" smtClean="0">
                <a:latin typeface="Cambria"/>
                <a:cs typeface="Cambria"/>
              </a:rPr>
              <a:t>farmers</a:t>
            </a:r>
          </a:p>
          <a:p>
            <a:pPr>
              <a:buFont typeface="Wingdings" charset="2"/>
              <a:buChar char="Ø"/>
            </a:pPr>
            <a:endParaRPr lang="en-US" sz="1200" b="1" dirty="0">
              <a:latin typeface="Cambria"/>
              <a:cs typeface="Cambria"/>
            </a:endParaRPr>
          </a:p>
          <a:p>
            <a:pPr>
              <a:buFont typeface="Wingdings" charset="2"/>
              <a:buChar char="Ø"/>
            </a:pPr>
            <a:r>
              <a:rPr lang="en-GB" dirty="0">
                <a:latin typeface="Cambria"/>
                <a:cs typeface="Cambria"/>
              </a:rPr>
              <a:t>Adapting to climate change in Uganda’s agricultural production and natural resources management </a:t>
            </a:r>
            <a:r>
              <a:rPr lang="en-GB" dirty="0" smtClean="0">
                <a:latin typeface="Cambria"/>
                <a:cs typeface="Cambria"/>
              </a:rPr>
              <a:t>systems</a:t>
            </a:r>
          </a:p>
          <a:p>
            <a:pPr>
              <a:buFont typeface="Wingdings" charset="2"/>
              <a:buChar char="Ø"/>
            </a:pPr>
            <a:endParaRPr lang="en-US" sz="1200" b="1" dirty="0">
              <a:latin typeface="Cambria"/>
              <a:cs typeface="Cambria"/>
            </a:endParaRPr>
          </a:p>
          <a:p>
            <a:pPr>
              <a:buFont typeface="Wingdings" charset="2"/>
              <a:buChar char="Ø"/>
            </a:pPr>
            <a:r>
              <a:rPr lang="en-GB" dirty="0">
                <a:latin typeface="Cambria"/>
                <a:cs typeface="Cambria"/>
              </a:rPr>
              <a:t>Improving integrated production and pest management of rice for climate change adaptations in </a:t>
            </a:r>
            <a:r>
              <a:rPr lang="en-GB" dirty="0" smtClean="0">
                <a:latin typeface="Cambria"/>
                <a:cs typeface="Cambria"/>
              </a:rPr>
              <a:t>Uganda</a:t>
            </a:r>
          </a:p>
          <a:p>
            <a:pPr>
              <a:buFont typeface="Wingdings" charset="2"/>
              <a:buChar char="Ø"/>
            </a:pPr>
            <a:endParaRPr lang="en-US" sz="1200" b="1" dirty="0">
              <a:latin typeface="Cambria"/>
              <a:cs typeface="Cambria"/>
            </a:endParaRPr>
          </a:p>
          <a:p>
            <a:pPr>
              <a:buFont typeface="Wingdings" charset="2"/>
              <a:buChar char="Ø"/>
            </a:pPr>
            <a:r>
              <a:rPr lang="en-GB" dirty="0">
                <a:latin typeface="Cambria"/>
                <a:cs typeface="Cambria"/>
              </a:rPr>
              <a:t>Screening of forages for drought tolerance and reseeding ability for feed and adaptation to climate change of </a:t>
            </a:r>
            <a:r>
              <a:rPr lang="en-GB" dirty="0" smtClean="0">
                <a:latin typeface="Cambria"/>
                <a:cs typeface="Cambria"/>
              </a:rPr>
              <a:t>dry-lands</a:t>
            </a:r>
          </a:p>
          <a:p>
            <a:pPr>
              <a:buFont typeface="Wingdings" charset="2"/>
              <a:buChar char="Ø"/>
            </a:pPr>
            <a:endParaRPr lang="en-US" sz="900" b="1" dirty="0">
              <a:latin typeface="Cambria"/>
              <a:cs typeface="Cambria"/>
            </a:endParaRPr>
          </a:p>
          <a:p>
            <a:pPr>
              <a:buFont typeface="Wingdings" charset="2"/>
              <a:buChar char="Ø"/>
            </a:pPr>
            <a:r>
              <a:rPr lang="en-GB" dirty="0">
                <a:latin typeface="Cambria"/>
                <a:cs typeface="Cambria"/>
              </a:rPr>
              <a:t>Carbon sequestration of selected indigenous trees in Uganda’s rural </a:t>
            </a:r>
            <a:r>
              <a:rPr lang="en-GB" dirty="0" smtClean="0">
                <a:latin typeface="Cambria"/>
                <a:cs typeface="Cambria"/>
              </a:rPr>
              <a:t>landscapes</a:t>
            </a:r>
          </a:p>
          <a:p>
            <a:endParaRPr lang="en-US" sz="1200" dirty="0"/>
          </a:p>
          <a:p>
            <a:pPr lvl="1"/>
            <a:endParaRPr lang="en-GB" dirty="0"/>
          </a:p>
          <a:p>
            <a:pPr lvl="1"/>
            <a:endParaRPr lang="en-US" dirty="0"/>
          </a:p>
        </p:txBody>
      </p:sp>
    </p:spTree>
    <p:extLst>
      <p:ext uri="{BB962C8B-B14F-4D97-AF65-F5344CB8AC3E}">
        <p14:creationId xmlns:p14="http://schemas.microsoft.com/office/powerpoint/2010/main" xmlns="" val="398094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mj-cs"/>
              </a:rPr>
              <a:t> </a:t>
            </a:r>
            <a:r>
              <a:rPr lang="en-US" sz="3200" dirty="0" smtClean="0">
                <a:cs typeface="+mj-cs"/>
              </a:rPr>
              <a:t>Partners</a:t>
            </a:r>
            <a:endParaRPr lang="en-US" sz="3200" dirty="0">
              <a:cs typeface="+mj-cs"/>
            </a:endParaRPr>
          </a:p>
        </p:txBody>
      </p:sp>
      <p:sp>
        <p:nvSpPr>
          <p:cNvPr id="2" name="Content Placeholder 1"/>
          <p:cNvSpPr>
            <a:spLocks noGrp="1"/>
          </p:cNvSpPr>
          <p:nvPr>
            <p:ph idx="1"/>
          </p:nvPr>
        </p:nvSpPr>
        <p:spPr>
          <a:xfrm>
            <a:off x="1287761" y="2333316"/>
            <a:ext cx="6941839" cy="3991284"/>
          </a:xfrm>
        </p:spPr>
        <p:txBody>
          <a:bodyPr>
            <a:normAutofit/>
          </a:bodyPr>
          <a:lstStyle/>
          <a:p>
            <a:pPr>
              <a:defRPr/>
            </a:pPr>
            <a:r>
              <a:rPr lang="en-US" dirty="0" smtClean="0">
                <a:solidFill>
                  <a:schemeClr val="tx1"/>
                </a:solidFill>
                <a:latin typeface="Cambria"/>
                <a:cs typeface="Cambria"/>
              </a:rPr>
              <a:t>FHI 360</a:t>
            </a:r>
          </a:p>
          <a:p>
            <a:pPr>
              <a:defRPr/>
            </a:pPr>
            <a:r>
              <a:rPr lang="en-US" dirty="0" err="1" smtClean="0">
                <a:solidFill>
                  <a:schemeClr val="tx1"/>
                </a:solidFill>
                <a:latin typeface="Cambria"/>
                <a:cs typeface="Cambria"/>
              </a:rPr>
              <a:t>Makerere</a:t>
            </a:r>
            <a:r>
              <a:rPr lang="en-US" dirty="0" smtClean="0">
                <a:solidFill>
                  <a:schemeClr val="tx1"/>
                </a:solidFill>
                <a:latin typeface="Cambria"/>
                <a:cs typeface="Cambria"/>
              </a:rPr>
              <a:t> University (MAK), College of Agricultural and Environmental Studies (CAES)</a:t>
            </a:r>
          </a:p>
          <a:p>
            <a:pPr>
              <a:defRPr/>
            </a:pPr>
            <a:r>
              <a:rPr lang="en-US" dirty="0" smtClean="0">
                <a:solidFill>
                  <a:schemeClr val="tx1"/>
                </a:solidFill>
                <a:latin typeface="Cambria"/>
                <a:cs typeface="Cambria"/>
              </a:rPr>
              <a:t>National Agricultural Research</a:t>
            </a:r>
          </a:p>
          <a:p>
            <a:pPr marL="18288" indent="0">
              <a:buFontTx/>
              <a:buNone/>
              <a:defRPr/>
            </a:pPr>
            <a:r>
              <a:rPr lang="en-US" dirty="0">
                <a:solidFill>
                  <a:schemeClr val="tx1"/>
                </a:solidFill>
                <a:latin typeface="Cambria"/>
                <a:cs typeface="Cambria"/>
              </a:rPr>
              <a:t>	</a:t>
            </a:r>
            <a:r>
              <a:rPr lang="en-US" dirty="0" smtClean="0">
                <a:solidFill>
                  <a:schemeClr val="tx1"/>
                </a:solidFill>
                <a:latin typeface="Cambria"/>
                <a:cs typeface="Cambria"/>
              </a:rPr>
              <a:t> Organization (NARO)</a:t>
            </a:r>
          </a:p>
          <a:p>
            <a:pPr>
              <a:defRPr/>
            </a:pPr>
            <a:r>
              <a:rPr lang="en-US" dirty="0" smtClean="0">
                <a:solidFill>
                  <a:schemeClr val="tx1"/>
                </a:solidFill>
                <a:latin typeface="Cambria"/>
                <a:cs typeface="Cambria"/>
              </a:rPr>
              <a:t>International Institute for Tropical        	Agriculture (IITA)</a:t>
            </a:r>
          </a:p>
          <a:p>
            <a:pPr>
              <a:defRPr/>
            </a:pPr>
            <a:r>
              <a:rPr lang="en-US" dirty="0" smtClean="0">
                <a:solidFill>
                  <a:schemeClr val="tx1"/>
                </a:solidFill>
                <a:latin typeface="Cambria"/>
                <a:cs typeface="Cambria"/>
              </a:rPr>
              <a:t>USAID/Uganda Feed the Future activities</a:t>
            </a:r>
          </a:p>
          <a:p>
            <a:pPr>
              <a:defRPr/>
            </a:pPr>
            <a:r>
              <a:rPr lang="en-US" dirty="0">
                <a:solidFill>
                  <a:schemeClr val="tx1"/>
                </a:solidFill>
                <a:latin typeface="Cambria"/>
                <a:cs typeface="Cambria"/>
              </a:rPr>
              <a:t>Government of </a:t>
            </a:r>
            <a:r>
              <a:rPr lang="en-US" dirty="0" smtClean="0">
                <a:solidFill>
                  <a:schemeClr val="tx1"/>
                </a:solidFill>
                <a:latin typeface="Cambria"/>
                <a:cs typeface="Cambria"/>
              </a:rPr>
              <a:t>Uganda</a:t>
            </a:r>
          </a:p>
          <a:p>
            <a:pPr>
              <a:defRPr/>
            </a:pPr>
            <a:endParaRPr lang="en-US" dirty="0">
              <a:cs typeface="+mn-cs"/>
            </a:endParaRPr>
          </a:p>
        </p:txBody>
      </p:sp>
      <p:pic>
        <p:nvPicPr>
          <p:cNvPr id="16387"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152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8600" y="3048000"/>
            <a:ext cx="9144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40600" y="4022724"/>
            <a:ext cx="1136650"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3" descr="Description: FHI360_FinalLogo_Horizonal.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340600" y="2453069"/>
            <a:ext cx="13462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6199" y="16719"/>
            <a:ext cx="8777159" cy="1611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6199" y="1896180"/>
            <a:ext cx="8920246" cy="369332"/>
          </a:xfrm>
          <a:prstGeom prst="rect">
            <a:avLst/>
          </a:prstGeom>
          <a:noFill/>
        </p:spPr>
        <p:txBody>
          <a:bodyPr wrap="square" rtlCol="0">
            <a:spAutoFit/>
          </a:bodyPr>
          <a:lstStyle/>
          <a:p>
            <a:r>
              <a:rPr lang="en-US" b="1" i="1" cap="small" dirty="0">
                <a:latin typeface="Cambria"/>
                <a:cs typeface="Cambria"/>
              </a:rPr>
              <a:t>USAID/Uganda Education and Research to Improve Climate </a:t>
            </a:r>
            <a:r>
              <a:rPr lang="en-US" b="1" i="1" cap="small" dirty="0" smtClean="0">
                <a:latin typeface="Cambria"/>
                <a:cs typeface="Cambria"/>
              </a:rPr>
              <a:t>Change </a:t>
            </a:r>
            <a:r>
              <a:rPr lang="en-US" b="1" i="1" cap="small" dirty="0">
                <a:latin typeface="Cambria"/>
                <a:cs typeface="Cambria"/>
              </a:rPr>
              <a:t>Adaptation</a:t>
            </a:r>
            <a:r>
              <a:rPr lang="en-US" b="1" cap="small" dirty="0">
                <a:latin typeface="Cambria"/>
                <a:cs typeface="Cambria"/>
              </a:rPr>
              <a:t> Activity</a:t>
            </a:r>
            <a:endParaRPr lang="en-US" b="1" dirty="0"/>
          </a:p>
        </p:txBody>
      </p:sp>
    </p:spTree>
    <p:extLst>
      <p:ext uri="{BB962C8B-B14F-4D97-AF65-F5344CB8AC3E}">
        <p14:creationId xmlns:p14="http://schemas.microsoft.com/office/powerpoint/2010/main" xmlns="" val="399234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title"/>
          </p:nvPr>
        </p:nvSpPr>
        <p:spPr/>
        <p:txBody>
          <a:bodyPr>
            <a:normAutofit/>
          </a:bodyPr>
          <a:lstStyle/>
          <a:p>
            <a:pPr eaLnBrk="1" hangingPunct="1">
              <a:defRPr/>
            </a:pPr>
            <a:r>
              <a:rPr lang="en-US" sz="4000" cap="small" dirty="0" smtClean="0">
                <a:latin typeface="Cambria"/>
                <a:cs typeface="Cambria"/>
              </a:rPr>
              <a:t>Main Activity Goal</a:t>
            </a:r>
            <a:endParaRPr lang="en-US" sz="4000" cap="small" dirty="0">
              <a:latin typeface="Cambria"/>
              <a:cs typeface="Cambria"/>
            </a:endParaRPr>
          </a:p>
        </p:txBody>
      </p:sp>
      <p:sp>
        <p:nvSpPr>
          <p:cNvPr id="5123" name="Rectangle 17"/>
          <p:cNvSpPr>
            <a:spLocks noGrp="1" noChangeArrowheads="1"/>
          </p:cNvSpPr>
          <p:nvPr>
            <p:ph idx="1"/>
          </p:nvPr>
        </p:nvSpPr>
        <p:spPr>
          <a:xfrm>
            <a:off x="160969" y="1752600"/>
            <a:ext cx="8983031" cy="5105400"/>
          </a:xfrm>
        </p:spPr>
        <p:txBody>
          <a:bodyPr>
            <a:normAutofit fontScale="85000" lnSpcReduction="10000"/>
          </a:bodyPr>
          <a:lstStyle/>
          <a:p>
            <a:pPr marL="0" indent="0">
              <a:buFontTx/>
              <a:buNone/>
              <a:defRPr/>
            </a:pPr>
            <a:r>
              <a:rPr lang="en-US" dirty="0" smtClean="0">
                <a:latin typeface="Cambria"/>
                <a:cs typeface="Cambria"/>
              </a:rPr>
              <a:t>Assist Ugandans to build a hub of academic, professional development and research excellence in climate science, climate adaptation and related disciplines. With the hope that this hub will attract more research opportunities for MAK faculty from many disciplines and colleges and provide to Uganda the focus on climate information that will help the development of sustainable responses to a changing climate </a:t>
            </a:r>
          </a:p>
          <a:p>
            <a:pPr marL="0" indent="0">
              <a:buFontTx/>
              <a:buNone/>
              <a:defRPr/>
            </a:pPr>
            <a:endParaRPr lang="en-US" dirty="0" smtClean="0">
              <a:latin typeface="Cambria"/>
              <a:cs typeface="Cambria"/>
            </a:endParaRPr>
          </a:p>
          <a:p>
            <a:pPr marL="0" indent="0">
              <a:buFontTx/>
              <a:buNone/>
              <a:defRPr/>
            </a:pPr>
            <a:r>
              <a:rPr lang="en-US" dirty="0" smtClean="0">
                <a:latin typeface="Cambria"/>
                <a:cs typeface="Cambria"/>
              </a:rPr>
              <a:t>This </a:t>
            </a:r>
            <a:r>
              <a:rPr lang="en-US" dirty="0" err="1" smtClean="0">
                <a:latin typeface="Cambria"/>
                <a:cs typeface="Cambria"/>
              </a:rPr>
              <a:t>Activitiy</a:t>
            </a:r>
            <a:r>
              <a:rPr lang="en-US" dirty="0" smtClean="0">
                <a:latin typeface="Cambria"/>
                <a:cs typeface="Cambria"/>
              </a:rPr>
              <a:t> is in partnership with </a:t>
            </a:r>
            <a:r>
              <a:rPr lang="en-US" dirty="0" err="1" smtClean="0">
                <a:latin typeface="Cambria"/>
                <a:cs typeface="Cambria"/>
              </a:rPr>
              <a:t>Makerere</a:t>
            </a:r>
            <a:r>
              <a:rPr lang="en-US" dirty="0" smtClean="0">
                <a:latin typeface="Cambria"/>
                <a:cs typeface="Cambria"/>
              </a:rPr>
              <a:t> University’s (MAK) College of Agricultural and Environmental Sciences (CAES) with goal of  establishing and supporting of the </a:t>
            </a:r>
            <a:r>
              <a:rPr lang="en-US" dirty="0" err="1" smtClean="0">
                <a:latin typeface="Cambria"/>
                <a:cs typeface="Cambria"/>
              </a:rPr>
              <a:t>Makerere</a:t>
            </a:r>
            <a:r>
              <a:rPr lang="en-US" dirty="0" smtClean="0">
                <a:latin typeface="Cambria"/>
                <a:cs typeface="Cambria"/>
              </a:rPr>
              <a:t> University Centre for Climate Change Research and Innovations (MUCCCRI).</a:t>
            </a:r>
          </a:p>
          <a:p>
            <a:pPr marL="0" indent="0">
              <a:buFontTx/>
              <a:buNone/>
              <a:defRPr/>
            </a:pPr>
            <a:r>
              <a:rPr lang="en-US" dirty="0" smtClean="0">
                <a:solidFill>
                  <a:schemeClr val="bg2">
                    <a:lumMod val="50000"/>
                  </a:schemeClr>
                </a:solidFill>
                <a:latin typeface="Cambria"/>
                <a:cs typeface="Cambria"/>
              </a:rPr>
              <a:t>………….</a:t>
            </a:r>
            <a:endParaRPr lang="en-US" dirty="0">
              <a:solidFill>
                <a:schemeClr val="bg2">
                  <a:lumMod val="50000"/>
                </a:schemeClr>
              </a:solidFill>
              <a:latin typeface="Cambria"/>
              <a:cs typeface="Cambria"/>
            </a:endParaRPr>
          </a:p>
          <a:p>
            <a:pPr marL="0" indent="0">
              <a:buFontTx/>
              <a:buNone/>
              <a:defRPr/>
            </a:pPr>
            <a:r>
              <a:rPr lang="en-US" dirty="0" smtClean="0">
                <a:latin typeface="Cambria"/>
                <a:cs typeface="Cambria"/>
              </a:rPr>
              <a:t>While this effort builds upon a Rockefeller grant that was provided to CAES to support the start of establishing MUCCRI – the Centre will have a broader approach than just climate adaptation and capacity building – the focuses of this Activity – it will include: education, research, </a:t>
            </a:r>
            <a:r>
              <a:rPr lang="en-US" dirty="0">
                <a:latin typeface="Cambria"/>
                <a:cs typeface="Cambria"/>
              </a:rPr>
              <a:t>and policy </a:t>
            </a:r>
            <a:r>
              <a:rPr lang="en-US" dirty="0" smtClean="0">
                <a:latin typeface="Cambria"/>
                <a:cs typeface="Cambria"/>
              </a:rPr>
              <a:t>considerations that address both adaptation</a:t>
            </a:r>
            <a:r>
              <a:rPr lang="en-US" dirty="0">
                <a:latin typeface="Cambria"/>
                <a:cs typeface="Cambria"/>
              </a:rPr>
              <a:t> </a:t>
            </a:r>
            <a:r>
              <a:rPr lang="en-US" dirty="0" smtClean="0">
                <a:latin typeface="Cambria"/>
                <a:cs typeface="Cambria"/>
              </a:rPr>
              <a:t>and mitigation related issues. </a:t>
            </a:r>
          </a:p>
          <a:p>
            <a:pPr eaLnBrk="1" hangingPunct="1">
              <a:defRPr/>
            </a:pPr>
            <a:endParaRPr lang="en-US" dirty="0">
              <a:latin typeface="Arial" charset="0"/>
              <a:cs typeface="+mn-cs"/>
            </a:endParaRPr>
          </a:p>
        </p:txBody>
      </p:sp>
    </p:spTree>
    <p:extLst>
      <p:ext uri="{BB962C8B-B14F-4D97-AF65-F5344CB8AC3E}">
        <p14:creationId xmlns:p14="http://schemas.microsoft.com/office/powerpoint/2010/main" xmlns="" val="378646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title"/>
          </p:nvPr>
        </p:nvSpPr>
        <p:spPr/>
        <p:txBody>
          <a:bodyPr>
            <a:normAutofit/>
          </a:bodyPr>
          <a:lstStyle/>
          <a:p>
            <a:pPr eaLnBrk="1" hangingPunct="1">
              <a:defRPr/>
            </a:pPr>
            <a:r>
              <a:rPr lang="en-US" sz="3600" cap="small" dirty="0" smtClean="0">
                <a:latin typeface="Cambria"/>
                <a:cs typeface="Cambria"/>
              </a:rPr>
              <a:t>Four Activity Result Areas</a:t>
            </a:r>
            <a:endParaRPr lang="en-US" sz="3600" cap="small" dirty="0">
              <a:latin typeface="Cambria"/>
              <a:cs typeface="Cambria"/>
            </a:endParaRPr>
          </a:p>
        </p:txBody>
      </p:sp>
      <p:sp>
        <p:nvSpPr>
          <p:cNvPr id="5123" name="Rectangle 17"/>
          <p:cNvSpPr>
            <a:spLocks noGrp="1" noChangeArrowheads="1"/>
          </p:cNvSpPr>
          <p:nvPr>
            <p:ph idx="1"/>
          </p:nvPr>
        </p:nvSpPr>
        <p:spPr/>
        <p:txBody>
          <a:bodyPr/>
          <a:lstStyle/>
          <a:p>
            <a:pPr marL="457200" indent="-457200">
              <a:spcAft>
                <a:spcPts val="1200"/>
              </a:spcAft>
              <a:buClr>
                <a:schemeClr val="bg2">
                  <a:lumMod val="50000"/>
                </a:schemeClr>
              </a:buClr>
              <a:buFont typeface="+mj-lt"/>
              <a:buAutoNum type="arabicPeriod"/>
              <a:defRPr/>
            </a:pPr>
            <a:r>
              <a:rPr lang="en-US" dirty="0" smtClean="0">
                <a:latin typeface="Cambria"/>
                <a:cs typeface="Cambria"/>
              </a:rPr>
              <a:t>Support MUCCRI establishment</a:t>
            </a:r>
          </a:p>
          <a:p>
            <a:pPr marL="457200" indent="-457200">
              <a:spcAft>
                <a:spcPts val="1200"/>
              </a:spcAft>
              <a:buClr>
                <a:schemeClr val="bg2">
                  <a:lumMod val="50000"/>
                </a:schemeClr>
              </a:buClr>
              <a:buFont typeface="+mj-lt"/>
              <a:buAutoNum type="arabicPeriod"/>
              <a:defRPr/>
            </a:pPr>
            <a:r>
              <a:rPr lang="en-US" dirty="0" smtClean="0">
                <a:latin typeface="Cambria"/>
                <a:cs typeface="Cambria"/>
              </a:rPr>
              <a:t>Build capacity through formal and informal education and training options</a:t>
            </a:r>
          </a:p>
          <a:p>
            <a:pPr marL="457200" indent="-457200">
              <a:spcAft>
                <a:spcPts val="1200"/>
              </a:spcAft>
              <a:buClr>
                <a:schemeClr val="bg2">
                  <a:lumMod val="50000"/>
                </a:schemeClr>
              </a:buClr>
              <a:buFont typeface="+mj-lt"/>
              <a:buAutoNum type="arabicPeriod"/>
              <a:defRPr/>
            </a:pPr>
            <a:r>
              <a:rPr lang="en-US" dirty="0" smtClean="0">
                <a:latin typeface="Cambria"/>
                <a:cs typeface="Cambria"/>
              </a:rPr>
              <a:t>Generate high quality climate change and climate adaptation research</a:t>
            </a:r>
          </a:p>
          <a:p>
            <a:pPr marL="457200" indent="-457200">
              <a:spcAft>
                <a:spcPts val="1200"/>
              </a:spcAft>
              <a:buClr>
                <a:schemeClr val="bg2">
                  <a:lumMod val="50000"/>
                </a:schemeClr>
              </a:buClr>
              <a:buFont typeface="+mj-lt"/>
              <a:buAutoNum type="arabicPeriod"/>
              <a:defRPr/>
            </a:pPr>
            <a:r>
              <a:rPr lang="en-US" dirty="0" smtClean="0">
                <a:latin typeface="Cambria"/>
                <a:cs typeface="Cambria"/>
              </a:rPr>
              <a:t>Disseminate research findings and other relevant climate change related information</a:t>
            </a:r>
          </a:p>
          <a:p>
            <a:pPr eaLnBrk="1" hangingPunct="1">
              <a:defRPr/>
            </a:pPr>
            <a:endParaRPr lang="en-US" dirty="0">
              <a:latin typeface="Arial" charset="0"/>
              <a:cs typeface="+mn-cs"/>
            </a:endParaRPr>
          </a:p>
        </p:txBody>
      </p:sp>
    </p:spTree>
    <p:extLst>
      <p:ext uri="{BB962C8B-B14F-4D97-AF65-F5344CB8AC3E}">
        <p14:creationId xmlns:p14="http://schemas.microsoft.com/office/powerpoint/2010/main" xmlns="" val="1302426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title"/>
          </p:nvPr>
        </p:nvSpPr>
        <p:spPr>
          <a:xfrm>
            <a:off x="228600" y="430214"/>
            <a:ext cx="8915400" cy="1054531"/>
          </a:xfrm>
        </p:spPr>
        <p:txBody>
          <a:bodyPr>
            <a:normAutofit/>
          </a:bodyPr>
          <a:lstStyle/>
          <a:p>
            <a:r>
              <a:rPr lang="en-US" dirty="0" smtClean="0">
                <a:cs typeface="+mj-cs"/>
              </a:rPr>
              <a:t>1. </a:t>
            </a:r>
            <a:r>
              <a:rPr lang="en-US" sz="3200" cap="small" dirty="0" smtClean="0">
                <a:latin typeface="Cambria"/>
                <a:cs typeface="Cambria"/>
              </a:rPr>
              <a:t>Support MUCCRI</a:t>
            </a:r>
            <a:r>
              <a:rPr lang="en-US" dirty="0" smtClean="0">
                <a:cs typeface="+mj-cs"/>
              </a:rPr>
              <a:t>: </a:t>
            </a:r>
            <a:r>
              <a:rPr lang="en-US" sz="2400" i="1" cap="small" dirty="0">
                <a:latin typeface="Cambria"/>
                <a:cs typeface="Cambria"/>
              </a:rPr>
              <a:t>Institutional structure of </a:t>
            </a:r>
            <a:r>
              <a:rPr lang="en-US" sz="2400" i="1" cap="small" dirty="0" smtClean="0">
                <a:latin typeface="Cambria"/>
                <a:cs typeface="Cambria"/>
              </a:rPr>
              <a:t>MUCCRI        </a:t>
            </a:r>
            <a:r>
              <a:rPr lang="en-US" sz="2400" i="1" cap="small" dirty="0">
                <a:latin typeface="Cambria"/>
                <a:cs typeface="Cambria"/>
              </a:rPr>
              <a:t>is established and supports MUCCRI objectives</a:t>
            </a:r>
          </a:p>
        </p:txBody>
      </p:sp>
      <p:sp>
        <p:nvSpPr>
          <p:cNvPr id="5123" name="Rectangle 17"/>
          <p:cNvSpPr>
            <a:spLocks noGrp="1" noChangeArrowheads="1"/>
          </p:cNvSpPr>
          <p:nvPr>
            <p:ph idx="1"/>
          </p:nvPr>
        </p:nvSpPr>
        <p:spPr>
          <a:xfrm>
            <a:off x="228600" y="1949845"/>
            <a:ext cx="5791200" cy="4908155"/>
          </a:xfrm>
        </p:spPr>
        <p:txBody>
          <a:bodyPr>
            <a:normAutofit/>
          </a:bodyPr>
          <a:lstStyle/>
          <a:p>
            <a:pPr marL="18288" indent="0">
              <a:buFontTx/>
              <a:buNone/>
              <a:defRPr/>
            </a:pPr>
            <a:r>
              <a:rPr lang="en-US" dirty="0" smtClean="0">
                <a:solidFill>
                  <a:srgbClr val="000000"/>
                </a:solidFill>
                <a:latin typeface="Cambria"/>
                <a:cs typeface="Cambria"/>
              </a:rPr>
              <a:t>Example Activities for Year One</a:t>
            </a:r>
          </a:p>
          <a:p>
            <a:pPr marL="18288" indent="0">
              <a:buFontTx/>
              <a:buNone/>
              <a:defRPr/>
            </a:pPr>
            <a:endParaRPr lang="en-US" sz="1400" dirty="0" smtClean="0">
              <a:solidFill>
                <a:srgbClr val="000000"/>
              </a:solidFill>
              <a:latin typeface="Cambria"/>
              <a:cs typeface="Cambria"/>
            </a:endParaRPr>
          </a:p>
          <a:p>
            <a:pPr>
              <a:defRPr/>
            </a:pPr>
            <a:r>
              <a:rPr lang="en-US" i="1" dirty="0" smtClean="0">
                <a:solidFill>
                  <a:srgbClr val="000000"/>
                </a:solidFill>
                <a:latin typeface="Cambria"/>
                <a:cs typeface="Cambria"/>
              </a:rPr>
              <a:t>Whole System in the Room </a:t>
            </a:r>
            <a:r>
              <a:rPr lang="en-US" dirty="0" smtClean="0">
                <a:solidFill>
                  <a:srgbClr val="000000"/>
                </a:solidFill>
                <a:latin typeface="Cambria"/>
                <a:cs typeface="Cambria"/>
              </a:rPr>
              <a:t>Meeting and other partner networking efforts</a:t>
            </a:r>
          </a:p>
          <a:p>
            <a:pPr>
              <a:defRPr/>
            </a:pPr>
            <a:r>
              <a:rPr lang="en-US" dirty="0" smtClean="0">
                <a:solidFill>
                  <a:srgbClr val="000000"/>
                </a:solidFill>
                <a:latin typeface="Cambria"/>
                <a:cs typeface="Cambria"/>
              </a:rPr>
              <a:t>Support official recognition of MUCCRI  by the University</a:t>
            </a:r>
          </a:p>
          <a:p>
            <a:pPr>
              <a:defRPr/>
            </a:pPr>
            <a:r>
              <a:rPr lang="en-US" dirty="0" smtClean="0">
                <a:solidFill>
                  <a:srgbClr val="000000"/>
                </a:solidFill>
                <a:latin typeface="Cambria"/>
                <a:cs typeface="Cambria"/>
              </a:rPr>
              <a:t>Encourage inclusion of MUCCRI in the CAES strategic plan</a:t>
            </a:r>
          </a:p>
          <a:p>
            <a:pPr>
              <a:defRPr/>
            </a:pPr>
            <a:r>
              <a:rPr lang="en-US" dirty="0" smtClean="0">
                <a:solidFill>
                  <a:srgbClr val="000000"/>
                </a:solidFill>
                <a:latin typeface="Cambria"/>
                <a:cs typeface="Cambria"/>
              </a:rPr>
              <a:t>Set-up Adapt2CC platform /website – for MUCCRI</a:t>
            </a:r>
          </a:p>
          <a:p>
            <a:pPr marL="0" indent="0" eaLnBrk="1" hangingPunct="1">
              <a:buFontTx/>
              <a:buNone/>
              <a:defRPr/>
            </a:pPr>
            <a:endParaRPr lang="en-US" dirty="0">
              <a:latin typeface="Arial" charset="0"/>
              <a:cs typeface="+mn-cs"/>
            </a:endParaRPr>
          </a:p>
        </p:txBody>
      </p:sp>
      <p:pic>
        <p:nvPicPr>
          <p:cNvPr id="19459" name="Picture 4"/>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292664" y="1770962"/>
            <a:ext cx="1349375" cy="282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6"/>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400800" y="4572000"/>
            <a:ext cx="1876425"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Box 1"/>
          <p:cNvSpPr txBox="1">
            <a:spLocks noChangeArrowheads="1"/>
          </p:cNvSpPr>
          <p:nvPr/>
        </p:nvSpPr>
        <p:spPr bwMode="auto">
          <a:xfrm>
            <a:off x="3887788" y="430213"/>
            <a:ext cx="185737"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endParaRPr lang="en-US"/>
          </a:p>
        </p:txBody>
      </p:sp>
    </p:spTree>
    <p:extLst>
      <p:ext uri="{BB962C8B-B14F-4D97-AF65-F5344CB8AC3E}">
        <p14:creationId xmlns:p14="http://schemas.microsoft.com/office/powerpoint/2010/main" xmlns="" val="631986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title"/>
          </p:nvPr>
        </p:nvSpPr>
        <p:spPr>
          <a:xfrm>
            <a:off x="228600" y="357771"/>
            <a:ext cx="8915400" cy="1180640"/>
          </a:xfrm>
        </p:spPr>
        <p:txBody>
          <a:bodyPr>
            <a:normAutofit/>
          </a:bodyPr>
          <a:lstStyle/>
          <a:p>
            <a:r>
              <a:rPr lang="en-US" sz="3200" dirty="0" smtClean="0">
                <a:cs typeface="+mj-cs"/>
              </a:rPr>
              <a:t>2. </a:t>
            </a:r>
            <a:r>
              <a:rPr lang="en-US" sz="3200" cap="small" dirty="0" smtClean="0">
                <a:latin typeface="Cambria"/>
                <a:cs typeface="Cambria"/>
              </a:rPr>
              <a:t>Build capacity</a:t>
            </a:r>
            <a:r>
              <a:rPr lang="en-US" cap="small" dirty="0" smtClean="0">
                <a:latin typeface="Cambria"/>
                <a:cs typeface="Cambria"/>
              </a:rPr>
              <a:t>: </a:t>
            </a:r>
            <a:r>
              <a:rPr lang="en-US" sz="2400" i="1" cap="small" dirty="0">
                <a:latin typeface="Cambria"/>
                <a:cs typeface="Cambria"/>
              </a:rPr>
              <a:t>MUCCRI provides cutting edge short and long term training to students, staff, and external stakeholders </a:t>
            </a:r>
            <a:endParaRPr lang="en-US" sz="2400" cap="small" dirty="0">
              <a:latin typeface="Cambria"/>
              <a:cs typeface="Cambria"/>
            </a:endParaRPr>
          </a:p>
        </p:txBody>
      </p:sp>
      <p:sp>
        <p:nvSpPr>
          <p:cNvPr id="5123" name="Rectangle 17"/>
          <p:cNvSpPr>
            <a:spLocks noGrp="1" noChangeArrowheads="1"/>
          </p:cNvSpPr>
          <p:nvPr>
            <p:ph idx="1"/>
          </p:nvPr>
        </p:nvSpPr>
        <p:spPr>
          <a:xfrm>
            <a:off x="228600" y="1949845"/>
            <a:ext cx="4954490" cy="4418458"/>
          </a:xfrm>
        </p:spPr>
        <p:txBody>
          <a:bodyPr>
            <a:normAutofit/>
          </a:bodyPr>
          <a:lstStyle/>
          <a:p>
            <a:pPr marL="18288" indent="0">
              <a:buFontTx/>
              <a:buNone/>
              <a:defRPr/>
            </a:pPr>
            <a:r>
              <a:rPr lang="en-US" dirty="0" smtClean="0">
                <a:solidFill>
                  <a:srgbClr val="000000"/>
                </a:solidFill>
                <a:latin typeface="Cambria"/>
                <a:cs typeface="Cambria"/>
              </a:rPr>
              <a:t>Example Activities Year One</a:t>
            </a:r>
          </a:p>
          <a:p>
            <a:pPr marL="18288" indent="0">
              <a:buFontTx/>
              <a:buNone/>
              <a:defRPr/>
            </a:pPr>
            <a:endParaRPr lang="en-US" sz="1200" dirty="0" smtClean="0">
              <a:solidFill>
                <a:srgbClr val="000000"/>
              </a:solidFill>
              <a:latin typeface="Cambria"/>
              <a:cs typeface="Cambria"/>
            </a:endParaRPr>
          </a:p>
          <a:p>
            <a:pPr>
              <a:defRPr/>
            </a:pPr>
            <a:r>
              <a:rPr lang="en-US" dirty="0" smtClean="0">
                <a:solidFill>
                  <a:srgbClr val="000000"/>
                </a:solidFill>
                <a:latin typeface="Cambria"/>
                <a:cs typeface="Cambria"/>
              </a:rPr>
              <a:t>Provide training and materials to Uganda media</a:t>
            </a:r>
          </a:p>
          <a:p>
            <a:pPr>
              <a:defRPr/>
            </a:pPr>
            <a:r>
              <a:rPr lang="en-US" dirty="0" smtClean="0">
                <a:solidFill>
                  <a:srgbClr val="000000"/>
                </a:solidFill>
                <a:latin typeface="Cambria"/>
                <a:cs typeface="Cambria"/>
              </a:rPr>
              <a:t>Provide training to District Environment Officers, Army</a:t>
            </a:r>
          </a:p>
          <a:p>
            <a:pPr>
              <a:defRPr/>
            </a:pPr>
            <a:r>
              <a:rPr lang="en-US" dirty="0">
                <a:solidFill>
                  <a:srgbClr val="000000"/>
                </a:solidFill>
                <a:latin typeface="Cambria"/>
                <a:cs typeface="Cambria"/>
              </a:rPr>
              <a:t>Support the process of approval for the MSc in Climate Sciences</a:t>
            </a:r>
          </a:p>
          <a:p>
            <a:pPr>
              <a:defRPr/>
            </a:pPr>
            <a:r>
              <a:rPr lang="en-US" dirty="0">
                <a:solidFill>
                  <a:srgbClr val="000000"/>
                </a:solidFill>
                <a:latin typeface="Cambria"/>
                <a:cs typeface="Cambria"/>
              </a:rPr>
              <a:t>Identify and access on-line course offerings</a:t>
            </a:r>
          </a:p>
          <a:p>
            <a:pPr>
              <a:defRPr/>
            </a:pPr>
            <a:r>
              <a:rPr lang="en-US" dirty="0">
                <a:solidFill>
                  <a:srgbClr val="000000"/>
                </a:solidFill>
                <a:latin typeface="Cambria"/>
                <a:cs typeface="Cambria"/>
              </a:rPr>
              <a:t>Plan a monthly seminar series</a:t>
            </a:r>
          </a:p>
          <a:p>
            <a:pPr marL="114300" indent="0">
              <a:buNone/>
              <a:defRPr/>
            </a:pPr>
            <a:endParaRPr lang="en-US" dirty="0">
              <a:solidFill>
                <a:srgbClr val="000000"/>
              </a:solidFill>
              <a:latin typeface="Cambria"/>
              <a:cs typeface="Cambria"/>
            </a:endParaRPr>
          </a:p>
          <a:p>
            <a:pPr>
              <a:defRPr/>
            </a:pPr>
            <a:endParaRPr lang="en-US" dirty="0" smtClean="0">
              <a:cs typeface="+mn-cs"/>
            </a:endParaRPr>
          </a:p>
          <a:p>
            <a:pPr marL="0" indent="0" eaLnBrk="1" hangingPunct="1">
              <a:buFontTx/>
              <a:buNone/>
              <a:defRPr/>
            </a:pPr>
            <a:endParaRPr lang="en-US" dirty="0">
              <a:latin typeface="Arial" charset="0"/>
              <a:cs typeface="+mn-cs"/>
            </a:endParaRPr>
          </a:p>
        </p:txBody>
      </p:sp>
      <p:pic>
        <p:nvPicPr>
          <p:cNvPr id="20483" name="Picture 4" descr="IMG_0351.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884354" y="1699407"/>
            <a:ext cx="2777667" cy="2440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2000-04-04 19.47.36.jpg"/>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5884354" y="4139597"/>
            <a:ext cx="3259646" cy="2664738"/>
          </a:xfrm>
          <a:prstGeom prst="rect">
            <a:avLst/>
          </a:prstGeom>
        </p:spPr>
      </p:pic>
    </p:spTree>
    <p:extLst>
      <p:ext uri="{BB962C8B-B14F-4D97-AF65-F5344CB8AC3E}">
        <p14:creationId xmlns:p14="http://schemas.microsoft.com/office/powerpoint/2010/main" xmlns="" val="4163996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441</TotalTime>
  <Words>717</Words>
  <Application>Microsoft Macintosh PowerPoint</Application>
  <PresentationFormat>On-screen Show (4:3)</PresentationFormat>
  <Paragraphs>112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Apothecary</vt:lpstr>
      <vt:lpstr> MUCCRI: MAK Centre for Climate Change   Research and Innovations USAID/Uganda Education and Research to Improve Climate Change Adaptation Activity</vt:lpstr>
      <vt:lpstr>Makerere University Centre for Climate Change Research and Innovations (MUCCRI)</vt:lpstr>
      <vt:lpstr>MUCCRI</vt:lpstr>
      <vt:lpstr>Research During MUCCRI Start-up</vt:lpstr>
      <vt:lpstr> Partners</vt:lpstr>
      <vt:lpstr>Main Activity Goal</vt:lpstr>
      <vt:lpstr>Four Activity Result Areas</vt:lpstr>
      <vt:lpstr>1. Support MUCCRI: Institutional structure of MUCCRI        is established and supports MUCCRI objectives</vt:lpstr>
      <vt:lpstr>2. Build capacity: MUCCRI provides cutting edge short and long term training to students, staff, and external stakeholders </vt:lpstr>
      <vt:lpstr>3. High quality research: MUCCRI is generating high quality climate change and climate change adaptation research</vt:lpstr>
      <vt:lpstr>4. Disseminate research findings and other relevant information: MUCCRI is communicating with external stakeholders and disseminating climate change adaptation information </vt:lpstr>
      <vt:lpstr>Cross-cutting activities: CLA, Gender, Youth</vt:lpstr>
      <vt:lpstr>Thank You</vt:lpstr>
    </vt:vector>
  </TitlesOfParts>
  <Company>LSU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USAID/Uganda Education and Research to Improve Climate Change Adaptation Activity</dc:title>
  <dc:creator>Lynne Carter</dc:creator>
  <cp:lastModifiedBy>Public Relations Office</cp:lastModifiedBy>
  <cp:revision>36</cp:revision>
  <cp:lastPrinted>2014-08-22T05:36:14Z</cp:lastPrinted>
  <dcterms:created xsi:type="dcterms:W3CDTF">2014-08-19T06:20:06Z</dcterms:created>
  <dcterms:modified xsi:type="dcterms:W3CDTF">2014-08-26T06:17:11Z</dcterms:modified>
</cp:coreProperties>
</file>