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
  </p:notesMasterIdLst>
  <p:sldIdLst>
    <p:sldId id="348" r:id="rId2"/>
    <p:sldId id="340" r:id="rId3"/>
    <p:sldId id="313" r:id="rId4"/>
    <p:sldId id="367" r:id="rId5"/>
    <p:sldId id="258" r:id="rId6"/>
    <p:sldId id="317" r:id="rId7"/>
    <p:sldId id="318" r:id="rId8"/>
    <p:sldId id="319" r:id="rId9"/>
    <p:sldId id="320" r:id="rId10"/>
    <p:sldId id="372" r:id="rId11"/>
    <p:sldId id="331" r:id="rId12"/>
    <p:sldId id="368" r:id="rId13"/>
    <p:sldId id="365" r:id="rId14"/>
    <p:sldId id="369" r:id="rId15"/>
    <p:sldId id="353" r:id="rId16"/>
    <p:sldId id="327" r:id="rId17"/>
    <p:sldId id="366" r:id="rId18"/>
    <p:sldId id="3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5759">
          <p15:clr>
            <a:srgbClr val="A4A3A4"/>
          </p15:clr>
        </p15:guide>
        <p15:guide id="3" pos="3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F5E4"/>
    <a:srgbClr val="57585A"/>
    <a:srgbClr val="C1CAE4"/>
    <a:srgbClr val="5290C8"/>
    <a:srgbClr val="08A6CC"/>
    <a:srgbClr val="BDDCEB"/>
    <a:srgbClr val="FFE9CC"/>
    <a:srgbClr val="FBC683"/>
    <a:srgbClr val="F9A331"/>
    <a:srgbClr val="CA70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031" autoAdjust="0"/>
    <p:restoredTop sz="96239" autoAdjust="0"/>
  </p:normalViewPr>
  <p:slideViewPr>
    <p:cSldViewPr snapToGrid="0" snapToObjects="1">
      <p:cViewPr varScale="1">
        <p:scale>
          <a:sx n="74" d="100"/>
          <a:sy n="74" d="100"/>
        </p:scale>
        <p:origin x="-1494" y="-102"/>
      </p:cViewPr>
      <p:guideLst>
        <p:guide orient="horz"/>
        <p:guide pos="5759"/>
        <p:guide pos="322"/>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BB83D-8AE5-48BB-879E-60CFF5D88F65}" type="datetimeFigureOut">
              <a:rPr lang="en-US" smtClean="0"/>
              <a:pPr/>
              <a:t>8/26/2014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EFF53-8D20-40D1-8FC4-6B7729B2E0FC}" type="slidenum">
              <a:rPr lang="en-US" smtClean="0"/>
              <a:pPr/>
              <a:t>‹#›</a:t>
            </a:fld>
            <a:endParaRPr lang="en-US"/>
          </a:p>
        </p:txBody>
      </p:sp>
    </p:spTree>
    <p:extLst>
      <p:ext uri="{BB962C8B-B14F-4D97-AF65-F5344CB8AC3E}">
        <p14:creationId xmlns:p14="http://schemas.microsoft.com/office/powerpoint/2010/main" xmlns="" val="280334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600" dirty="0"/>
              <a:t>Run through some of the examples.</a:t>
            </a:r>
          </a:p>
          <a:p>
            <a:pPr defTabSz="966612">
              <a:defRPr/>
            </a:pPr>
            <a:endParaRPr lang="en-US" sz="1600" dirty="0"/>
          </a:p>
          <a:p>
            <a:pPr defTabSz="966612">
              <a:defRPr/>
            </a:pPr>
            <a:r>
              <a:rPr lang="en-US" sz="1600" dirty="0"/>
              <a:t>Around the world, people are starting to incorporate climate change into their thinking and planning for the future, and this is starting to translate into concrete actions aiming to make people more prepared for the impacts of climate change.</a:t>
            </a:r>
          </a:p>
          <a:p>
            <a:pPr defTabSz="966612">
              <a:defRPr/>
            </a:pPr>
            <a:endParaRPr lang="en-US" sz="1600" dirty="0"/>
          </a:p>
          <a:p>
            <a:pPr defTabSz="966612">
              <a:defRPr/>
            </a:pPr>
            <a:r>
              <a:rPr lang="en-US" sz="1600" dirty="0"/>
              <a:t>Much of the report is about what we are learning from these early steps, and how we can use this learning to better prepare going forward.</a:t>
            </a:r>
          </a:p>
        </p:txBody>
      </p:sp>
      <p:sp>
        <p:nvSpPr>
          <p:cNvPr id="4" name="Slide Number Placeholder 3"/>
          <p:cNvSpPr>
            <a:spLocks noGrp="1"/>
          </p:cNvSpPr>
          <p:nvPr>
            <p:ph type="sldNum" sz="quarter" idx="10"/>
          </p:nvPr>
        </p:nvSpPr>
        <p:spPr/>
        <p:txBody>
          <a:bodyPr/>
          <a:lstStyle/>
          <a:p>
            <a:fld id="{D7FEFF53-8D20-40D1-8FC4-6B7729B2E0FC}" type="slidenum">
              <a:rPr lang="en-US" smtClean="0"/>
              <a:pPr/>
              <a:t>10</a:t>
            </a:fld>
            <a:endParaRPr lang="en-US"/>
          </a:p>
        </p:txBody>
      </p:sp>
    </p:spTree>
    <p:extLst>
      <p:ext uri="{BB962C8B-B14F-4D97-AF65-F5344CB8AC3E}">
        <p14:creationId xmlns:p14="http://schemas.microsoft.com/office/powerpoint/2010/main" xmlns="" val="179672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First click brings on first white arrow, second click brings on second white arrow</a:t>
            </a:r>
          </a:p>
          <a:p>
            <a:endParaRPr lang="en-US" sz="1300" dirty="0"/>
          </a:p>
          <a:p>
            <a:r>
              <a:rPr lang="en-US" sz="1300" dirty="0"/>
              <a:t>(B) Observed and projected future</a:t>
            </a:r>
          </a:p>
          <a:p>
            <a:r>
              <a:rPr lang="en-US" sz="1300" dirty="0"/>
              <a:t>global annual average temperature relative to 1986-2005. Observed warming from 1850-1900 to</a:t>
            </a:r>
          </a:p>
          <a:p>
            <a:r>
              <a:rPr lang="en-US" sz="1300" dirty="0"/>
              <a:t>1986-2005 is 0.61°C (5-95% confidence interval: 0.55 to 0.67°C). Black lines show temperature</a:t>
            </a:r>
          </a:p>
          <a:p>
            <a:r>
              <a:rPr lang="en-US" sz="1300" dirty="0"/>
              <a:t>estimates from three datasets. Blue and red lines and shading denote the ensemble mean and</a:t>
            </a:r>
          </a:p>
          <a:p>
            <a:r>
              <a:rPr lang="en-US" sz="1300" dirty="0"/>
              <a:t>±1.64 standard deviation range, based on CMIP5 simulations from 32 models for RCP2.6 and 39</a:t>
            </a:r>
          </a:p>
          <a:p>
            <a:r>
              <a:rPr lang="en-US" sz="1300" dirty="0"/>
              <a:t>models for RCP8.5. (C) CMIP5 multi-model mean projections of annual average temperature</a:t>
            </a:r>
          </a:p>
          <a:p>
            <a:r>
              <a:rPr lang="en-US" sz="1300" dirty="0"/>
              <a:t>changes for 2081-2100 under RCP2.6 and 8.5, relative to 1986-2005. Solid colors indicate areas</a:t>
            </a:r>
          </a:p>
          <a:p>
            <a:r>
              <a:rPr lang="en-US" sz="1300" dirty="0"/>
              <a:t>with very strong agreement, where the multi-model mean change is greater than twice</a:t>
            </a:r>
          </a:p>
          <a:p>
            <a:r>
              <a:rPr lang="en-US" sz="1300" dirty="0"/>
              <a:t>the baseline variability (natural internal variability in 20-yr means) and ≥90% of models agree on</a:t>
            </a:r>
          </a:p>
          <a:p>
            <a:r>
              <a:rPr lang="en-US" sz="1300" dirty="0"/>
              <a:t>sign of change. Colors with white dots indicate areas with strong agreement, where ≥66%</a:t>
            </a:r>
          </a:p>
          <a:p>
            <a:r>
              <a:rPr lang="en-US" sz="1300" dirty="0"/>
              <a:t>of models show change greater than the baseline variability and ≥66% of models agree on sign of</a:t>
            </a:r>
          </a:p>
          <a:p>
            <a:r>
              <a:rPr lang="en-US" sz="1300" dirty="0"/>
              <a:t>change. Gray indicates areas with divergent changes, where ≥66% of models show change greater than the baseline variability, but &lt;66% agree on sign of change. Colors with diagonal</a:t>
            </a:r>
          </a:p>
          <a:p>
            <a:r>
              <a:rPr lang="en-US" sz="1300" dirty="0"/>
              <a:t>lines indicate areas with little or no change, where &lt;66% of models show change greater than</a:t>
            </a:r>
          </a:p>
          <a:p>
            <a:r>
              <a:rPr lang="en-US" sz="1300" dirty="0"/>
              <a:t>the baseline variability, although there may be significant change at shorter timescales such as</a:t>
            </a:r>
          </a:p>
          <a:p>
            <a:r>
              <a:rPr lang="en-US" sz="1300" dirty="0"/>
              <a:t>seasons, months, or days. Analysis uses model data (range of grid-point values across RCP2.6</a:t>
            </a:r>
          </a:p>
          <a:p>
            <a:r>
              <a:rPr lang="en-US" sz="1300" dirty="0"/>
              <a:t>and 8.5: 0.06 to 11.71°C) from WGI AR5 Figure SPM.8, with full description of methods in Box</a:t>
            </a:r>
          </a:p>
          <a:p>
            <a:r>
              <a:rPr lang="en-US" sz="1300" dirty="0"/>
              <a:t>CC-RC. See also Annex I of WGI AR5.</a:t>
            </a:r>
            <a:endParaRPr lang="en-US" dirty="0" smtClean="0"/>
          </a:p>
          <a:p>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12</a:t>
            </a:fld>
            <a:endParaRPr lang="en-US"/>
          </a:p>
        </p:txBody>
      </p:sp>
    </p:spTree>
    <p:extLst>
      <p:ext uri="{BB962C8B-B14F-4D97-AF65-F5344CB8AC3E}">
        <p14:creationId xmlns:p14="http://schemas.microsoft.com/office/powerpoint/2010/main" xmlns="" val="2731678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Zero click brings on legend animation, first click brings on </a:t>
            </a:r>
            <a:r>
              <a:rPr lang="en-US" sz="1300" dirty="0" err="1"/>
              <a:t>Af</a:t>
            </a:r>
            <a:r>
              <a:rPr lang="en-US" sz="1300" dirty="0"/>
              <a:t>/</a:t>
            </a:r>
            <a:r>
              <a:rPr lang="en-US" sz="1300" dirty="0" err="1"/>
              <a:t>Eur</a:t>
            </a:r>
            <a:r>
              <a:rPr lang="en-US" sz="1300" dirty="0"/>
              <a:t>/As/</a:t>
            </a:r>
            <a:r>
              <a:rPr lang="en-US" sz="1300" dirty="0" err="1"/>
              <a:t>Aus</a:t>
            </a:r>
            <a:r>
              <a:rPr lang="en-US" sz="1300" dirty="0"/>
              <a:t>, second click brings on the others, third click brings on all</a:t>
            </a:r>
          </a:p>
          <a:p>
            <a:endParaRPr lang="en-US" sz="1300" dirty="0"/>
          </a:p>
          <a:p>
            <a:r>
              <a:rPr lang="en-US" sz="1300" dirty="0"/>
              <a:t>Key risks are potentially severe impacts relevant to Article 2 of the United Nations Framework</a:t>
            </a:r>
          </a:p>
          <a:p>
            <a:r>
              <a:rPr lang="en-US" sz="1300" dirty="0"/>
              <a:t>Convention on Climate Change, which refers to “dangerous anthropogenic interference with the climate system.” Risks are considered key due to high hazard or high vulnerability of societies</a:t>
            </a:r>
          </a:p>
          <a:p>
            <a:r>
              <a:rPr lang="en-US" sz="1300" dirty="0"/>
              <a:t>and systems exposed, or both. Identification of key risks was based on expert judgment using the</a:t>
            </a:r>
          </a:p>
          <a:p>
            <a:r>
              <a:rPr lang="en-US" sz="1300" dirty="0"/>
              <a:t>following specific criteria: large magnitude, high probability, or irreversibility of impacts; timing</a:t>
            </a:r>
          </a:p>
          <a:p>
            <a:r>
              <a:rPr lang="en-US" sz="1300" dirty="0"/>
              <a:t>of impacts; persistent vulnerability or exposure contributing to risks; or limited potential to</a:t>
            </a:r>
          </a:p>
          <a:p>
            <a:r>
              <a:rPr lang="en-US" sz="1300" dirty="0"/>
              <a:t>reduce risks through adaptation or mitigation. Key risks are integrated into five complementary</a:t>
            </a:r>
          </a:p>
          <a:p>
            <a:r>
              <a:rPr lang="en-US" sz="1300" dirty="0"/>
              <a:t>and overarching reasons for concern (RFCs) in Assessment Box SPM.1.</a:t>
            </a:r>
          </a:p>
          <a:p>
            <a:endParaRPr lang="en-US" sz="1300" dirty="0"/>
          </a:p>
          <a:p>
            <a:r>
              <a:rPr lang="en-US" sz="1300" dirty="0"/>
              <a:t>For each key risk, risk levels were assessed for three timeframes. For the present, risk levels</a:t>
            </a:r>
          </a:p>
          <a:p>
            <a:r>
              <a:rPr lang="en-US" sz="1300" dirty="0"/>
              <a:t>were estimated for current adaptation and a hypothetical highly adapted state, identifying where</a:t>
            </a:r>
          </a:p>
          <a:p>
            <a:r>
              <a:rPr lang="en-US" sz="1300" dirty="0"/>
              <a:t>current adaptation deficits exist. For two future timeframes, risk levels were estimated for a continuation of current adaptation and for a highly adapted state, representing the potential for</a:t>
            </a:r>
          </a:p>
          <a:p>
            <a:r>
              <a:rPr lang="en-US" sz="1300" dirty="0"/>
              <a:t>and limits to adaptation.</a:t>
            </a:r>
          </a:p>
          <a:p>
            <a:endParaRPr lang="en-US" sz="1300" dirty="0"/>
          </a:p>
          <a:p>
            <a:r>
              <a:rPr lang="en-US" sz="1300" dirty="0"/>
              <a:t>The risk levels integrate probability and consequence over the widest possible range of potential</a:t>
            </a:r>
          </a:p>
          <a:p>
            <a:r>
              <a:rPr lang="en-US" sz="1300" dirty="0"/>
              <a:t>outcomes, based on available literature. These potential outcomes result from the interaction of</a:t>
            </a:r>
          </a:p>
          <a:p>
            <a:r>
              <a:rPr lang="en-US" sz="1300" dirty="0"/>
              <a:t>climate-related hazards, vulnerability, and exposure. Each risk level reflects total risk from</a:t>
            </a:r>
          </a:p>
          <a:p>
            <a:r>
              <a:rPr lang="en-US" sz="1300" dirty="0"/>
              <a:t>climatic and non-climatic factors. Key risks and risk levels vary across regions and over time,</a:t>
            </a:r>
          </a:p>
          <a:p>
            <a:r>
              <a:rPr lang="en-US" sz="1300" dirty="0"/>
              <a:t>given differing socioeconomic development pathways, vulnerability and exposure to hazards,</a:t>
            </a:r>
          </a:p>
          <a:p>
            <a:r>
              <a:rPr lang="en-US" sz="1300" dirty="0"/>
              <a:t>adaptive capacity, and risk perceptions. Risk levels are not necessarily comparable, especially</a:t>
            </a:r>
          </a:p>
          <a:p>
            <a:r>
              <a:rPr lang="en-US" sz="1300" dirty="0"/>
              <a:t>across regions, because the assessment considers potential impacts and adaptation in different</a:t>
            </a:r>
          </a:p>
          <a:p>
            <a:r>
              <a:rPr lang="en-US" sz="1300" dirty="0"/>
              <a:t>physical, biological, and human systems across diverse contexts. This assessment of risks</a:t>
            </a:r>
          </a:p>
          <a:p>
            <a:r>
              <a:rPr lang="en-US" sz="1300" dirty="0"/>
              <a:t>acknowledges the importance of differences in values and objectives in interpretation of the</a:t>
            </a:r>
          </a:p>
          <a:p>
            <a:r>
              <a:rPr lang="en-US" sz="1300" dirty="0"/>
              <a:t>assessed risk levels.</a:t>
            </a:r>
          </a:p>
          <a:p>
            <a:endParaRPr lang="en-US" sz="1300" dirty="0"/>
          </a:p>
          <a:p>
            <a:r>
              <a:rPr lang="en-US" sz="1300" dirty="0"/>
              <a:t>Assessment Box SPM.2 Table 1: Key regional risks from climate change and the potential for</a:t>
            </a:r>
          </a:p>
          <a:p>
            <a:r>
              <a:rPr lang="en-US" sz="1300" dirty="0"/>
              <a:t>reducing risks through adaptation and mitigation. Each key risk is characterized as very low to</a:t>
            </a:r>
          </a:p>
          <a:p>
            <a:r>
              <a:rPr lang="en-US" sz="1300" dirty="0"/>
              <a:t>very high for three timeframes: the present, near-term (here, assessed over 2030-2040), and</a:t>
            </a:r>
          </a:p>
          <a:p>
            <a:r>
              <a:rPr lang="en-US" sz="1300" dirty="0"/>
              <a:t>longer-term (here, assessed over 2080-2100). In the near-term, projected levels of global mean</a:t>
            </a:r>
          </a:p>
          <a:p>
            <a:r>
              <a:rPr lang="en-US" sz="1300" dirty="0"/>
              <a:t>temperature increase do not diverge substantially for different emission scenarios. For the</a:t>
            </a:r>
          </a:p>
          <a:p>
            <a:r>
              <a:rPr lang="en-US" sz="1300" dirty="0"/>
              <a:t>longer-term, risk levels are presented for two scenarios of global mean temperature increase (2°C</a:t>
            </a:r>
          </a:p>
          <a:p>
            <a:r>
              <a:rPr lang="en-US" sz="1300" dirty="0"/>
              <a:t>and 4°C above preindustrial levels). These scenarios illustrate the potential for mitigation and</a:t>
            </a:r>
          </a:p>
          <a:p>
            <a:r>
              <a:rPr lang="en-US" sz="1300" dirty="0"/>
              <a:t>adaptation to reduce the risks related to climate change. Climate-related drivers of impacts are</a:t>
            </a:r>
          </a:p>
          <a:p>
            <a:r>
              <a:rPr lang="en-US" sz="1300" dirty="0"/>
              <a:t>indicated by icons.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13</a:t>
            </a:fld>
            <a:endParaRPr lang="en-US"/>
          </a:p>
        </p:txBody>
      </p:sp>
    </p:spTree>
    <p:extLst>
      <p:ext uri="{BB962C8B-B14F-4D97-AF65-F5344CB8AC3E}">
        <p14:creationId xmlns:p14="http://schemas.microsoft.com/office/powerpoint/2010/main" xmlns="" val="14426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Zero click brings on legend animation, first click brings on </a:t>
            </a:r>
            <a:r>
              <a:rPr lang="en-US" sz="1300" dirty="0" err="1"/>
              <a:t>Af</a:t>
            </a:r>
            <a:r>
              <a:rPr lang="en-US" sz="1300" dirty="0"/>
              <a:t>/</a:t>
            </a:r>
            <a:r>
              <a:rPr lang="en-US" sz="1300" dirty="0" err="1"/>
              <a:t>Eur</a:t>
            </a:r>
            <a:r>
              <a:rPr lang="en-US" sz="1300" dirty="0"/>
              <a:t>/As/</a:t>
            </a:r>
            <a:r>
              <a:rPr lang="en-US" sz="1300" dirty="0" err="1"/>
              <a:t>Aus</a:t>
            </a:r>
            <a:r>
              <a:rPr lang="en-US" sz="1300" dirty="0"/>
              <a:t>, second click brings on the others, third click brings on all</a:t>
            </a:r>
          </a:p>
          <a:p>
            <a:endParaRPr lang="en-US" sz="1300" dirty="0"/>
          </a:p>
          <a:p>
            <a:r>
              <a:rPr lang="en-US" sz="1300" dirty="0"/>
              <a:t>Key risks are potentially severe impacts relevant to Article 2 of the United Nations Framework</a:t>
            </a:r>
          </a:p>
          <a:p>
            <a:r>
              <a:rPr lang="en-US" sz="1300" dirty="0"/>
              <a:t>Convention on Climate Change, which refers to “dangerous anthropogenic interference with the climate system.” Risks are considered key due to high hazard or high vulnerability of societies</a:t>
            </a:r>
          </a:p>
          <a:p>
            <a:r>
              <a:rPr lang="en-US" sz="1300" dirty="0"/>
              <a:t>and systems exposed, or both. Identification of key risks was based on expert judgment using the</a:t>
            </a:r>
          </a:p>
          <a:p>
            <a:r>
              <a:rPr lang="en-US" sz="1300" dirty="0"/>
              <a:t>following specific criteria: large magnitude, high probability, or irreversibility of impacts; timing</a:t>
            </a:r>
          </a:p>
          <a:p>
            <a:r>
              <a:rPr lang="en-US" sz="1300" dirty="0"/>
              <a:t>of impacts; persistent vulnerability or exposure contributing to risks; or limited potential to</a:t>
            </a:r>
          </a:p>
          <a:p>
            <a:r>
              <a:rPr lang="en-US" sz="1300" dirty="0"/>
              <a:t>reduce risks through adaptation or mitigation. Key risks are integrated into five complementary</a:t>
            </a:r>
          </a:p>
          <a:p>
            <a:r>
              <a:rPr lang="en-US" sz="1300" dirty="0"/>
              <a:t>and overarching reasons for concern (RFCs) in Assessment Box SPM.1.</a:t>
            </a:r>
          </a:p>
          <a:p>
            <a:endParaRPr lang="en-US" sz="1300" dirty="0"/>
          </a:p>
          <a:p>
            <a:r>
              <a:rPr lang="en-US" sz="1300" dirty="0"/>
              <a:t>For each key risk, risk levels were assessed for three timeframes. For the present, risk levels</a:t>
            </a:r>
          </a:p>
          <a:p>
            <a:r>
              <a:rPr lang="en-US" sz="1300" dirty="0"/>
              <a:t>were estimated for current adaptation and a hypothetical highly adapted state, identifying where</a:t>
            </a:r>
          </a:p>
          <a:p>
            <a:r>
              <a:rPr lang="en-US" sz="1300" dirty="0"/>
              <a:t>current adaptation deficits exist. For two future timeframes, risk levels were estimated for a continuation of current adaptation and for a highly adapted state, representing the potential for</a:t>
            </a:r>
          </a:p>
          <a:p>
            <a:r>
              <a:rPr lang="en-US" sz="1300" dirty="0"/>
              <a:t>and limits to adaptation.</a:t>
            </a:r>
          </a:p>
          <a:p>
            <a:endParaRPr lang="en-US" sz="1300" dirty="0"/>
          </a:p>
          <a:p>
            <a:r>
              <a:rPr lang="en-US" sz="1300" dirty="0"/>
              <a:t>The risk levels integrate probability and consequence over the widest possible range of potential</a:t>
            </a:r>
          </a:p>
          <a:p>
            <a:r>
              <a:rPr lang="en-US" sz="1300" dirty="0"/>
              <a:t>outcomes, based on available literature. These potential outcomes result from the interaction of</a:t>
            </a:r>
          </a:p>
          <a:p>
            <a:r>
              <a:rPr lang="en-US" sz="1300" dirty="0"/>
              <a:t>climate-related hazards, vulnerability, and exposure. Each risk level reflects total risk from</a:t>
            </a:r>
          </a:p>
          <a:p>
            <a:r>
              <a:rPr lang="en-US" sz="1300" dirty="0"/>
              <a:t>climatic and non-climatic factors. Key risks and risk levels vary across regions and over time,</a:t>
            </a:r>
          </a:p>
          <a:p>
            <a:r>
              <a:rPr lang="en-US" sz="1300" dirty="0"/>
              <a:t>given differing socioeconomic development pathways, vulnerability and exposure to hazards,</a:t>
            </a:r>
          </a:p>
          <a:p>
            <a:r>
              <a:rPr lang="en-US" sz="1300" dirty="0"/>
              <a:t>adaptive capacity, and risk perceptions. Risk levels are not necessarily comparable, especially</a:t>
            </a:r>
          </a:p>
          <a:p>
            <a:r>
              <a:rPr lang="en-US" sz="1300" dirty="0"/>
              <a:t>across regions, because the assessment considers potential impacts and adaptation in different</a:t>
            </a:r>
          </a:p>
          <a:p>
            <a:r>
              <a:rPr lang="en-US" sz="1300" dirty="0"/>
              <a:t>physical, biological, and human systems across diverse contexts. This assessment of risks</a:t>
            </a:r>
          </a:p>
          <a:p>
            <a:r>
              <a:rPr lang="en-US" sz="1300" dirty="0"/>
              <a:t>acknowledges the importance of differences in values and objectives in interpretation of the</a:t>
            </a:r>
          </a:p>
          <a:p>
            <a:r>
              <a:rPr lang="en-US" sz="1300" dirty="0"/>
              <a:t>assessed risk levels.</a:t>
            </a:r>
          </a:p>
          <a:p>
            <a:endParaRPr lang="en-US" sz="1300" dirty="0"/>
          </a:p>
          <a:p>
            <a:r>
              <a:rPr lang="en-US" sz="1300" dirty="0"/>
              <a:t>Assessment Box SPM.2 Table 1: Key regional risks from climate change and the potential for</a:t>
            </a:r>
          </a:p>
          <a:p>
            <a:r>
              <a:rPr lang="en-US" sz="1300" dirty="0"/>
              <a:t>reducing risks through adaptation and mitigation. Each key risk is characterized as very low to</a:t>
            </a:r>
          </a:p>
          <a:p>
            <a:r>
              <a:rPr lang="en-US" sz="1300" dirty="0"/>
              <a:t>very high for three timeframes: the present, near-term (here, assessed over 2030-2040), and</a:t>
            </a:r>
          </a:p>
          <a:p>
            <a:r>
              <a:rPr lang="en-US" sz="1300" dirty="0"/>
              <a:t>longer-term (here, assessed over 2080-2100). In the near-term, projected levels of global mean</a:t>
            </a:r>
          </a:p>
          <a:p>
            <a:r>
              <a:rPr lang="en-US" sz="1300" dirty="0"/>
              <a:t>temperature increase do not diverge substantially for different emission scenarios. For the</a:t>
            </a:r>
          </a:p>
          <a:p>
            <a:r>
              <a:rPr lang="en-US" sz="1300" dirty="0"/>
              <a:t>longer-term, risk levels are presented for two scenarios of global mean temperature increase (2°C</a:t>
            </a:r>
          </a:p>
          <a:p>
            <a:r>
              <a:rPr lang="en-US" sz="1300" dirty="0"/>
              <a:t>and 4°C above preindustrial levels). These scenarios illustrate the potential for mitigation and</a:t>
            </a:r>
          </a:p>
          <a:p>
            <a:r>
              <a:rPr lang="en-US" sz="1300" dirty="0"/>
              <a:t>adaptation to reduce the risks related to climate change. Climate-related drivers of impacts are</a:t>
            </a:r>
          </a:p>
          <a:p>
            <a:r>
              <a:rPr lang="en-US" sz="1300" dirty="0"/>
              <a:t>indicated by icons.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14</a:t>
            </a:fld>
            <a:endParaRPr lang="en-US"/>
          </a:p>
        </p:txBody>
      </p:sp>
    </p:spTree>
    <p:extLst>
      <p:ext uri="{BB962C8B-B14F-4D97-AF65-F5344CB8AC3E}">
        <p14:creationId xmlns:p14="http://schemas.microsoft.com/office/powerpoint/2010/main" xmlns="" val="2647877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First click shrinks figure and brings on mitigation, second = V/E, third = risk, fourth = SE, fifth = A/M, sixth = governance</a:t>
            </a:r>
          </a:p>
          <a:p>
            <a:endParaRPr lang="en-US" sz="1300" dirty="0"/>
          </a:p>
          <a:p>
            <a:r>
              <a:rPr lang="en-US" sz="1300" dirty="0"/>
              <a:t>The solution space. Core concepts of the WGII AR5, illustrating overlapping</a:t>
            </a:r>
          </a:p>
          <a:p>
            <a:r>
              <a:rPr lang="en-US" sz="1300" dirty="0"/>
              <a:t>entry points and approaches, as well as key considerations, in managing risks related to climate</a:t>
            </a:r>
          </a:p>
          <a:p>
            <a:r>
              <a:rPr lang="en-US" sz="1300" dirty="0"/>
              <a:t>change, as assessed in this report and presented throughout this SPM. Bracketed references</a:t>
            </a:r>
          </a:p>
          <a:p>
            <a:r>
              <a:rPr lang="en-US" sz="1300" dirty="0"/>
              <a:t>indicate sections of this summary with corresponding assessment findings.</a:t>
            </a:r>
          </a:p>
          <a:p>
            <a:endParaRPr lang="en-US" sz="1300" dirty="0"/>
          </a:p>
          <a:p>
            <a:r>
              <a:rPr lang="en-US" sz="1300" dirty="0"/>
              <a:t>Approaches for managing the risks of climate change. These approaches should be</a:t>
            </a:r>
          </a:p>
          <a:p>
            <a:r>
              <a:rPr lang="en-US" sz="1300" dirty="0"/>
              <a:t>considered overlapping rather than discrete, and they are often pursued simultaneously.</a:t>
            </a:r>
          </a:p>
          <a:p>
            <a:r>
              <a:rPr lang="en-US" sz="1300" dirty="0"/>
              <a:t>Mitigation is considered essential for managing the risks of climate change. It is not addressed in</a:t>
            </a:r>
          </a:p>
          <a:p>
            <a:r>
              <a:rPr lang="en-US" sz="1300" dirty="0"/>
              <a:t>this table as mitigation is the focus of WGIII AR5. Examples are presented in no specific order</a:t>
            </a:r>
          </a:p>
          <a:p>
            <a:r>
              <a:rPr lang="en-US" sz="1300" dirty="0"/>
              <a:t>and can be relevant to more than one category.</a:t>
            </a:r>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17</a:t>
            </a:fld>
            <a:endParaRPr lang="en-US"/>
          </a:p>
        </p:txBody>
      </p:sp>
    </p:spTree>
    <p:extLst>
      <p:ext uri="{BB962C8B-B14F-4D97-AF65-F5344CB8AC3E}">
        <p14:creationId xmlns:p14="http://schemas.microsoft.com/office/powerpoint/2010/main" xmlns="" val="3526926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Colombo, Sri Lanka.</a:t>
            </a:r>
          </a:p>
          <a:p>
            <a:endParaRPr lang="en-US" dirty="0" smtClean="0"/>
          </a:p>
          <a:p>
            <a:r>
              <a:rPr lang="en-US" sz="1300" dirty="0"/>
              <a:t>Climate variability and extremes have long been important in many decision-making contexts.</a:t>
            </a:r>
          </a:p>
          <a:p>
            <a:r>
              <a:rPr lang="en-US" sz="1300" dirty="0"/>
              <a:t>Climate-related risks are now evolving over time due to both climate change and development.</a:t>
            </a:r>
          </a:p>
          <a:p>
            <a:r>
              <a:rPr lang="en-US" sz="1300" dirty="0"/>
              <a:t>This section builds from existing experience with decision-making and risk management. It</a:t>
            </a:r>
          </a:p>
          <a:p>
            <a:r>
              <a:rPr lang="en-US" sz="1300" dirty="0"/>
              <a:t>creates a foundation for understanding the report’s assessment of future climate-related risks and</a:t>
            </a:r>
          </a:p>
          <a:p>
            <a:r>
              <a:rPr lang="en-US" sz="1300" dirty="0"/>
              <a:t>potential responses.</a:t>
            </a:r>
          </a:p>
          <a:p>
            <a:endParaRPr lang="en-US" sz="1300" dirty="0"/>
          </a:p>
          <a:p>
            <a:r>
              <a:rPr lang="en-US" sz="1300" b="1" dirty="0"/>
              <a:t>Responding to climate-related risks involves decision-making in a changing world, with</a:t>
            </a:r>
          </a:p>
          <a:p>
            <a:r>
              <a:rPr lang="en-US" sz="1300" b="1" dirty="0"/>
              <a:t>continuing uncertainty about the severity and timing of climate-change impacts and with</a:t>
            </a:r>
          </a:p>
          <a:p>
            <a:r>
              <a:rPr lang="en-US" sz="1300" b="1" dirty="0"/>
              <a:t>limits to the effectiveness of adaptation (</a:t>
            </a:r>
            <a:r>
              <a:rPr lang="en-US" sz="1300" b="1" i="1" dirty="0"/>
              <a:t>high confidence</a:t>
            </a:r>
            <a:r>
              <a:rPr lang="en-US" sz="1300" b="1" dirty="0"/>
              <a:t>). </a:t>
            </a:r>
            <a:r>
              <a:rPr lang="en-US" sz="1300" dirty="0"/>
              <a:t>Iterative risk management is a</a:t>
            </a:r>
          </a:p>
          <a:p>
            <a:r>
              <a:rPr lang="en-US" sz="1300" dirty="0"/>
              <a:t>useful framework for decision-making in complex situations characterized by large potential</a:t>
            </a:r>
          </a:p>
          <a:p>
            <a:r>
              <a:rPr lang="en-US" sz="1300" dirty="0"/>
              <a:t>consequences, persistent uncertainties, long timeframes, potential for learning, and multiple</a:t>
            </a:r>
          </a:p>
          <a:p>
            <a:r>
              <a:rPr lang="en-US" sz="1300" dirty="0"/>
              <a:t>climatic and non-climatic influences changing over time. See Figure SPM.3. Assessment of the</a:t>
            </a:r>
          </a:p>
          <a:p>
            <a:r>
              <a:rPr lang="en-US" sz="1300" dirty="0"/>
              <a:t>widest possible range of potential impacts, including low-probability outcomes with large</a:t>
            </a:r>
          </a:p>
          <a:p>
            <a:r>
              <a:rPr lang="en-US" sz="1300" dirty="0"/>
              <a:t>consequences, is central to understanding the benefits and tradeoffs of alternative risk</a:t>
            </a:r>
          </a:p>
          <a:p>
            <a:r>
              <a:rPr lang="en-US" sz="1300" dirty="0"/>
              <a:t>management actions. The complexity of adaptation actions across scales and contexts means that</a:t>
            </a:r>
          </a:p>
          <a:p>
            <a:r>
              <a:rPr lang="en-US" sz="1300" dirty="0"/>
              <a:t>monitoring and learning are important components of effective adaptation.27</a:t>
            </a:r>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18</a:t>
            </a:fld>
            <a:endParaRPr lang="en-US"/>
          </a:p>
        </p:txBody>
      </p:sp>
    </p:spTree>
    <p:extLst>
      <p:ext uri="{BB962C8B-B14F-4D97-AF65-F5344CB8AC3E}">
        <p14:creationId xmlns:p14="http://schemas.microsoft.com/office/powerpoint/2010/main" xmlns="" val="282814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EFF53-8D20-40D1-8FC4-6B7729B2E0FC}" type="slidenum">
              <a:rPr lang="en-US" smtClean="0"/>
              <a:pPr/>
              <a:t>5</a:t>
            </a:fld>
            <a:endParaRPr lang="en-US"/>
          </a:p>
        </p:txBody>
      </p:sp>
    </p:spTree>
    <p:extLst>
      <p:ext uri="{BB962C8B-B14F-4D97-AF65-F5344CB8AC3E}">
        <p14:creationId xmlns:p14="http://schemas.microsoft.com/office/powerpoint/2010/main" xmlns="" val="50444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EFF53-8D20-40D1-8FC4-6B7729B2E0F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1"/>
          <p:cNvGrpSpPr/>
          <p:nvPr userDrawn="1"/>
        </p:nvGrpSpPr>
        <p:grpSpPr>
          <a:xfrm>
            <a:off x="6734865" y="6172200"/>
            <a:ext cx="2077348" cy="423894"/>
            <a:chOff x="6575425" y="4506095"/>
            <a:chExt cx="2236788" cy="456429"/>
          </a:xfrm>
          <a:solidFill>
            <a:srgbClr val="5492CD"/>
          </a:solidFill>
        </p:grpSpPr>
        <p:sp>
          <p:nvSpPr>
            <p:cNvPr id="3"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4" name="Rectangle 43"/>
          <p:cNvSpPr/>
          <p:nvPr userDrawn="1"/>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 name="Rectangle 44"/>
          <p:cNvSpPr/>
          <p:nvPr userDrawn="1"/>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Tree>
    <p:extLst>
      <p:ext uri="{BB962C8B-B14F-4D97-AF65-F5344CB8AC3E}">
        <p14:creationId xmlns:p14="http://schemas.microsoft.com/office/powerpoint/2010/main" xmlns="" val="357153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4" name="Rectangle 43"/>
          <p:cNvSpPr/>
          <p:nvPr userDrawn="1"/>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 name="Rectangle 44"/>
          <p:cNvSpPr/>
          <p:nvPr userDrawn="1"/>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Tree>
    <p:extLst>
      <p:ext uri="{BB962C8B-B14F-4D97-AF65-F5344CB8AC3E}">
        <p14:creationId xmlns:p14="http://schemas.microsoft.com/office/powerpoint/2010/main" xmlns="" val="35715373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153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7066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187058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4.jpe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flipH="1">
            <a:off x="-1" y="1804736"/>
            <a:ext cx="9142413" cy="5061285"/>
          </a:xfrm>
          <a:prstGeom prst="rect">
            <a:avLst/>
          </a:prstGeom>
          <a:noFill/>
          <a:ln>
            <a:noFill/>
          </a:ln>
        </p:spPr>
      </p:pic>
      <p:sp>
        <p:nvSpPr>
          <p:cNvPr id="97" name="Rectangle 96"/>
          <p:cNvSpPr/>
          <p:nvPr/>
        </p:nvSpPr>
        <p:spPr>
          <a:xfrm>
            <a:off x="-8021" y="1612231"/>
            <a:ext cx="9160042" cy="2093495"/>
          </a:xfrm>
          <a:prstGeom prst="rect">
            <a:avLst/>
          </a:prstGeom>
          <a:gradFill flip="none" rotWithShape="1">
            <a:gsLst>
              <a:gs pos="0">
                <a:schemeClr val="tx1">
                  <a:alpha val="70000"/>
                </a:schemeClr>
              </a:gs>
              <a:gs pos="55000">
                <a:schemeClr val="tx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5" name="Rectangle 94"/>
          <p:cNvSpPr/>
          <p:nvPr/>
        </p:nvSpPr>
        <p:spPr>
          <a:xfrm>
            <a:off x="-10024" y="0"/>
            <a:ext cx="9162045" cy="1499938"/>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53" name="Group 52"/>
          <p:cNvGrpSpPr/>
          <p:nvPr/>
        </p:nvGrpSpPr>
        <p:grpSpPr>
          <a:xfrm>
            <a:off x="5760311" y="247353"/>
            <a:ext cx="2920067" cy="595855"/>
            <a:chOff x="6575425" y="4506095"/>
            <a:chExt cx="2236788" cy="456429"/>
          </a:xfrm>
          <a:solidFill>
            <a:schemeClr val="bg1"/>
          </a:solidFill>
        </p:grpSpPr>
        <p:sp>
          <p:nvSpPr>
            <p:cNvPr id="54"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5"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6"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7"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8"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9"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0"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1"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2"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3"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4"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5"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6"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7"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8"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9"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0"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1"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2"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3"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4"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5"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6"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7"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8"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9"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0"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1"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2"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3"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4"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5"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6"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7"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8"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9"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0"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1"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2"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3"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4"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98" name="Rectangle 97"/>
          <p:cNvSpPr/>
          <p:nvPr/>
        </p:nvSpPr>
        <p:spPr>
          <a:xfrm>
            <a:off x="-10024" y="1122948"/>
            <a:ext cx="9162045" cy="673767"/>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cxnSp>
        <p:nvCxnSpPr>
          <p:cNvPr id="106" name="Straight Connector 105"/>
          <p:cNvCxnSpPr/>
          <p:nvPr/>
        </p:nvCxnSpPr>
        <p:spPr>
          <a:xfrm>
            <a:off x="-10024" y="1125956"/>
            <a:ext cx="915243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381574" y="1223211"/>
            <a:ext cx="6514344" cy="535531"/>
          </a:xfrm>
          <a:prstGeom prst="rect">
            <a:avLst/>
          </a:prstGeom>
        </p:spPr>
        <p:txBody>
          <a:bodyPr wrap="square">
            <a:spAutoFit/>
          </a:bodyPr>
          <a:lstStyle/>
          <a:p>
            <a:pPr>
              <a:lnSpc>
                <a:spcPct val="90000"/>
              </a:lnSpc>
              <a:spcAft>
                <a:spcPts val="600"/>
              </a:spcAft>
            </a:pP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CLIMATE CHANGE 2014: </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Rectangle 102"/>
          <p:cNvSpPr/>
          <p:nvPr/>
        </p:nvSpPr>
        <p:spPr>
          <a:xfrm>
            <a:off x="377825" y="1812827"/>
            <a:ext cx="8509501" cy="480131"/>
          </a:xfrm>
          <a:prstGeom prst="rect">
            <a:avLst/>
          </a:prstGeom>
        </p:spPr>
        <p:txBody>
          <a:bodyPr wrap="square">
            <a:spAutoFit/>
          </a:bodyPr>
          <a:lstStyle/>
          <a:p>
            <a:pPr>
              <a:lnSpc>
                <a:spcPct val="90000"/>
              </a:lnSpc>
              <a:spcAft>
                <a:spcPts val="600"/>
              </a:spcAft>
            </a:pP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IMPACTS, ADAPTATION, </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VULNERABILITY</a:t>
            </a:r>
          </a:p>
        </p:txBody>
      </p:sp>
      <p:sp>
        <p:nvSpPr>
          <p:cNvPr id="51" name="Rectangle 50"/>
          <p:cNvSpPr/>
          <p:nvPr/>
        </p:nvSpPr>
        <p:spPr>
          <a:xfrm>
            <a:off x="-409075" y="3561348"/>
            <a:ext cx="4435643" cy="3296652"/>
          </a:xfrm>
          <a:prstGeom prst="rect">
            <a:avLst/>
          </a:prstGeom>
          <a:gradFill flip="none" rotWithShape="1">
            <a:gsLst>
              <a:gs pos="15000">
                <a:schemeClr val="bg1">
                  <a:alpha val="61000"/>
                </a:schemeClr>
              </a:gs>
              <a:gs pos="8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2" name="Rectangle 51"/>
          <p:cNvSpPr/>
          <p:nvPr/>
        </p:nvSpPr>
        <p:spPr>
          <a:xfrm>
            <a:off x="372700" y="5370319"/>
            <a:ext cx="4493066" cy="369332"/>
          </a:xfrm>
          <a:prstGeom prst="rect">
            <a:avLst/>
          </a:prstGeom>
        </p:spPr>
        <p:txBody>
          <a:bodyPr wrap="square">
            <a:spAutoFit/>
          </a:bodyPr>
          <a:lstStyle/>
          <a:p>
            <a:pPr>
              <a:lnSpc>
                <a:spcPct val="90000"/>
              </a:lnSpc>
              <a:spcAft>
                <a:spcPts val="600"/>
              </a:spcAft>
            </a:pPr>
            <a:r>
              <a:rPr lang="en-US"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Katie Mach, Co-Director, Science</a:t>
            </a:r>
            <a:endPar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96" name="Rectangle 95"/>
          <p:cNvSpPr/>
          <p:nvPr/>
        </p:nvSpPr>
        <p:spPr>
          <a:xfrm>
            <a:off x="372701" y="5029218"/>
            <a:ext cx="3609722" cy="424732"/>
          </a:xfrm>
          <a:prstGeom prst="rect">
            <a:avLst/>
          </a:prstGeom>
        </p:spPr>
        <p:txBody>
          <a:bodyPr wrap="square">
            <a:spAutoFit/>
          </a:bodyPr>
          <a:lstStyle/>
          <a:p>
            <a:pPr>
              <a:lnSpc>
                <a:spcPct val="90000"/>
              </a:lnSpc>
              <a:spcAft>
                <a:spcPts val="600"/>
              </a:spcAft>
            </a:pPr>
            <a:r>
              <a:rPr lang="en-US" sz="2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IPCC WGII</a:t>
            </a:r>
            <a:endPar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1191502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Map Experiment.png"/>
          <p:cNvPicPr>
            <a:picLocks noChangeAspect="1"/>
          </p:cNvPicPr>
          <p:nvPr/>
        </p:nvPicPr>
        <p:blipFill rotWithShape="1">
          <a:blip r:embed="rId3" cstate="screen">
            <a:extLst>
              <a:ext uri="{28A0092B-C50C-407E-A947-70E740481C1C}">
                <a14:useLocalDpi xmlns:a14="http://schemas.microsoft.com/office/drawing/2010/main" xmlns="" val="0"/>
              </a:ext>
            </a:extLst>
          </a:blip>
          <a:srcRect/>
          <a:stretch/>
        </p:blipFill>
        <p:spPr>
          <a:xfrm>
            <a:off x="-1033499" y="-466493"/>
            <a:ext cx="11541617" cy="7389821"/>
          </a:xfrm>
          <a:prstGeom prst="rect">
            <a:avLst/>
          </a:prstGeom>
        </p:spPr>
      </p:pic>
      <p:sp>
        <p:nvSpPr>
          <p:cNvPr id="144" name="Rectangle 143"/>
          <p:cNvSpPr/>
          <p:nvPr/>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2" name="Rectangle 91"/>
          <p:cNvSpPr/>
          <p:nvPr/>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p:cNvGrpSpPr/>
          <p:nvPr/>
        </p:nvGrpSpPr>
        <p:grpSpPr>
          <a:xfrm>
            <a:off x="6734865" y="6172200"/>
            <a:ext cx="2077348" cy="423894"/>
            <a:chOff x="6575425" y="4506095"/>
            <a:chExt cx="2236788" cy="456429"/>
          </a:xfrm>
          <a:solidFill>
            <a:srgbClr val="3E6CA4"/>
          </a:solidFill>
        </p:grpSpPr>
        <p:sp>
          <p:nvSpPr>
            <p:cNvPr id="6"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9"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0"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1"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2"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4"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5"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5"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6"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57" name="Title 1"/>
          <p:cNvSpPr txBox="1">
            <a:spLocks/>
          </p:cNvSpPr>
          <p:nvPr/>
        </p:nvSpPr>
        <p:spPr>
          <a:xfrm>
            <a:off x="0" y="68406"/>
            <a:ext cx="91439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4232275" algn="l"/>
              </a:tabLst>
            </a:pPr>
            <a:r>
              <a:rPr lang="en-US" sz="3200" b="1" dirty="0" smtClean="0"/>
              <a:t>Adaptation is already occurring</a:t>
            </a:r>
            <a:endParaRPr lang="en-US" sz="3200" b="1" dirty="0"/>
          </a:p>
        </p:txBody>
      </p:sp>
      <p:sp>
        <p:nvSpPr>
          <p:cNvPr id="50" name="TextBox 49"/>
          <p:cNvSpPr txBox="1"/>
          <p:nvPr/>
        </p:nvSpPr>
        <p:spPr>
          <a:xfrm>
            <a:off x="2048540" y="1368056"/>
            <a:ext cx="3909239" cy="1938992"/>
          </a:xfrm>
          <a:prstGeom prst="rect">
            <a:avLst/>
          </a:prstGeom>
          <a:noFill/>
        </p:spPr>
        <p:txBody>
          <a:bodyPr wrap="square" rtlCol="0">
            <a:spAutoFit/>
          </a:bodyPr>
          <a:lstStyle/>
          <a:p>
            <a:pPr marL="171450" indent="-171450">
              <a:lnSpc>
                <a:spcPct val="200000"/>
              </a:lnSpc>
              <a:buFont typeface="Arial" panose="020B0604020202020204" pitchFamily="34" charset="0"/>
              <a:buChar char="•"/>
            </a:pPr>
            <a:r>
              <a:rPr lang="en-US" sz="2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Disaster Risk Management</a:t>
            </a:r>
          </a:p>
          <a:p>
            <a:pPr marL="171450" indent="-171450">
              <a:lnSpc>
                <a:spcPct val="200000"/>
              </a:lnSpc>
              <a:buFont typeface="Arial" panose="020B0604020202020204" pitchFamily="34" charset="0"/>
              <a:buChar char="•"/>
            </a:pPr>
            <a:r>
              <a:rPr lang="en-US" sz="2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Basic Public Health</a:t>
            </a:r>
          </a:p>
          <a:p>
            <a:pPr marL="171450" indent="-171450">
              <a:lnSpc>
                <a:spcPct val="200000"/>
              </a:lnSpc>
              <a:buFont typeface="Arial" panose="020B0604020202020204" pitchFamily="34" charset="0"/>
              <a:buChar char="•"/>
            </a:pPr>
            <a:r>
              <a:rPr lang="en-US" sz="2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Livelihood Diversification</a:t>
            </a:r>
            <a:endParaRPr lang="en-US" sz="20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227876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0" y="1"/>
            <a:ext cx="9144000" cy="6858000"/>
          </a:xfrm>
          <a:prstGeom prst="rect">
            <a:avLst/>
          </a:prstGeom>
        </p:spPr>
      </p:pic>
      <p:sp>
        <p:nvSpPr>
          <p:cNvPr id="3" name="Rectangle 2"/>
          <p:cNvSpPr/>
          <p:nvPr/>
        </p:nvSpPr>
        <p:spPr>
          <a:xfrm>
            <a:off x="0" y="0"/>
            <a:ext cx="9144001" cy="6858000"/>
          </a:xfrm>
          <a:prstGeom prst="rect">
            <a:avLst/>
          </a:prstGeom>
          <a:gradFill>
            <a:gsLst>
              <a:gs pos="20000">
                <a:schemeClr val="tx1">
                  <a:alpha val="75000"/>
                </a:schemeClr>
              </a:gs>
              <a:gs pos="59000">
                <a:schemeClr val="tx2">
                  <a:alpha val="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p:cNvGrpSpPr/>
          <p:nvPr/>
        </p:nvGrpSpPr>
        <p:grpSpPr>
          <a:xfrm>
            <a:off x="6734865" y="6172200"/>
            <a:ext cx="2077348" cy="423894"/>
            <a:chOff x="6575425" y="4506095"/>
            <a:chExt cx="2236788" cy="456429"/>
          </a:xfrm>
          <a:solidFill>
            <a:schemeClr val="bg1"/>
          </a:solidFill>
        </p:grpSpPr>
        <p:sp>
          <p:nvSpPr>
            <p:cNvPr id="11"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9"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0"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1"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2"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4"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5"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5"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6"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7"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8"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9"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0"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1"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oup 3"/>
          <p:cNvGrpSpPr/>
          <p:nvPr/>
        </p:nvGrpSpPr>
        <p:grpSpPr>
          <a:xfrm>
            <a:off x="260020" y="3810000"/>
            <a:ext cx="6194755" cy="2445299"/>
            <a:chOff x="260020" y="3810000"/>
            <a:chExt cx="6194755" cy="2445299"/>
          </a:xfrm>
        </p:grpSpPr>
        <p:sp>
          <p:nvSpPr>
            <p:cNvPr id="53" name="Rectangle 52"/>
            <p:cNvSpPr/>
            <p:nvPr/>
          </p:nvSpPr>
          <p:spPr>
            <a:xfrm>
              <a:off x="269545" y="4657725"/>
              <a:ext cx="6109030" cy="521681"/>
            </a:xfrm>
            <a:prstGeom prst="rect">
              <a:avLst/>
            </a:prstGeom>
          </p:spPr>
          <p:txBody>
            <a:bodyPr wrap="square">
              <a:spAutoFit/>
            </a:bodyPr>
            <a:lstStyle/>
            <a:p>
              <a:pPr>
                <a:lnSpc>
                  <a:spcPct val="90000"/>
                </a:lnSpc>
              </a:pPr>
              <a:r>
                <a:rPr lang="en-US" sz="3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LIKELIHOOD </a:t>
              </a: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OF </a:t>
              </a:r>
            </a:p>
          </p:txBody>
        </p:sp>
        <p:sp>
          <p:nvSpPr>
            <p:cNvPr id="54" name="Rectangle 53"/>
            <p:cNvSpPr/>
            <p:nvPr/>
          </p:nvSpPr>
          <p:spPr>
            <a:xfrm>
              <a:off x="269546" y="3810000"/>
              <a:ext cx="6109029" cy="951030"/>
            </a:xfrm>
            <a:prstGeom prst="rect">
              <a:avLst/>
            </a:prstGeom>
          </p:spPr>
          <p:txBody>
            <a:bodyPr wrap="square">
              <a:spAutoFit/>
            </a:bodyPr>
            <a:lstStyle/>
            <a:p>
              <a:pPr>
                <a:lnSpc>
                  <a:spcPct val="90000"/>
                </a:lnSpc>
              </a:pPr>
              <a:r>
                <a:rPr lang="en-US" sz="3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INCREASING MAGNITUDES</a:t>
              </a:r>
            </a:p>
            <a:p>
              <a:pPr>
                <a:lnSpc>
                  <a:spcPct val="90000"/>
                </a:lnSpc>
              </a:pPr>
              <a:r>
                <a:rPr lang="en-US" sz="3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OF WARMING INCREASE </a:t>
              </a:r>
              <a:endPar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Rectangle 54"/>
            <p:cNvSpPr/>
            <p:nvPr/>
          </p:nvSpPr>
          <p:spPr>
            <a:xfrm>
              <a:off x="260020" y="5221170"/>
              <a:ext cx="6194755" cy="1034129"/>
            </a:xfrm>
            <a:prstGeom prst="rect">
              <a:avLst/>
            </a:prstGeom>
          </p:spPr>
          <p:txBody>
            <a:bodyPr wrap="square">
              <a:spAutoFit/>
            </a:bodyPr>
            <a:lstStyle/>
            <a:p>
              <a:pPr>
                <a:lnSpc>
                  <a:spcPct val="90000"/>
                </a:lnSpc>
              </a:pPr>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SEVERE </a:t>
              </a: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AND </a:t>
              </a:r>
              <a:b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PERVASIVE IMPACTS</a:t>
              </a:r>
            </a:p>
          </p:txBody>
        </p:sp>
        <p:cxnSp>
          <p:nvCxnSpPr>
            <p:cNvPr id="61" name="Straight Connector 60"/>
            <p:cNvCxnSpPr/>
            <p:nvPr/>
          </p:nvCxnSpPr>
          <p:spPr>
            <a:xfrm>
              <a:off x="370732" y="5191125"/>
              <a:ext cx="51696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199707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stretch>
            <a:fillRect/>
          </a:stretch>
        </p:blipFill>
        <p:spPr>
          <a:xfrm>
            <a:off x="268696" y="822166"/>
            <a:ext cx="8623668" cy="5919009"/>
          </a:xfrm>
          <a:prstGeom prst="rect">
            <a:avLst/>
          </a:prstGeom>
        </p:spPr>
      </p:pic>
      <p:sp>
        <p:nvSpPr>
          <p:cNvPr id="144" name="Rectangle 143"/>
          <p:cNvSpPr/>
          <p:nvPr/>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2" name="Rectangle 91"/>
          <p:cNvSpPr/>
          <p:nvPr/>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Title 1"/>
          <p:cNvSpPr txBox="1">
            <a:spLocks/>
          </p:cNvSpPr>
          <p:nvPr/>
        </p:nvSpPr>
        <p:spPr>
          <a:xfrm>
            <a:off x="0" y="-102580"/>
            <a:ext cx="91439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4232275" algn="l"/>
              </a:tabLst>
            </a:pPr>
            <a:r>
              <a:rPr lang="en-US" sz="2800" b="1" dirty="0" smtClean="0">
                <a:latin typeface="Verdana" panose="020B0604030504040204" pitchFamily="34" charset="0"/>
                <a:ea typeface="Verdana" panose="020B0604030504040204" pitchFamily="34" charset="0"/>
                <a:cs typeface="Verdana" panose="020B0604030504040204" pitchFamily="34" charset="0"/>
              </a:rPr>
              <a:t>Warming over the </a:t>
            </a:r>
            <a:r>
              <a:rPr lang="en-US" sz="28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21</a:t>
            </a:r>
            <a:r>
              <a:rPr lang="en-US" sz="2800" b="1" baseline="30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st</a:t>
            </a:r>
            <a:r>
              <a:rPr lang="en-US" sz="28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2800" b="1" dirty="0" smtClean="0">
                <a:latin typeface="Verdana" panose="020B0604030504040204" pitchFamily="34" charset="0"/>
                <a:ea typeface="Verdana" panose="020B0604030504040204" pitchFamily="34" charset="0"/>
                <a:cs typeface="Verdana" panose="020B0604030504040204" pitchFamily="34" charset="0"/>
              </a:rPr>
              <a:t>century</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cxnSp>
        <p:nvCxnSpPr>
          <p:cNvPr id="48" name="Straight Arrow Connector 47"/>
          <p:cNvCxnSpPr/>
          <p:nvPr/>
        </p:nvCxnSpPr>
        <p:spPr>
          <a:xfrm>
            <a:off x="4884234" y="2445834"/>
            <a:ext cx="810322" cy="0"/>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754030" y="2445834"/>
            <a:ext cx="1092819" cy="0"/>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260784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 Experimen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10904" y="1942084"/>
            <a:ext cx="8876516" cy="4050792"/>
          </a:xfrm>
          <a:prstGeom prst="rect">
            <a:avLst/>
          </a:prstGeom>
        </p:spPr>
      </p:pic>
      <p:sp>
        <p:nvSpPr>
          <p:cNvPr id="7550" name="Freeform 77"/>
          <p:cNvSpPr>
            <a:spLocks noChangeAspect="1"/>
          </p:cNvSpPr>
          <p:nvPr/>
        </p:nvSpPr>
        <p:spPr bwMode="auto">
          <a:xfrm>
            <a:off x="2622618" y="3144274"/>
            <a:ext cx="153635" cy="34963"/>
          </a:xfrm>
          <a:custGeom>
            <a:avLst/>
            <a:gdLst>
              <a:gd name="T0" fmla="*/ 10 w 25"/>
              <a:gd name="T1" fmla="*/ 0 h 6"/>
              <a:gd name="T2" fmla="*/ 8 w 25"/>
              <a:gd name="T3" fmla="*/ 0 h 6"/>
              <a:gd name="T4" fmla="*/ 7 w 25"/>
              <a:gd name="T5" fmla="*/ 0 h 6"/>
              <a:gd name="T6" fmla="*/ 6 w 25"/>
              <a:gd name="T7" fmla="*/ 1 h 6"/>
              <a:gd name="T8" fmla="*/ 6 w 25"/>
              <a:gd name="T9" fmla="*/ 1 h 6"/>
              <a:gd name="T10" fmla="*/ 5 w 25"/>
              <a:gd name="T11" fmla="*/ 1 h 6"/>
              <a:gd name="T12" fmla="*/ 5 w 25"/>
              <a:gd name="T13" fmla="*/ 2 h 6"/>
              <a:gd name="T14" fmla="*/ 5 w 25"/>
              <a:gd name="T15" fmla="*/ 3 h 6"/>
              <a:gd name="T16" fmla="*/ 4 w 25"/>
              <a:gd name="T17" fmla="*/ 4 h 6"/>
              <a:gd name="T18" fmla="*/ 3 w 25"/>
              <a:gd name="T19" fmla="*/ 4 h 6"/>
              <a:gd name="T20" fmla="*/ 2 w 25"/>
              <a:gd name="T21" fmla="*/ 4 h 6"/>
              <a:gd name="T22" fmla="*/ 2 w 25"/>
              <a:gd name="T23" fmla="*/ 4 h 6"/>
              <a:gd name="T24" fmla="*/ 6 w 25"/>
              <a:gd name="T25" fmla="*/ 4 h 6"/>
              <a:gd name="T26" fmla="*/ 5 w 25"/>
              <a:gd name="T27" fmla="*/ 4 h 6"/>
              <a:gd name="T28" fmla="*/ 6 w 25"/>
              <a:gd name="T29" fmla="*/ 4 h 6"/>
              <a:gd name="T30" fmla="*/ 7 w 25"/>
              <a:gd name="T31" fmla="*/ 3 h 6"/>
              <a:gd name="T32" fmla="*/ 8 w 25"/>
              <a:gd name="T33" fmla="*/ 4 h 6"/>
              <a:gd name="T34" fmla="*/ 9 w 25"/>
              <a:gd name="T35" fmla="*/ 4 h 6"/>
              <a:gd name="T36" fmla="*/ 10 w 25"/>
              <a:gd name="T37" fmla="*/ 4 h 6"/>
              <a:gd name="T38" fmla="*/ 10 w 25"/>
              <a:gd name="T39" fmla="*/ 4 h 6"/>
              <a:gd name="T40" fmla="*/ 12 w 25"/>
              <a:gd name="T41" fmla="*/ 4 h 6"/>
              <a:gd name="T42" fmla="*/ 14 w 25"/>
              <a:gd name="T43" fmla="*/ 5 h 6"/>
              <a:gd name="T44" fmla="*/ 17 w 25"/>
              <a:gd name="T45" fmla="*/ 5 h 6"/>
              <a:gd name="T46" fmla="*/ 19 w 25"/>
              <a:gd name="T47" fmla="*/ 5 h 6"/>
              <a:gd name="T48" fmla="*/ 20 w 25"/>
              <a:gd name="T49" fmla="*/ 5 h 6"/>
              <a:gd name="T50" fmla="*/ 21 w 25"/>
              <a:gd name="T51" fmla="*/ 5 h 6"/>
              <a:gd name="T52" fmla="*/ 24 w 25"/>
              <a:gd name="T53" fmla="*/ 5 h 6"/>
              <a:gd name="T54" fmla="*/ 25 w 25"/>
              <a:gd name="T55" fmla="*/ 6 h 6"/>
              <a:gd name="T56" fmla="*/ 25 w 25"/>
              <a:gd name="T57" fmla="*/ 5 h 6"/>
              <a:gd name="T58" fmla="*/ 24 w 25"/>
              <a:gd name="T59" fmla="*/ 4 h 6"/>
              <a:gd name="T60" fmla="*/ 21 w 25"/>
              <a:gd name="T61" fmla="*/ 2 h 6"/>
              <a:gd name="T62" fmla="*/ 18 w 25"/>
              <a:gd name="T63" fmla="*/ 1 h 6"/>
              <a:gd name="T64" fmla="*/ 16 w 25"/>
              <a:gd name="T65" fmla="*/ 0 h 6"/>
              <a:gd name="T66" fmla="*/ 12 w 25"/>
              <a:gd name="T67" fmla="*/ 0 h 6"/>
              <a:gd name="T68" fmla="*/ 10 w 25"/>
              <a:gd name="T6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
                <a:moveTo>
                  <a:pt x="10" y="0"/>
                </a:moveTo>
                <a:cubicBezTo>
                  <a:pt x="9" y="0"/>
                  <a:pt x="8" y="0"/>
                  <a:pt x="8" y="0"/>
                </a:cubicBezTo>
                <a:cubicBezTo>
                  <a:pt x="7" y="0"/>
                  <a:pt x="7" y="0"/>
                  <a:pt x="7" y="0"/>
                </a:cubicBezTo>
                <a:cubicBezTo>
                  <a:pt x="6" y="1"/>
                  <a:pt x="6" y="1"/>
                  <a:pt x="6" y="1"/>
                </a:cubicBezTo>
                <a:cubicBezTo>
                  <a:pt x="6" y="1"/>
                  <a:pt x="6" y="1"/>
                  <a:pt x="6" y="1"/>
                </a:cubicBezTo>
                <a:cubicBezTo>
                  <a:pt x="6" y="1"/>
                  <a:pt x="5" y="0"/>
                  <a:pt x="5" y="1"/>
                </a:cubicBezTo>
                <a:cubicBezTo>
                  <a:pt x="5" y="2"/>
                  <a:pt x="5" y="2"/>
                  <a:pt x="5" y="2"/>
                </a:cubicBezTo>
                <a:cubicBezTo>
                  <a:pt x="5" y="2"/>
                  <a:pt x="6" y="3"/>
                  <a:pt x="5" y="3"/>
                </a:cubicBezTo>
                <a:cubicBezTo>
                  <a:pt x="5" y="3"/>
                  <a:pt x="5" y="4"/>
                  <a:pt x="4" y="4"/>
                </a:cubicBezTo>
                <a:cubicBezTo>
                  <a:pt x="3" y="4"/>
                  <a:pt x="3" y="4"/>
                  <a:pt x="3" y="4"/>
                </a:cubicBezTo>
                <a:cubicBezTo>
                  <a:pt x="2" y="3"/>
                  <a:pt x="3" y="3"/>
                  <a:pt x="2" y="4"/>
                </a:cubicBezTo>
                <a:cubicBezTo>
                  <a:pt x="2" y="4"/>
                  <a:pt x="0" y="5"/>
                  <a:pt x="2" y="4"/>
                </a:cubicBezTo>
                <a:cubicBezTo>
                  <a:pt x="5" y="4"/>
                  <a:pt x="5" y="4"/>
                  <a:pt x="6" y="4"/>
                </a:cubicBezTo>
                <a:cubicBezTo>
                  <a:pt x="6" y="4"/>
                  <a:pt x="6" y="4"/>
                  <a:pt x="5" y="4"/>
                </a:cubicBezTo>
                <a:cubicBezTo>
                  <a:pt x="5" y="4"/>
                  <a:pt x="5" y="4"/>
                  <a:pt x="6" y="4"/>
                </a:cubicBezTo>
                <a:cubicBezTo>
                  <a:pt x="7" y="3"/>
                  <a:pt x="7" y="3"/>
                  <a:pt x="7" y="3"/>
                </a:cubicBezTo>
                <a:cubicBezTo>
                  <a:pt x="7" y="3"/>
                  <a:pt x="7" y="3"/>
                  <a:pt x="8" y="4"/>
                </a:cubicBezTo>
                <a:cubicBezTo>
                  <a:pt x="9" y="4"/>
                  <a:pt x="8" y="4"/>
                  <a:pt x="9" y="4"/>
                </a:cubicBezTo>
                <a:cubicBezTo>
                  <a:pt x="10" y="4"/>
                  <a:pt x="9" y="4"/>
                  <a:pt x="10" y="4"/>
                </a:cubicBezTo>
                <a:cubicBezTo>
                  <a:pt x="10" y="4"/>
                  <a:pt x="10" y="4"/>
                  <a:pt x="10" y="4"/>
                </a:cubicBezTo>
                <a:cubicBezTo>
                  <a:pt x="10" y="4"/>
                  <a:pt x="11" y="4"/>
                  <a:pt x="12" y="4"/>
                </a:cubicBezTo>
                <a:cubicBezTo>
                  <a:pt x="14" y="5"/>
                  <a:pt x="11" y="5"/>
                  <a:pt x="14" y="5"/>
                </a:cubicBezTo>
                <a:cubicBezTo>
                  <a:pt x="17" y="5"/>
                  <a:pt x="15" y="5"/>
                  <a:pt x="17" y="5"/>
                </a:cubicBezTo>
                <a:cubicBezTo>
                  <a:pt x="18" y="5"/>
                  <a:pt x="17" y="6"/>
                  <a:pt x="19" y="5"/>
                </a:cubicBezTo>
                <a:cubicBezTo>
                  <a:pt x="20" y="5"/>
                  <a:pt x="19" y="5"/>
                  <a:pt x="20" y="5"/>
                </a:cubicBezTo>
                <a:cubicBezTo>
                  <a:pt x="21" y="5"/>
                  <a:pt x="19" y="4"/>
                  <a:pt x="21" y="5"/>
                </a:cubicBezTo>
                <a:cubicBezTo>
                  <a:pt x="24" y="5"/>
                  <a:pt x="23" y="5"/>
                  <a:pt x="24" y="5"/>
                </a:cubicBezTo>
                <a:cubicBezTo>
                  <a:pt x="25" y="6"/>
                  <a:pt x="24" y="6"/>
                  <a:pt x="25" y="6"/>
                </a:cubicBezTo>
                <a:cubicBezTo>
                  <a:pt x="25" y="5"/>
                  <a:pt x="25" y="5"/>
                  <a:pt x="25" y="5"/>
                </a:cubicBezTo>
                <a:cubicBezTo>
                  <a:pt x="25" y="4"/>
                  <a:pt x="24" y="4"/>
                  <a:pt x="24" y="4"/>
                </a:cubicBezTo>
                <a:cubicBezTo>
                  <a:pt x="24" y="4"/>
                  <a:pt x="22" y="2"/>
                  <a:pt x="21" y="2"/>
                </a:cubicBezTo>
                <a:cubicBezTo>
                  <a:pt x="21" y="2"/>
                  <a:pt x="19" y="1"/>
                  <a:pt x="18" y="1"/>
                </a:cubicBezTo>
                <a:cubicBezTo>
                  <a:pt x="18" y="1"/>
                  <a:pt x="19" y="0"/>
                  <a:pt x="16" y="0"/>
                </a:cubicBezTo>
                <a:cubicBezTo>
                  <a:pt x="13" y="0"/>
                  <a:pt x="12" y="0"/>
                  <a:pt x="12" y="0"/>
                </a:cubicBezTo>
                <a:cubicBezTo>
                  <a:pt x="12" y="0"/>
                  <a:pt x="11" y="0"/>
                  <a:pt x="10" y="0"/>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1" name="Freeform 78"/>
          <p:cNvSpPr>
            <a:spLocks noChangeAspect="1"/>
          </p:cNvSpPr>
          <p:nvPr/>
        </p:nvSpPr>
        <p:spPr bwMode="auto">
          <a:xfrm>
            <a:off x="2610395" y="3133796"/>
            <a:ext cx="41955" cy="20978"/>
          </a:xfrm>
          <a:custGeom>
            <a:avLst/>
            <a:gdLst>
              <a:gd name="T0" fmla="*/ 6 w 7"/>
              <a:gd name="T1" fmla="*/ 3 h 3"/>
              <a:gd name="T2" fmla="*/ 7 w 7"/>
              <a:gd name="T3" fmla="*/ 3 h 3"/>
              <a:gd name="T4" fmla="*/ 7 w 7"/>
              <a:gd name="T5" fmla="*/ 2 h 3"/>
              <a:gd name="T6" fmla="*/ 7 w 7"/>
              <a:gd name="T7" fmla="*/ 2 h 3"/>
              <a:gd name="T8" fmla="*/ 7 w 7"/>
              <a:gd name="T9" fmla="*/ 1 h 3"/>
              <a:gd name="T10" fmla="*/ 5 w 7"/>
              <a:gd name="T11" fmla="*/ 1 h 3"/>
              <a:gd name="T12" fmla="*/ 4 w 7"/>
              <a:gd name="T13" fmla="*/ 0 h 3"/>
              <a:gd name="T14" fmla="*/ 3 w 7"/>
              <a:gd name="T15" fmla="*/ 0 h 3"/>
              <a:gd name="T16" fmla="*/ 2 w 7"/>
              <a:gd name="T17" fmla="*/ 0 h 3"/>
              <a:gd name="T18" fmla="*/ 1 w 7"/>
              <a:gd name="T19" fmla="*/ 0 h 3"/>
              <a:gd name="T20" fmla="*/ 0 w 7"/>
              <a:gd name="T21" fmla="*/ 1 h 3"/>
              <a:gd name="T22" fmla="*/ 0 w 7"/>
              <a:gd name="T23" fmla="*/ 1 h 3"/>
              <a:gd name="T24" fmla="*/ 1 w 7"/>
              <a:gd name="T25" fmla="*/ 2 h 3"/>
              <a:gd name="T26" fmla="*/ 2 w 7"/>
              <a:gd name="T27" fmla="*/ 2 h 3"/>
              <a:gd name="T28" fmla="*/ 3 w 7"/>
              <a:gd name="T29" fmla="*/ 2 h 3"/>
              <a:gd name="T30" fmla="*/ 3 w 7"/>
              <a:gd name="T31" fmla="*/ 3 h 3"/>
              <a:gd name="T32" fmla="*/ 4 w 7"/>
              <a:gd name="T33" fmla="*/ 3 h 3"/>
              <a:gd name="T34" fmla="*/ 5 w 7"/>
              <a:gd name="T35" fmla="*/ 3 h 3"/>
              <a:gd name="T36" fmla="*/ 6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6" y="3"/>
                </a:moveTo>
                <a:cubicBezTo>
                  <a:pt x="7" y="3"/>
                  <a:pt x="7" y="3"/>
                  <a:pt x="7" y="3"/>
                </a:cubicBezTo>
                <a:cubicBezTo>
                  <a:pt x="7" y="2"/>
                  <a:pt x="7" y="2"/>
                  <a:pt x="7" y="2"/>
                </a:cubicBezTo>
                <a:cubicBezTo>
                  <a:pt x="7" y="2"/>
                  <a:pt x="7" y="2"/>
                  <a:pt x="7" y="2"/>
                </a:cubicBezTo>
                <a:cubicBezTo>
                  <a:pt x="7" y="2"/>
                  <a:pt x="7" y="2"/>
                  <a:pt x="7" y="1"/>
                </a:cubicBezTo>
                <a:cubicBezTo>
                  <a:pt x="6" y="1"/>
                  <a:pt x="5" y="1"/>
                  <a:pt x="5" y="1"/>
                </a:cubicBezTo>
                <a:cubicBezTo>
                  <a:pt x="4" y="0"/>
                  <a:pt x="4" y="0"/>
                  <a:pt x="4" y="0"/>
                </a:cubicBezTo>
                <a:cubicBezTo>
                  <a:pt x="3" y="0"/>
                  <a:pt x="3" y="0"/>
                  <a:pt x="3" y="0"/>
                </a:cubicBezTo>
                <a:cubicBezTo>
                  <a:pt x="2" y="0"/>
                  <a:pt x="2" y="0"/>
                  <a:pt x="2" y="0"/>
                </a:cubicBezTo>
                <a:cubicBezTo>
                  <a:pt x="1" y="0"/>
                  <a:pt x="1" y="0"/>
                  <a:pt x="1" y="0"/>
                </a:cubicBezTo>
                <a:cubicBezTo>
                  <a:pt x="0" y="1"/>
                  <a:pt x="0" y="1"/>
                  <a:pt x="0" y="1"/>
                </a:cubicBezTo>
                <a:cubicBezTo>
                  <a:pt x="0" y="1"/>
                  <a:pt x="0" y="1"/>
                  <a:pt x="0" y="1"/>
                </a:cubicBezTo>
                <a:cubicBezTo>
                  <a:pt x="1" y="2"/>
                  <a:pt x="1" y="2"/>
                  <a:pt x="1" y="2"/>
                </a:cubicBezTo>
                <a:cubicBezTo>
                  <a:pt x="1" y="2"/>
                  <a:pt x="1" y="2"/>
                  <a:pt x="2" y="2"/>
                </a:cubicBezTo>
                <a:cubicBezTo>
                  <a:pt x="3" y="2"/>
                  <a:pt x="3" y="2"/>
                  <a:pt x="3" y="2"/>
                </a:cubicBezTo>
                <a:cubicBezTo>
                  <a:pt x="3" y="2"/>
                  <a:pt x="3" y="3"/>
                  <a:pt x="3" y="3"/>
                </a:cubicBezTo>
                <a:cubicBezTo>
                  <a:pt x="4" y="3"/>
                  <a:pt x="3" y="3"/>
                  <a:pt x="4" y="3"/>
                </a:cubicBezTo>
                <a:cubicBezTo>
                  <a:pt x="5" y="3"/>
                  <a:pt x="5" y="3"/>
                  <a:pt x="5" y="3"/>
                </a:cubicBezTo>
                <a:cubicBezTo>
                  <a:pt x="5" y="3"/>
                  <a:pt x="4" y="3"/>
                  <a:pt x="6" y="3"/>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6" name="Freeform 83"/>
          <p:cNvSpPr>
            <a:spLocks noChangeAspect="1"/>
          </p:cNvSpPr>
          <p:nvPr/>
        </p:nvSpPr>
        <p:spPr bwMode="auto">
          <a:xfrm>
            <a:off x="2477680" y="3097124"/>
            <a:ext cx="48847" cy="31417"/>
          </a:xfrm>
          <a:custGeom>
            <a:avLst/>
            <a:gdLst>
              <a:gd name="T0" fmla="*/ 1 w 8"/>
              <a:gd name="T1" fmla="*/ 2 h 5"/>
              <a:gd name="T2" fmla="*/ 2 w 8"/>
              <a:gd name="T3" fmla="*/ 3 h 5"/>
              <a:gd name="T4" fmla="*/ 4 w 8"/>
              <a:gd name="T5" fmla="*/ 4 h 5"/>
              <a:gd name="T6" fmla="*/ 7 w 8"/>
              <a:gd name="T7" fmla="*/ 5 h 5"/>
              <a:gd name="T8" fmla="*/ 7 w 8"/>
              <a:gd name="T9" fmla="*/ 4 h 5"/>
              <a:gd name="T10" fmla="*/ 6 w 8"/>
              <a:gd name="T11" fmla="*/ 2 h 5"/>
              <a:gd name="T12" fmla="*/ 4 w 8"/>
              <a:gd name="T13" fmla="*/ 1 h 5"/>
              <a:gd name="T14" fmla="*/ 2 w 8"/>
              <a:gd name="T15" fmla="*/ 1 h 5"/>
              <a:gd name="T16" fmla="*/ 0 w 8"/>
              <a:gd name="T17" fmla="*/ 0 h 5"/>
              <a:gd name="T18" fmla="*/ 0 w 8"/>
              <a:gd name="T19" fmla="*/ 1 h 5"/>
              <a:gd name="T20" fmla="*/ 1 w 8"/>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1" y="2"/>
                </a:moveTo>
                <a:cubicBezTo>
                  <a:pt x="2" y="3"/>
                  <a:pt x="2" y="3"/>
                  <a:pt x="2" y="3"/>
                </a:cubicBezTo>
                <a:cubicBezTo>
                  <a:pt x="3" y="4"/>
                  <a:pt x="2" y="4"/>
                  <a:pt x="4" y="4"/>
                </a:cubicBezTo>
                <a:cubicBezTo>
                  <a:pt x="5" y="5"/>
                  <a:pt x="6" y="5"/>
                  <a:pt x="7" y="5"/>
                </a:cubicBezTo>
                <a:cubicBezTo>
                  <a:pt x="7" y="4"/>
                  <a:pt x="8" y="4"/>
                  <a:pt x="7" y="4"/>
                </a:cubicBezTo>
                <a:cubicBezTo>
                  <a:pt x="7" y="3"/>
                  <a:pt x="6" y="2"/>
                  <a:pt x="6" y="2"/>
                </a:cubicBezTo>
                <a:cubicBezTo>
                  <a:pt x="4" y="1"/>
                  <a:pt x="4" y="1"/>
                  <a:pt x="4" y="1"/>
                </a:cubicBezTo>
                <a:cubicBezTo>
                  <a:pt x="4" y="1"/>
                  <a:pt x="2" y="1"/>
                  <a:pt x="2" y="1"/>
                </a:cubicBezTo>
                <a:cubicBezTo>
                  <a:pt x="1" y="1"/>
                  <a:pt x="0" y="0"/>
                  <a:pt x="0" y="0"/>
                </a:cubicBezTo>
                <a:cubicBezTo>
                  <a:pt x="0" y="1"/>
                  <a:pt x="0" y="1"/>
                  <a:pt x="0" y="1"/>
                </a:cubicBezTo>
                <a:cubicBezTo>
                  <a:pt x="1" y="2"/>
                  <a:pt x="1" y="2"/>
                  <a:pt x="1" y="2"/>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7" name="Freeform 84"/>
          <p:cNvSpPr>
            <a:spLocks noChangeAspect="1"/>
          </p:cNvSpPr>
          <p:nvPr/>
        </p:nvSpPr>
        <p:spPr bwMode="auto">
          <a:xfrm>
            <a:off x="2502127" y="3088444"/>
            <a:ext cx="314362" cy="80364"/>
          </a:xfrm>
          <a:custGeom>
            <a:avLst/>
            <a:gdLst>
              <a:gd name="T0" fmla="*/ 4 w 51"/>
              <a:gd name="T1" fmla="*/ 6 h 13"/>
              <a:gd name="T2" fmla="*/ 7 w 51"/>
              <a:gd name="T3" fmla="*/ 8 h 13"/>
              <a:gd name="T4" fmla="*/ 9 w 51"/>
              <a:gd name="T5" fmla="*/ 9 h 13"/>
              <a:gd name="T6" fmla="*/ 12 w 51"/>
              <a:gd name="T7" fmla="*/ 10 h 13"/>
              <a:gd name="T8" fmla="*/ 15 w 51"/>
              <a:gd name="T9" fmla="*/ 11 h 13"/>
              <a:gd name="T10" fmla="*/ 19 w 51"/>
              <a:gd name="T11" fmla="*/ 12 h 13"/>
              <a:gd name="T12" fmla="*/ 20 w 51"/>
              <a:gd name="T13" fmla="*/ 13 h 13"/>
              <a:gd name="T14" fmla="*/ 23 w 51"/>
              <a:gd name="T15" fmla="*/ 13 h 13"/>
              <a:gd name="T16" fmla="*/ 25 w 51"/>
              <a:gd name="T17" fmla="*/ 13 h 13"/>
              <a:gd name="T18" fmla="*/ 25 w 51"/>
              <a:gd name="T19" fmla="*/ 12 h 13"/>
              <a:gd name="T20" fmla="*/ 24 w 51"/>
              <a:gd name="T21" fmla="*/ 11 h 13"/>
              <a:gd name="T22" fmla="*/ 25 w 51"/>
              <a:gd name="T23" fmla="*/ 10 h 13"/>
              <a:gd name="T24" fmla="*/ 26 w 51"/>
              <a:gd name="T25" fmla="*/ 11 h 13"/>
              <a:gd name="T26" fmla="*/ 27 w 51"/>
              <a:gd name="T27" fmla="*/ 11 h 13"/>
              <a:gd name="T28" fmla="*/ 27 w 51"/>
              <a:gd name="T29" fmla="*/ 11 h 13"/>
              <a:gd name="T30" fmla="*/ 30 w 51"/>
              <a:gd name="T31" fmla="*/ 11 h 13"/>
              <a:gd name="T32" fmla="*/ 32 w 51"/>
              <a:gd name="T33" fmla="*/ 11 h 13"/>
              <a:gd name="T34" fmla="*/ 34 w 51"/>
              <a:gd name="T35" fmla="*/ 10 h 13"/>
              <a:gd name="T36" fmla="*/ 35 w 51"/>
              <a:gd name="T37" fmla="*/ 10 h 13"/>
              <a:gd name="T38" fmla="*/ 37 w 51"/>
              <a:gd name="T39" fmla="*/ 10 h 13"/>
              <a:gd name="T40" fmla="*/ 39 w 51"/>
              <a:gd name="T41" fmla="*/ 10 h 13"/>
              <a:gd name="T42" fmla="*/ 41 w 51"/>
              <a:gd name="T43" fmla="*/ 10 h 13"/>
              <a:gd name="T44" fmla="*/ 42 w 51"/>
              <a:gd name="T45" fmla="*/ 11 h 13"/>
              <a:gd name="T46" fmla="*/ 48 w 51"/>
              <a:gd name="T47" fmla="*/ 11 h 13"/>
              <a:gd name="T48" fmla="*/ 49 w 51"/>
              <a:gd name="T49" fmla="*/ 10 h 13"/>
              <a:gd name="T50" fmla="*/ 50 w 51"/>
              <a:gd name="T51" fmla="*/ 10 h 13"/>
              <a:gd name="T52" fmla="*/ 51 w 51"/>
              <a:gd name="T53" fmla="*/ 8 h 13"/>
              <a:gd name="T54" fmla="*/ 49 w 51"/>
              <a:gd name="T55" fmla="*/ 6 h 13"/>
              <a:gd name="T56" fmla="*/ 49 w 51"/>
              <a:gd name="T57" fmla="*/ 6 h 13"/>
              <a:gd name="T58" fmla="*/ 47 w 51"/>
              <a:gd name="T59" fmla="*/ 5 h 13"/>
              <a:gd name="T60" fmla="*/ 45 w 51"/>
              <a:gd name="T61" fmla="*/ 5 h 13"/>
              <a:gd name="T62" fmla="*/ 43 w 51"/>
              <a:gd name="T63" fmla="*/ 4 h 13"/>
              <a:gd name="T64" fmla="*/ 41 w 51"/>
              <a:gd name="T65" fmla="*/ 3 h 13"/>
              <a:gd name="T66" fmla="*/ 40 w 51"/>
              <a:gd name="T67" fmla="*/ 4 h 13"/>
              <a:gd name="T68" fmla="*/ 37 w 51"/>
              <a:gd name="T69" fmla="*/ 3 h 13"/>
              <a:gd name="T70" fmla="*/ 35 w 51"/>
              <a:gd name="T71" fmla="*/ 4 h 13"/>
              <a:gd name="T72" fmla="*/ 32 w 51"/>
              <a:gd name="T73" fmla="*/ 3 h 13"/>
              <a:gd name="T74" fmla="*/ 31 w 51"/>
              <a:gd name="T75" fmla="*/ 3 h 13"/>
              <a:gd name="T76" fmla="*/ 29 w 51"/>
              <a:gd name="T77" fmla="*/ 2 h 13"/>
              <a:gd name="T78" fmla="*/ 28 w 51"/>
              <a:gd name="T79" fmla="*/ 2 h 13"/>
              <a:gd name="T80" fmla="*/ 26 w 51"/>
              <a:gd name="T81" fmla="*/ 2 h 13"/>
              <a:gd name="T82" fmla="*/ 24 w 51"/>
              <a:gd name="T83" fmla="*/ 2 h 13"/>
              <a:gd name="T84" fmla="*/ 22 w 51"/>
              <a:gd name="T85" fmla="*/ 1 h 13"/>
              <a:gd name="T86" fmla="*/ 21 w 51"/>
              <a:gd name="T87" fmla="*/ 1 h 13"/>
              <a:gd name="T88" fmla="*/ 20 w 51"/>
              <a:gd name="T89" fmla="*/ 2 h 13"/>
              <a:gd name="T90" fmla="*/ 22 w 51"/>
              <a:gd name="T91" fmla="*/ 3 h 13"/>
              <a:gd name="T92" fmla="*/ 24 w 51"/>
              <a:gd name="T93" fmla="*/ 4 h 13"/>
              <a:gd name="T94" fmla="*/ 24 w 51"/>
              <a:gd name="T95" fmla="*/ 5 h 13"/>
              <a:gd name="T96" fmla="*/ 24 w 51"/>
              <a:gd name="T97" fmla="*/ 6 h 13"/>
              <a:gd name="T98" fmla="*/ 22 w 51"/>
              <a:gd name="T99" fmla="*/ 5 h 13"/>
              <a:gd name="T100" fmla="*/ 20 w 51"/>
              <a:gd name="T101" fmla="*/ 3 h 13"/>
              <a:gd name="T102" fmla="*/ 18 w 51"/>
              <a:gd name="T103" fmla="*/ 3 h 13"/>
              <a:gd name="T104" fmla="*/ 14 w 51"/>
              <a:gd name="T105" fmla="*/ 4 h 13"/>
              <a:gd name="T106" fmla="*/ 13 w 51"/>
              <a:gd name="T107" fmla="*/ 3 h 13"/>
              <a:gd name="T108" fmla="*/ 10 w 51"/>
              <a:gd name="T109" fmla="*/ 1 h 13"/>
              <a:gd name="T110" fmla="*/ 8 w 51"/>
              <a:gd name="T111" fmla="*/ 1 h 13"/>
              <a:gd name="T112" fmla="*/ 7 w 51"/>
              <a:gd name="T113" fmla="*/ 1 h 13"/>
              <a:gd name="T114" fmla="*/ 6 w 51"/>
              <a:gd name="T115" fmla="*/ 1 h 13"/>
              <a:gd name="T116" fmla="*/ 5 w 51"/>
              <a:gd name="T117" fmla="*/ 1 h 13"/>
              <a:gd name="T118" fmla="*/ 3 w 51"/>
              <a:gd name="T119" fmla="*/ 1 h 13"/>
              <a:gd name="T120" fmla="*/ 2 w 51"/>
              <a:gd name="T12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13">
                <a:moveTo>
                  <a:pt x="2" y="5"/>
                </a:moveTo>
                <a:cubicBezTo>
                  <a:pt x="4" y="6"/>
                  <a:pt x="4" y="6"/>
                  <a:pt x="4" y="6"/>
                </a:cubicBezTo>
                <a:cubicBezTo>
                  <a:pt x="5" y="7"/>
                  <a:pt x="6" y="7"/>
                  <a:pt x="6" y="8"/>
                </a:cubicBezTo>
                <a:cubicBezTo>
                  <a:pt x="6" y="8"/>
                  <a:pt x="6" y="8"/>
                  <a:pt x="7" y="8"/>
                </a:cubicBezTo>
                <a:cubicBezTo>
                  <a:pt x="8" y="8"/>
                  <a:pt x="7" y="8"/>
                  <a:pt x="8" y="8"/>
                </a:cubicBezTo>
                <a:cubicBezTo>
                  <a:pt x="9" y="8"/>
                  <a:pt x="8" y="8"/>
                  <a:pt x="9" y="9"/>
                </a:cubicBezTo>
                <a:cubicBezTo>
                  <a:pt x="10" y="9"/>
                  <a:pt x="9" y="9"/>
                  <a:pt x="10" y="9"/>
                </a:cubicBezTo>
                <a:cubicBezTo>
                  <a:pt x="12" y="10"/>
                  <a:pt x="11" y="9"/>
                  <a:pt x="12" y="10"/>
                </a:cubicBezTo>
                <a:cubicBezTo>
                  <a:pt x="13" y="10"/>
                  <a:pt x="13" y="10"/>
                  <a:pt x="14" y="10"/>
                </a:cubicBezTo>
                <a:cubicBezTo>
                  <a:pt x="14" y="10"/>
                  <a:pt x="14" y="11"/>
                  <a:pt x="15" y="11"/>
                </a:cubicBezTo>
                <a:cubicBezTo>
                  <a:pt x="16" y="11"/>
                  <a:pt x="17" y="12"/>
                  <a:pt x="17" y="12"/>
                </a:cubicBezTo>
                <a:cubicBezTo>
                  <a:pt x="18" y="12"/>
                  <a:pt x="18" y="11"/>
                  <a:pt x="19" y="12"/>
                </a:cubicBezTo>
                <a:cubicBezTo>
                  <a:pt x="19" y="12"/>
                  <a:pt x="19" y="12"/>
                  <a:pt x="19" y="13"/>
                </a:cubicBezTo>
                <a:cubicBezTo>
                  <a:pt x="20" y="13"/>
                  <a:pt x="19" y="13"/>
                  <a:pt x="20" y="13"/>
                </a:cubicBezTo>
                <a:cubicBezTo>
                  <a:pt x="21" y="13"/>
                  <a:pt x="21" y="13"/>
                  <a:pt x="21" y="13"/>
                </a:cubicBezTo>
                <a:cubicBezTo>
                  <a:pt x="22" y="13"/>
                  <a:pt x="23" y="13"/>
                  <a:pt x="23" y="13"/>
                </a:cubicBezTo>
                <a:cubicBezTo>
                  <a:pt x="24" y="13"/>
                  <a:pt x="24" y="13"/>
                  <a:pt x="24" y="13"/>
                </a:cubicBezTo>
                <a:cubicBezTo>
                  <a:pt x="24" y="13"/>
                  <a:pt x="25" y="13"/>
                  <a:pt x="25" y="13"/>
                </a:cubicBezTo>
                <a:cubicBezTo>
                  <a:pt x="25" y="12"/>
                  <a:pt x="25" y="13"/>
                  <a:pt x="25" y="13"/>
                </a:cubicBezTo>
                <a:cubicBezTo>
                  <a:pt x="25" y="13"/>
                  <a:pt x="26" y="13"/>
                  <a:pt x="25" y="12"/>
                </a:cubicBezTo>
                <a:cubicBezTo>
                  <a:pt x="25" y="12"/>
                  <a:pt x="24" y="11"/>
                  <a:pt x="24" y="11"/>
                </a:cubicBezTo>
                <a:cubicBezTo>
                  <a:pt x="24" y="11"/>
                  <a:pt x="24" y="11"/>
                  <a:pt x="24" y="11"/>
                </a:cubicBezTo>
                <a:cubicBezTo>
                  <a:pt x="24" y="11"/>
                  <a:pt x="24" y="11"/>
                  <a:pt x="24" y="11"/>
                </a:cubicBezTo>
                <a:cubicBezTo>
                  <a:pt x="24" y="10"/>
                  <a:pt x="24" y="10"/>
                  <a:pt x="25" y="10"/>
                </a:cubicBezTo>
                <a:cubicBezTo>
                  <a:pt x="26" y="10"/>
                  <a:pt x="25" y="10"/>
                  <a:pt x="26" y="10"/>
                </a:cubicBezTo>
                <a:cubicBezTo>
                  <a:pt x="26" y="11"/>
                  <a:pt x="25" y="11"/>
                  <a:pt x="26" y="11"/>
                </a:cubicBezTo>
                <a:cubicBezTo>
                  <a:pt x="27" y="11"/>
                  <a:pt x="26" y="11"/>
                  <a:pt x="27" y="11"/>
                </a:cubicBezTo>
                <a:cubicBezTo>
                  <a:pt x="27" y="11"/>
                  <a:pt x="27" y="11"/>
                  <a:pt x="27" y="11"/>
                </a:cubicBezTo>
                <a:cubicBezTo>
                  <a:pt x="27" y="11"/>
                  <a:pt x="27" y="11"/>
                  <a:pt x="27" y="11"/>
                </a:cubicBezTo>
                <a:cubicBezTo>
                  <a:pt x="27" y="11"/>
                  <a:pt x="27" y="11"/>
                  <a:pt x="27" y="11"/>
                </a:cubicBezTo>
                <a:cubicBezTo>
                  <a:pt x="28" y="11"/>
                  <a:pt x="28" y="11"/>
                  <a:pt x="29" y="11"/>
                </a:cubicBezTo>
                <a:cubicBezTo>
                  <a:pt x="30" y="11"/>
                  <a:pt x="30" y="11"/>
                  <a:pt x="30" y="11"/>
                </a:cubicBezTo>
                <a:cubicBezTo>
                  <a:pt x="30" y="11"/>
                  <a:pt x="30" y="11"/>
                  <a:pt x="31" y="11"/>
                </a:cubicBezTo>
                <a:cubicBezTo>
                  <a:pt x="32" y="11"/>
                  <a:pt x="31" y="11"/>
                  <a:pt x="32" y="11"/>
                </a:cubicBezTo>
                <a:cubicBezTo>
                  <a:pt x="33" y="10"/>
                  <a:pt x="33" y="11"/>
                  <a:pt x="33" y="10"/>
                </a:cubicBezTo>
                <a:cubicBezTo>
                  <a:pt x="34" y="10"/>
                  <a:pt x="34" y="10"/>
                  <a:pt x="34" y="10"/>
                </a:cubicBezTo>
                <a:cubicBezTo>
                  <a:pt x="35" y="10"/>
                  <a:pt x="35" y="10"/>
                  <a:pt x="35" y="10"/>
                </a:cubicBezTo>
                <a:cubicBezTo>
                  <a:pt x="35" y="10"/>
                  <a:pt x="35" y="10"/>
                  <a:pt x="35" y="10"/>
                </a:cubicBezTo>
                <a:cubicBezTo>
                  <a:pt x="35" y="10"/>
                  <a:pt x="35" y="10"/>
                  <a:pt x="35" y="10"/>
                </a:cubicBezTo>
                <a:cubicBezTo>
                  <a:pt x="37" y="10"/>
                  <a:pt x="35" y="10"/>
                  <a:pt x="37" y="10"/>
                </a:cubicBezTo>
                <a:cubicBezTo>
                  <a:pt x="38" y="10"/>
                  <a:pt x="37" y="10"/>
                  <a:pt x="38" y="10"/>
                </a:cubicBezTo>
                <a:cubicBezTo>
                  <a:pt x="38" y="10"/>
                  <a:pt x="38" y="11"/>
                  <a:pt x="39" y="10"/>
                </a:cubicBezTo>
                <a:cubicBezTo>
                  <a:pt x="39" y="10"/>
                  <a:pt x="40" y="10"/>
                  <a:pt x="40" y="10"/>
                </a:cubicBezTo>
                <a:cubicBezTo>
                  <a:pt x="40" y="10"/>
                  <a:pt x="40" y="10"/>
                  <a:pt x="41" y="10"/>
                </a:cubicBezTo>
                <a:cubicBezTo>
                  <a:pt x="41" y="10"/>
                  <a:pt x="40" y="10"/>
                  <a:pt x="41" y="10"/>
                </a:cubicBezTo>
                <a:cubicBezTo>
                  <a:pt x="42" y="11"/>
                  <a:pt x="40" y="11"/>
                  <a:pt x="42" y="11"/>
                </a:cubicBezTo>
                <a:cubicBezTo>
                  <a:pt x="45" y="11"/>
                  <a:pt x="45" y="11"/>
                  <a:pt x="46" y="11"/>
                </a:cubicBezTo>
                <a:cubicBezTo>
                  <a:pt x="47" y="11"/>
                  <a:pt x="47" y="11"/>
                  <a:pt x="48" y="11"/>
                </a:cubicBezTo>
                <a:cubicBezTo>
                  <a:pt x="48" y="10"/>
                  <a:pt x="49" y="10"/>
                  <a:pt x="49" y="10"/>
                </a:cubicBezTo>
                <a:cubicBezTo>
                  <a:pt x="49" y="10"/>
                  <a:pt x="49" y="10"/>
                  <a:pt x="49" y="10"/>
                </a:cubicBezTo>
                <a:cubicBezTo>
                  <a:pt x="49" y="10"/>
                  <a:pt x="49" y="10"/>
                  <a:pt x="49" y="10"/>
                </a:cubicBezTo>
                <a:cubicBezTo>
                  <a:pt x="49" y="10"/>
                  <a:pt x="49" y="10"/>
                  <a:pt x="50" y="10"/>
                </a:cubicBezTo>
                <a:cubicBezTo>
                  <a:pt x="50" y="9"/>
                  <a:pt x="50" y="9"/>
                  <a:pt x="50" y="9"/>
                </a:cubicBezTo>
                <a:cubicBezTo>
                  <a:pt x="51" y="8"/>
                  <a:pt x="51" y="8"/>
                  <a:pt x="51" y="8"/>
                </a:cubicBezTo>
                <a:cubicBezTo>
                  <a:pt x="50" y="7"/>
                  <a:pt x="50" y="7"/>
                  <a:pt x="50" y="7"/>
                </a:cubicBezTo>
                <a:cubicBezTo>
                  <a:pt x="49" y="6"/>
                  <a:pt x="49" y="6"/>
                  <a:pt x="49" y="6"/>
                </a:cubicBezTo>
                <a:cubicBezTo>
                  <a:pt x="49" y="6"/>
                  <a:pt x="49" y="6"/>
                  <a:pt x="49" y="6"/>
                </a:cubicBezTo>
                <a:cubicBezTo>
                  <a:pt x="49" y="6"/>
                  <a:pt x="49" y="7"/>
                  <a:pt x="49" y="6"/>
                </a:cubicBezTo>
                <a:cubicBezTo>
                  <a:pt x="49" y="5"/>
                  <a:pt x="48" y="6"/>
                  <a:pt x="48" y="6"/>
                </a:cubicBezTo>
                <a:cubicBezTo>
                  <a:pt x="48" y="6"/>
                  <a:pt x="48" y="5"/>
                  <a:pt x="47" y="5"/>
                </a:cubicBezTo>
                <a:cubicBezTo>
                  <a:pt x="46" y="5"/>
                  <a:pt x="46" y="5"/>
                  <a:pt x="46" y="5"/>
                </a:cubicBezTo>
                <a:cubicBezTo>
                  <a:pt x="45" y="5"/>
                  <a:pt x="45" y="5"/>
                  <a:pt x="45" y="5"/>
                </a:cubicBezTo>
                <a:cubicBezTo>
                  <a:pt x="44" y="5"/>
                  <a:pt x="44" y="5"/>
                  <a:pt x="44" y="5"/>
                </a:cubicBezTo>
                <a:cubicBezTo>
                  <a:pt x="43" y="4"/>
                  <a:pt x="43" y="4"/>
                  <a:pt x="43" y="4"/>
                </a:cubicBezTo>
                <a:cubicBezTo>
                  <a:pt x="42" y="4"/>
                  <a:pt x="42" y="4"/>
                  <a:pt x="42" y="4"/>
                </a:cubicBezTo>
                <a:cubicBezTo>
                  <a:pt x="41" y="3"/>
                  <a:pt x="41" y="3"/>
                  <a:pt x="41" y="3"/>
                </a:cubicBezTo>
                <a:cubicBezTo>
                  <a:pt x="41" y="3"/>
                  <a:pt x="41" y="3"/>
                  <a:pt x="40" y="3"/>
                </a:cubicBezTo>
                <a:cubicBezTo>
                  <a:pt x="40" y="4"/>
                  <a:pt x="40" y="4"/>
                  <a:pt x="40" y="4"/>
                </a:cubicBezTo>
                <a:cubicBezTo>
                  <a:pt x="38" y="4"/>
                  <a:pt x="38" y="4"/>
                  <a:pt x="38" y="4"/>
                </a:cubicBezTo>
                <a:cubicBezTo>
                  <a:pt x="37" y="3"/>
                  <a:pt x="37" y="3"/>
                  <a:pt x="37" y="3"/>
                </a:cubicBezTo>
                <a:cubicBezTo>
                  <a:pt x="36" y="3"/>
                  <a:pt x="36" y="3"/>
                  <a:pt x="36" y="3"/>
                </a:cubicBezTo>
                <a:cubicBezTo>
                  <a:pt x="35" y="4"/>
                  <a:pt x="35" y="4"/>
                  <a:pt x="35" y="4"/>
                </a:cubicBezTo>
                <a:cubicBezTo>
                  <a:pt x="34" y="4"/>
                  <a:pt x="34" y="4"/>
                  <a:pt x="34" y="4"/>
                </a:cubicBezTo>
                <a:cubicBezTo>
                  <a:pt x="32" y="3"/>
                  <a:pt x="32" y="3"/>
                  <a:pt x="32" y="3"/>
                </a:cubicBezTo>
                <a:cubicBezTo>
                  <a:pt x="32" y="3"/>
                  <a:pt x="32" y="3"/>
                  <a:pt x="32" y="3"/>
                </a:cubicBezTo>
                <a:cubicBezTo>
                  <a:pt x="31" y="3"/>
                  <a:pt x="31" y="3"/>
                  <a:pt x="31" y="3"/>
                </a:cubicBezTo>
                <a:cubicBezTo>
                  <a:pt x="31" y="3"/>
                  <a:pt x="31" y="5"/>
                  <a:pt x="30" y="3"/>
                </a:cubicBezTo>
                <a:cubicBezTo>
                  <a:pt x="29" y="2"/>
                  <a:pt x="29" y="2"/>
                  <a:pt x="29" y="2"/>
                </a:cubicBezTo>
                <a:cubicBezTo>
                  <a:pt x="29" y="2"/>
                  <a:pt x="29" y="1"/>
                  <a:pt x="28" y="2"/>
                </a:cubicBezTo>
                <a:cubicBezTo>
                  <a:pt x="28" y="2"/>
                  <a:pt x="28" y="2"/>
                  <a:pt x="28" y="2"/>
                </a:cubicBezTo>
                <a:cubicBezTo>
                  <a:pt x="28" y="2"/>
                  <a:pt x="28" y="3"/>
                  <a:pt x="27" y="2"/>
                </a:cubicBezTo>
                <a:cubicBezTo>
                  <a:pt x="27" y="2"/>
                  <a:pt x="26" y="2"/>
                  <a:pt x="26" y="2"/>
                </a:cubicBezTo>
                <a:cubicBezTo>
                  <a:pt x="26" y="2"/>
                  <a:pt x="25" y="1"/>
                  <a:pt x="25" y="2"/>
                </a:cubicBezTo>
                <a:cubicBezTo>
                  <a:pt x="24" y="2"/>
                  <a:pt x="24" y="2"/>
                  <a:pt x="24" y="2"/>
                </a:cubicBezTo>
                <a:cubicBezTo>
                  <a:pt x="24" y="2"/>
                  <a:pt x="24" y="2"/>
                  <a:pt x="24" y="2"/>
                </a:cubicBezTo>
                <a:cubicBezTo>
                  <a:pt x="22" y="1"/>
                  <a:pt x="22" y="1"/>
                  <a:pt x="22" y="1"/>
                </a:cubicBezTo>
                <a:cubicBezTo>
                  <a:pt x="22" y="1"/>
                  <a:pt x="22" y="1"/>
                  <a:pt x="22" y="1"/>
                </a:cubicBezTo>
                <a:cubicBezTo>
                  <a:pt x="21" y="1"/>
                  <a:pt x="21" y="1"/>
                  <a:pt x="21" y="1"/>
                </a:cubicBezTo>
                <a:cubicBezTo>
                  <a:pt x="20" y="2"/>
                  <a:pt x="20" y="2"/>
                  <a:pt x="20" y="2"/>
                </a:cubicBezTo>
                <a:cubicBezTo>
                  <a:pt x="20" y="2"/>
                  <a:pt x="20" y="2"/>
                  <a:pt x="20" y="2"/>
                </a:cubicBezTo>
                <a:cubicBezTo>
                  <a:pt x="20" y="2"/>
                  <a:pt x="20" y="2"/>
                  <a:pt x="21" y="3"/>
                </a:cubicBezTo>
                <a:cubicBezTo>
                  <a:pt x="22" y="3"/>
                  <a:pt x="21" y="3"/>
                  <a:pt x="22" y="3"/>
                </a:cubicBezTo>
                <a:cubicBezTo>
                  <a:pt x="22" y="4"/>
                  <a:pt x="23" y="4"/>
                  <a:pt x="24" y="4"/>
                </a:cubicBezTo>
                <a:cubicBezTo>
                  <a:pt x="24" y="4"/>
                  <a:pt x="24" y="4"/>
                  <a:pt x="24" y="4"/>
                </a:cubicBezTo>
                <a:cubicBezTo>
                  <a:pt x="24" y="4"/>
                  <a:pt x="23" y="4"/>
                  <a:pt x="24" y="4"/>
                </a:cubicBezTo>
                <a:cubicBezTo>
                  <a:pt x="24" y="5"/>
                  <a:pt x="24" y="4"/>
                  <a:pt x="24" y="5"/>
                </a:cubicBezTo>
                <a:cubicBezTo>
                  <a:pt x="24" y="5"/>
                  <a:pt x="24" y="5"/>
                  <a:pt x="24" y="5"/>
                </a:cubicBezTo>
                <a:cubicBezTo>
                  <a:pt x="24" y="6"/>
                  <a:pt x="24" y="6"/>
                  <a:pt x="24" y="6"/>
                </a:cubicBezTo>
                <a:cubicBezTo>
                  <a:pt x="22" y="6"/>
                  <a:pt x="22" y="6"/>
                  <a:pt x="22" y="6"/>
                </a:cubicBezTo>
                <a:cubicBezTo>
                  <a:pt x="22" y="6"/>
                  <a:pt x="22" y="5"/>
                  <a:pt x="22" y="5"/>
                </a:cubicBezTo>
                <a:cubicBezTo>
                  <a:pt x="21" y="4"/>
                  <a:pt x="21" y="4"/>
                  <a:pt x="21" y="4"/>
                </a:cubicBezTo>
                <a:cubicBezTo>
                  <a:pt x="20" y="3"/>
                  <a:pt x="20" y="3"/>
                  <a:pt x="20" y="3"/>
                </a:cubicBezTo>
                <a:cubicBezTo>
                  <a:pt x="19" y="3"/>
                  <a:pt x="19" y="3"/>
                  <a:pt x="19" y="3"/>
                </a:cubicBezTo>
                <a:cubicBezTo>
                  <a:pt x="19" y="3"/>
                  <a:pt x="19" y="3"/>
                  <a:pt x="18" y="3"/>
                </a:cubicBezTo>
                <a:cubicBezTo>
                  <a:pt x="17" y="4"/>
                  <a:pt x="16" y="3"/>
                  <a:pt x="16" y="3"/>
                </a:cubicBezTo>
                <a:cubicBezTo>
                  <a:pt x="16" y="3"/>
                  <a:pt x="14" y="4"/>
                  <a:pt x="14" y="4"/>
                </a:cubicBezTo>
                <a:cubicBezTo>
                  <a:pt x="14" y="3"/>
                  <a:pt x="14" y="3"/>
                  <a:pt x="14" y="3"/>
                </a:cubicBezTo>
                <a:cubicBezTo>
                  <a:pt x="14" y="3"/>
                  <a:pt x="15" y="3"/>
                  <a:pt x="13" y="3"/>
                </a:cubicBezTo>
                <a:cubicBezTo>
                  <a:pt x="11" y="2"/>
                  <a:pt x="11" y="2"/>
                  <a:pt x="11" y="2"/>
                </a:cubicBezTo>
                <a:cubicBezTo>
                  <a:pt x="10" y="1"/>
                  <a:pt x="10" y="1"/>
                  <a:pt x="10" y="1"/>
                </a:cubicBezTo>
                <a:cubicBezTo>
                  <a:pt x="9" y="1"/>
                  <a:pt x="9" y="1"/>
                  <a:pt x="9" y="1"/>
                </a:cubicBezTo>
                <a:cubicBezTo>
                  <a:pt x="8" y="1"/>
                  <a:pt x="8" y="1"/>
                  <a:pt x="8" y="1"/>
                </a:cubicBezTo>
                <a:cubicBezTo>
                  <a:pt x="8" y="1"/>
                  <a:pt x="8" y="1"/>
                  <a:pt x="7" y="1"/>
                </a:cubicBezTo>
                <a:cubicBezTo>
                  <a:pt x="7" y="2"/>
                  <a:pt x="7" y="2"/>
                  <a:pt x="7" y="1"/>
                </a:cubicBezTo>
                <a:cubicBezTo>
                  <a:pt x="7" y="1"/>
                  <a:pt x="6" y="1"/>
                  <a:pt x="6" y="1"/>
                </a:cubicBezTo>
                <a:cubicBezTo>
                  <a:pt x="6" y="1"/>
                  <a:pt x="6" y="1"/>
                  <a:pt x="6" y="1"/>
                </a:cubicBezTo>
                <a:cubicBezTo>
                  <a:pt x="5" y="0"/>
                  <a:pt x="5" y="1"/>
                  <a:pt x="5" y="1"/>
                </a:cubicBezTo>
                <a:cubicBezTo>
                  <a:pt x="5" y="1"/>
                  <a:pt x="5" y="1"/>
                  <a:pt x="5" y="1"/>
                </a:cubicBezTo>
                <a:cubicBezTo>
                  <a:pt x="4" y="0"/>
                  <a:pt x="4" y="0"/>
                  <a:pt x="3" y="1"/>
                </a:cubicBezTo>
                <a:cubicBezTo>
                  <a:pt x="3" y="1"/>
                  <a:pt x="3" y="1"/>
                  <a:pt x="3" y="1"/>
                </a:cubicBezTo>
                <a:cubicBezTo>
                  <a:pt x="2" y="1"/>
                  <a:pt x="2" y="2"/>
                  <a:pt x="2" y="2"/>
                </a:cubicBezTo>
                <a:cubicBezTo>
                  <a:pt x="2" y="3"/>
                  <a:pt x="1" y="3"/>
                  <a:pt x="2" y="4"/>
                </a:cubicBezTo>
                <a:cubicBezTo>
                  <a:pt x="2" y="5"/>
                  <a:pt x="0" y="4"/>
                  <a:pt x="2" y="5"/>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8" name="Freeform 85"/>
          <p:cNvSpPr>
            <a:spLocks noChangeAspect="1"/>
          </p:cNvSpPr>
          <p:nvPr/>
        </p:nvSpPr>
        <p:spPr bwMode="auto">
          <a:xfrm>
            <a:off x="2666225" y="3076219"/>
            <a:ext cx="31416" cy="10439"/>
          </a:xfrm>
          <a:custGeom>
            <a:avLst/>
            <a:gdLst>
              <a:gd name="T0" fmla="*/ 2 w 5"/>
              <a:gd name="T1" fmla="*/ 2 h 2"/>
              <a:gd name="T2" fmla="*/ 3 w 5"/>
              <a:gd name="T3" fmla="*/ 2 h 2"/>
              <a:gd name="T4" fmla="*/ 5 w 5"/>
              <a:gd name="T5" fmla="*/ 2 h 2"/>
              <a:gd name="T6" fmla="*/ 5 w 5"/>
              <a:gd name="T7" fmla="*/ 2 h 2"/>
              <a:gd name="T8" fmla="*/ 5 w 5"/>
              <a:gd name="T9" fmla="*/ 1 h 2"/>
              <a:gd name="T10" fmla="*/ 3 w 5"/>
              <a:gd name="T11" fmla="*/ 0 h 2"/>
              <a:gd name="T12" fmla="*/ 1 w 5"/>
              <a:gd name="T13" fmla="*/ 1 h 2"/>
              <a:gd name="T14" fmla="*/ 1 w 5"/>
              <a:gd name="T15" fmla="*/ 2 h 2"/>
              <a:gd name="T16" fmla="*/ 2 w 5"/>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2" y="2"/>
                </a:moveTo>
                <a:cubicBezTo>
                  <a:pt x="3" y="2"/>
                  <a:pt x="2" y="2"/>
                  <a:pt x="3" y="2"/>
                </a:cubicBezTo>
                <a:cubicBezTo>
                  <a:pt x="3" y="2"/>
                  <a:pt x="5" y="2"/>
                  <a:pt x="5" y="2"/>
                </a:cubicBezTo>
                <a:cubicBezTo>
                  <a:pt x="5" y="2"/>
                  <a:pt x="4" y="2"/>
                  <a:pt x="5" y="2"/>
                </a:cubicBezTo>
                <a:cubicBezTo>
                  <a:pt x="5" y="1"/>
                  <a:pt x="5" y="1"/>
                  <a:pt x="5" y="1"/>
                </a:cubicBezTo>
                <a:cubicBezTo>
                  <a:pt x="3" y="0"/>
                  <a:pt x="3" y="0"/>
                  <a:pt x="3" y="0"/>
                </a:cubicBezTo>
                <a:cubicBezTo>
                  <a:pt x="1" y="1"/>
                  <a:pt x="1" y="1"/>
                  <a:pt x="1" y="1"/>
                </a:cubicBezTo>
                <a:cubicBezTo>
                  <a:pt x="1" y="1"/>
                  <a:pt x="0" y="2"/>
                  <a:pt x="1" y="2"/>
                </a:cubicBezTo>
                <a:cubicBezTo>
                  <a:pt x="2" y="2"/>
                  <a:pt x="2" y="2"/>
                  <a:pt x="2" y="2"/>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9" name="Freeform 86"/>
          <p:cNvSpPr>
            <a:spLocks noChangeAspect="1"/>
          </p:cNvSpPr>
          <p:nvPr/>
        </p:nvSpPr>
        <p:spPr bwMode="auto">
          <a:xfrm>
            <a:off x="2671463" y="3104159"/>
            <a:ext cx="213021" cy="48848"/>
          </a:xfrm>
          <a:custGeom>
            <a:avLst/>
            <a:gdLst>
              <a:gd name="T0" fmla="*/ 2 w 34"/>
              <a:gd name="T1" fmla="*/ 0 h 8"/>
              <a:gd name="T2" fmla="*/ 1 w 34"/>
              <a:gd name="T3" fmla="*/ 0 h 8"/>
              <a:gd name="T4" fmla="*/ 1 w 34"/>
              <a:gd name="T5" fmla="*/ 1 h 8"/>
              <a:gd name="T6" fmla="*/ 2 w 34"/>
              <a:gd name="T7" fmla="*/ 3 h 8"/>
              <a:gd name="T8" fmla="*/ 2 w 34"/>
              <a:gd name="T9" fmla="*/ 3 h 8"/>
              <a:gd name="T10" fmla="*/ 4 w 34"/>
              <a:gd name="T11" fmla="*/ 4 h 8"/>
              <a:gd name="T12" fmla="*/ 6 w 34"/>
              <a:gd name="T13" fmla="*/ 4 h 8"/>
              <a:gd name="T14" fmla="*/ 7 w 34"/>
              <a:gd name="T15" fmla="*/ 4 h 8"/>
              <a:gd name="T16" fmla="*/ 8 w 34"/>
              <a:gd name="T17" fmla="*/ 4 h 8"/>
              <a:gd name="T18" fmla="*/ 9 w 34"/>
              <a:gd name="T19" fmla="*/ 4 h 8"/>
              <a:gd name="T20" fmla="*/ 11 w 34"/>
              <a:gd name="T21" fmla="*/ 4 h 8"/>
              <a:gd name="T22" fmla="*/ 13 w 34"/>
              <a:gd name="T23" fmla="*/ 5 h 8"/>
              <a:gd name="T24" fmla="*/ 13 w 34"/>
              <a:gd name="T25" fmla="*/ 5 h 8"/>
              <a:gd name="T26" fmla="*/ 13 w 34"/>
              <a:gd name="T27" fmla="*/ 5 h 8"/>
              <a:gd name="T28" fmla="*/ 13 w 34"/>
              <a:gd name="T29" fmla="*/ 5 h 8"/>
              <a:gd name="T30" fmla="*/ 13 w 34"/>
              <a:gd name="T31" fmla="*/ 5 h 8"/>
              <a:gd name="T32" fmla="*/ 14 w 34"/>
              <a:gd name="T33" fmla="*/ 6 h 8"/>
              <a:gd name="T34" fmla="*/ 16 w 34"/>
              <a:gd name="T35" fmla="*/ 6 h 8"/>
              <a:gd name="T36" fmla="*/ 17 w 34"/>
              <a:gd name="T37" fmla="*/ 6 h 8"/>
              <a:gd name="T38" fmla="*/ 18 w 34"/>
              <a:gd name="T39" fmla="*/ 5 h 8"/>
              <a:gd name="T40" fmla="*/ 19 w 34"/>
              <a:gd name="T41" fmla="*/ 7 h 8"/>
              <a:gd name="T42" fmla="*/ 20 w 34"/>
              <a:gd name="T43" fmla="*/ 6 h 8"/>
              <a:gd name="T44" fmla="*/ 21 w 34"/>
              <a:gd name="T45" fmla="*/ 7 h 8"/>
              <a:gd name="T46" fmla="*/ 22 w 34"/>
              <a:gd name="T47" fmla="*/ 7 h 8"/>
              <a:gd name="T48" fmla="*/ 23 w 34"/>
              <a:gd name="T49" fmla="*/ 7 h 8"/>
              <a:gd name="T50" fmla="*/ 26 w 34"/>
              <a:gd name="T51" fmla="*/ 7 h 8"/>
              <a:gd name="T52" fmla="*/ 27 w 34"/>
              <a:gd name="T53" fmla="*/ 7 h 8"/>
              <a:gd name="T54" fmla="*/ 28 w 34"/>
              <a:gd name="T55" fmla="*/ 7 h 8"/>
              <a:gd name="T56" fmla="*/ 30 w 34"/>
              <a:gd name="T57" fmla="*/ 7 h 8"/>
              <a:gd name="T58" fmla="*/ 32 w 34"/>
              <a:gd name="T59" fmla="*/ 6 h 8"/>
              <a:gd name="T60" fmla="*/ 33 w 34"/>
              <a:gd name="T61" fmla="*/ 6 h 8"/>
              <a:gd name="T62" fmla="*/ 33 w 34"/>
              <a:gd name="T63" fmla="*/ 5 h 8"/>
              <a:gd name="T64" fmla="*/ 31 w 34"/>
              <a:gd name="T65" fmla="*/ 3 h 8"/>
              <a:gd name="T66" fmla="*/ 29 w 34"/>
              <a:gd name="T67" fmla="*/ 3 h 8"/>
              <a:gd name="T68" fmla="*/ 28 w 34"/>
              <a:gd name="T69" fmla="*/ 4 h 8"/>
              <a:gd name="T70" fmla="*/ 26 w 34"/>
              <a:gd name="T71" fmla="*/ 3 h 8"/>
              <a:gd name="T72" fmla="*/ 24 w 34"/>
              <a:gd name="T73" fmla="*/ 3 h 8"/>
              <a:gd name="T74" fmla="*/ 23 w 34"/>
              <a:gd name="T75" fmla="*/ 3 h 8"/>
              <a:gd name="T76" fmla="*/ 21 w 34"/>
              <a:gd name="T77" fmla="*/ 3 h 8"/>
              <a:gd name="T78" fmla="*/ 18 w 34"/>
              <a:gd name="T79" fmla="*/ 3 h 8"/>
              <a:gd name="T80" fmla="*/ 15 w 34"/>
              <a:gd name="T81" fmla="*/ 2 h 8"/>
              <a:gd name="T82" fmla="*/ 13 w 34"/>
              <a:gd name="T83" fmla="*/ 2 h 8"/>
              <a:gd name="T84" fmla="*/ 11 w 34"/>
              <a:gd name="T85" fmla="*/ 1 h 8"/>
              <a:gd name="T86" fmla="*/ 8 w 34"/>
              <a:gd name="T87" fmla="*/ 2 h 8"/>
              <a:gd name="T88" fmla="*/ 7 w 34"/>
              <a:gd name="T89" fmla="*/ 2 h 8"/>
              <a:gd name="T90" fmla="*/ 6 w 34"/>
              <a:gd name="T91" fmla="*/ 2 h 8"/>
              <a:gd name="T92" fmla="*/ 4 w 34"/>
              <a:gd name="T93" fmla="*/ 1 h 8"/>
              <a:gd name="T94" fmla="*/ 3 w 34"/>
              <a:gd name="T95" fmla="*/ 1 h 8"/>
              <a:gd name="T96" fmla="*/ 3 w 34"/>
              <a:gd name="T97" fmla="*/ 0 h 8"/>
              <a:gd name="T98" fmla="*/ 2 w 34"/>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8">
                <a:moveTo>
                  <a:pt x="2" y="0"/>
                </a:moveTo>
                <a:cubicBezTo>
                  <a:pt x="1" y="0"/>
                  <a:pt x="1" y="0"/>
                  <a:pt x="1" y="0"/>
                </a:cubicBezTo>
                <a:cubicBezTo>
                  <a:pt x="1" y="1"/>
                  <a:pt x="1" y="1"/>
                  <a:pt x="1" y="1"/>
                </a:cubicBezTo>
                <a:cubicBezTo>
                  <a:pt x="1" y="2"/>
                  <a:pt x="1" y="2"/>
                  <a:pt x="2" y="3"/>
                </a:cubicBezTo>
                <a:cubicBezTo>
                  <a:pt x="2" y="3"/>
                  <a:pt x="0" y="3"/>
                  <a:pt x="2" y="3"/>
                </a:cubicBezTo>
                <a:cubicBezTo>
                  <a:pt x="4" y="4"/>
                  <a:pt x="4" y="4"/>
                  <a:pt x="4" y="4"/>
                </a:cubicBezTo>
                <a:cubicBezTo>
                  <a:pt x="5" y="4"/>
                  <a:pt x="4" y="4"/>
                  <a:pt x="6" y="4"/>
                </a:cubicBezTo>
                <a:cubicBezTo>
                  <a:pt x="7" y="4"/>
                  <a:pt x="7" y="3"/>
                  <a:pt x="7" y="4"/>
                </a:cubicBezTo>
                <a:cubicBezTo>
                  <a:pt x="8" y="4"/>
                  <a:pt x="7" y="4"/>
                  <a:pt x="8" y="4"/>
                </a:cubicBezTo>
                <a:cubicBezTo>
                  <a:pt x="9" y="4"/>
                  <a:pt x="9" y="4"/>
                  <a:pt x="9" y="4"/>
                </a:cubicBezTo>
                <a:cubicBezTo>
                  <a:pt x="10" y="4"/>
                  <a:pt x="10" y="4"/>
                  <a:pt x="11" y="4"/>
                </a:cubicBezTo>
                <a:cubicBezTo>
                  <a:pt x="12" y="4"/>
                  <a:pt x="12" y="4"/>
                  <a:pt x="13" y="5"/>
                </a:cubicBezTo>
                <a:cubicBezTo>
                  <a:pt x="13" y="5"/>
                  <a:pt x="13" y="5"/>
                  <a:pt x="13" y="5"/>
                </a:cubicBezTo>
                <a:cubicBezTo>
                  <a:pt x="13" y="5"/>
                  <a:pt x="13" y="5"/>
                  <a:pt x="13" y="5"/>
                </a:cubicBezTo>
                <a:cubicBezTo>
                  <a:pt x="13" y="5"/>
                  <a:pt x="13" y="5"/>
                  <a:pt x="13" y="5"/>
                </a:cubicBezTo>
                <a:cubicBezTo>
                  <a:pt x="13" y="5"/>
                  <a:pt x="13" y="5"/>
                  <a:pt x="13" y="5"/>
                </a:cubicBezTo>
                <a:cubicBezTo>
                  <a:pt x="14" y="5"/>
                  <a:pt x="12" y="6"/>
                  <a:pt x="14" y="6"/>
                </a:cubicBezTo>
                <a:cubicBezTo>
                  <a:pt x="16" y="6"/>
                  <a:pt x="14" y="6"/>
                  <a:pt x="16" y="6"/>
                </a:cubicBezTo>
                <a:cubicBezTo>
                  <a:pt x="17" y="6"/>
                  <a:pt x="17" y="6"/>
                  <a:pt x="17" y="6"/>
                </a:cubicBezTo>
                <a:cubicBezTo>
                  <a:pt x="17" y="6"/>
                  <a:pt x="17" y="5"/>
                  <a:pt x="18" y="5"/>
                </a:cubicBezTo>
                <a:cubicBezTo>
                  <a:pt x="19" y="6"/>
                  <a:pt x="18" y="6"/>
                  <a:pt x="19" y="7"/>
                </a:cubicBezTo>
                <a:cubicBezTo>
                  <a:pt x="20" y="7"/>
                  <a:pt x="20" y="7"/>
                  <a:pt x="20" y="6"/>
                </a:cubicBezTo>
                <a:cubicBezTo>
                  <a:pt x="20" y="6"/>
                  <a:pt x="21" y="6"/>
                  <a:pt x="21" y="7"/>
                </a:cubicBezTo>
                <a:cubicBezTo>
                  <a:pt x="22" y="7"/>
                  <a:pt x="22" y="7"/>
                  <a:pt x="22" y="7"/>
                </a:cubicBezTo>
                <a:cubicBezTo>
                  <a:pt x="23" y="7"/>
                  <a:pt x="23" y="6"/>
                  <a:pt x="23" y="7"/>
                </a:cubicBezTo>
                <a:cubicBezTo>
                  <a:pt x="23" y="7"/>
                  <a:pt x="25" y="7"/>
                  <a:pt x="26" y="7"/>
                </a:cubicBezTo>
                <a:cubicBezTo>
                  <a:pt x="26" y="7"/>
                  <a:pt x="25" y="8"/>
                  <a:pt x="27" y="7"/>
                </a:cubicBezTo>
                <a:cubicBezTo>
                  <a:pt x="28" y="7"/>
                  <a:pt x="27" y="7"/>
                  <a:pt x="28" y="7"/>
                </a:cubicBezTo>
                <a:cubicBezTo>
                  <a:pt x="30" y="6"/>
                  <a:pt x="30" y="7"/>
                  <a:pt x="30" y="7"/>
                </a:cubicBezTo>
                <a:cubicBezTo>
                  <a:pt x="31" y="7"/>
                  <a:pt x="31" y="7"/>
                  <a:pt x="32" y="6"/>
                </a:cubicBezTo>
                <a:cubicBezTo>
                  <a:pt x="33" y="6"/>
                  <a:pt x="33" y="6"/>
                  <a:pt x="33" y="6"/>
                </a:cubicBezTo>
                <a:cubicBezTo>
                  <a:pt x="33" y="5"/>
                  <a:pt x="34" y="6"/>
                  <a:pt x="33" y="5"/>
                </a:cubicBezTo>
                <a:cubicBezTo>
                  <a:pt x="31" y="4"/>
                  <a:pt x="32" y="4"/>
                  <a:pt x="31" y="3"/>
                </a:cubicBezTo>
                <a:cubicBezTo>
                  <a:pt x="30" y="3"/>
                  <a:pt x="29" y="3"/>
                  <a:pt x="29" y="3"/>
                </a:cubicBezTo>
                <a:cubicBezTo>
                  <a:pt x="29" y="4"/>
                  <a:pt x="29" y="4"/>
                  <a:pt x="28" y="4"/>
                </a:cubicBezTo>
                <a:cubicBezTo>
                  <a:pt x="27" y="3"/>
                  <a:pt x="27" y="3"/>
                  <a:pt x="26" y="3"/>
                </a:cubicBezTo>
                <a:cubicBezTo>
                  <a:pt x="25" y="3"/>
                  <a:pt x="25" y="2"/>
                  <a:pt x="24" y="3"/>
                </a:cubicBezTo>
                <a:cubicBezTo>
                  <a:pt x="23" y="3"/>
                  <a:pt x="24" y="3"/>
                  <a:pt x="23" y="3"/>
                </a:cubicBezTo>
                <a:cubicBezTo>
                  <a:pt x="21" y="3"/>
                  <a:pt x="23" y="2"/>
                  <a:pt x="21" y="3"/>
                </a:cubicBezTo>
                <a:cubicBezTo>
                  <a:pt x="19" y="3"/>
                  <a:pt x="19" y="3"/>
                  <a:pt x="18" y="3"/>
                </a:cubicBezTo>
                <a:cubicBezTo>
                  <a:pt x="17" y="3"/>
                  <a:pt x="15" y="3"/>
                  <a:pt x="15" y="2"/>
                </a:cubicBezTo>
                <a:cubicBezTo>
                  <a:pt x="14" y="2"/>
                  <a:pt x="15" y="2"/>
                  <a:pt x="13" y="2"/>
                </a:cubicBezTo>
                <a:cubicBezTo>
                  <a:pt x="12" y="1"/>
                  <a:pt x="12" y="1"/>
                  <a:pt x="11" y="1"/>
                </a:cubicBezTo>
                <a:cubicBezTo>
                  <a:pt x="10" y="1"/>
                  <a:pt x="8" y="2"/>
                  <a:pt x="8" y="2"/>
                </a:cubicBezTo>
                <a:cubicBezTo>
                  <a:pt x="8" y="2"/>
                  <a:pt x="8" y="2"/>
                  <a:pt x="7" y="2"/>
                </a:cubicBezTo>
                <a:cubicBezTo>
                  <a:pt x="7" y="2"/>
                  <a:pt x="6" y="2"/>
                  <a:pt x="6" y="2"/>
                </a:cubicBezTo>
                <a:cubicBezTo>
                  <a:pt x="5" y="1"/>
                  <a:pt x="5" y="1"/>
                  <a:pt x="4" y="1"/>
                </a:cubicBezTo>
                <a:cubicBezTo>
                  <a:pt x="4" y="1"/>
                  <a:pt x="3" y="1"/>
                  <a:pt x="3" y="1"/>
                </a:cubicBezTo>
                <a:cubicBezTo>
                  <a:pt x="3" y="0"/>
                  <a:pt x="3" y="0"/>
                  <a:pt x="3" y="0"/>
                </a:cubicBezTo>
                <a:cubicBezTo>
                  <a:pt x="2" y="0"/>
                  <a:pt x="2" y="0"/>
                  <a:pt x="2" y="0"/>
                </a:cubicBez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695" name="Freeform 247"/>
          <p:cNvSpPr>
            <a:spLocks noChangeAspect="1"/>
          </p:cNvSpPr>
          <p:nvPr/>
        </p:nvSpPr>
        <p:spPr bwMode="auto">
          <a:xfrm>
            <a:off x="2601613" y="3200204"/>
            <a:ext cx="3446"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696" name="Freeform 248"/>
          <p:cNvSpPr>
            <a:spLocks noChangeAspect="1"/>
          </p:cNvSpPr>
          <p:nvPr/>
        </p:nvSpPr>
        <p:spPr bwMode="auto">
          <a:xfrm>
            <a:off x="2601613" y="3200204"/>
            <a:ext cx="3446"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475" name="Rectangle 2060"/>
          <p:cNvSpPr>
            <a:spLocks noChangeAspect="1" noChangeArrowheads="1"/>
          </p:cNvSpPr>
          <p:nvPr/>
        </p:nvSpPr>
        <p:spPr bwMode="auto">
          <a:xfrm>
            <a:off x="2572034" y="2320044"/>
            <a:ext cx="2549341" cy="866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3" name="Freeform 2068"/>
          <p:cNvSpPr>
            <a:spLocks noChangeAspect="1"/>
          </p:cNvSpPr>
          <p:nvPr/>
        </p:nvSpPr>
        <p:spPr bwMode="auto">
          <a:xfrm>
            <a:off x="2826029" y="2320094"/>
            <a:ext cx="13828" cy="859178"/>
          </a:xfrm>
          <a:custGeom>
            <a:avLst/>
            <a:gdLst>
              <a:gd name="T0" fmla="*/ 0 w 3"/>
              <a:gd name="T1" fmla="*/ 0 h 246"/>
              <a:gd name="T2" fmla="*/ 0 w 3"/>
              <a:gd name="T3" fmla="*/ 246 h 246"/>
              <a:gd name="T4" fmla="*/ 3 w 3"/>
              <a:gd name="T5" fmla="*/ 246 h 246"/>
              <a:gd name="T6" fmla="*/ 3 w 3"/>
              <a:gd name="T7" fmla="*/ 0 h 246"/>
            </a:gdLst>
            <a:ahLst/>
            <a:cxnLst>
              <a:cxn ang="0">
                <a:pos x="T0" y="T1"/>
              </a:cxn>
              <a:cxn ang="0">
                <a:pos x="T2" y="T3"/>
              </a:cxn>
              <a:cxn ang="0">
                <a:pos x="T4" y="T5"/>
              </a:cxn>
              <a:cxn ang="0">
                <a:pos x="T6" y="T7"/>
              </a:cxn>
            </a:cxnLst>
            <a:rect l="0" t="0" r="r" b="b"/>
            <a:pathLst>
              <a:path w="3" h="246">
                <a:moveTo>
                  <a:pt x="0" y="0"/>
                </a:moveTo>
                <a:lnTo>
                  <a:pt x="0" y="246"/>
                </a:lnTo>
                <a:lnTo>
                  <a:pt x="3" y="246"/>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4" name="Freeform 2215"/>
          <p:cNvSpPr>
            <a:spLocks noChangeAspect="1"/>
          </p:cNvSpPr>
          <p:nvPr/>
        </p:nvSpPr>
        <p:spPr bwMode="auto">
          <a:xfrm>
            <a:off x="3269393" y="2557584"/>
            <a:ext cx="106212" cy="803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220"/>
          <p:cNvSpPr>
            <a:spLocks noChangeAspect="1"/>
          </p:cNvSpPr>
          <p:nvPr/>
        </p:nvSpPr>
        <p:spPr bwMode="auto">
          <a:xfrm>
            <a:off x="3043093" y="2557584"/>
            <a:ext cx="106210" cy="803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27"/>
          <p:cNvSpPr>
            <a:spLocks noChangeAspect="1"/>
          </p:cNvSpPr>
          <p:nvPr/>
        </p:nvSpPr>
        <p:spPr bwMode="auto">
          <a:xfrm>
            <a:off x="3010764" y="2444077"/>
            <a:ext cx="106210" cy="80364"/>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33"/>
          <p:cNvSpPr>
            <a:spLocks noChangeAspect="1"/>
          </p:cNvSpPr>
          <p:nvPr/>
        </p:nvSpPr>
        <p:spPr bwMode="auto">
          <a:xfrm>
            <a:off x="2724424" y="2337556"/>
            <a:ext cx="106210" cy="803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Freeform 2239"/>
          <p:cNvSpPr>
            <a:spLocks noChangeAspect="1"/>
          </p:cNvSpPr>
          <p:nvPr/>
        </p:nvSpPr>
        <p:spPr bwMode="auto">
          <a:xfrm>
            <a:off x="3525764" y="2660562"/>
            <a:ext cx="110820" cy="87357"/>
          </a:xfrm>
          <a:custGeom>
            <a:avLst/>
            <a:gdLst>
              <a:gd name="T0" fmla="*/ 0 w 24"/>
              <a:gd name="T1" fmla="*/ 25 h 25"/>
              <a:gd name="T2" fmla="*/ 24 w 24"/>
              <a:gd name="T3" fmla="*/ 0 h 25"/>
              <a:gd name="T4" fmla="*/ 24 w 24"/>
              <a:gd name="T5" fmla="*/ 0 h 25"/>
              <a:gd name="T6" fmla="*/ 0 w 24"/>
              <a:gd name="T7" fmla="*/ 25 h 25"/>
              <a:gd name="T8" fmla="*/ 0 w 24"/>
              <a:gd name="T9" fmla="*/ 25 h 25"/>
            </a:gdLst>
            <a:ahLst/>
            <a:cxnLst>
              <a:cxn ang="0">
                <a:pos x="T0" y="T1"/>
              </a:cxn>
              <a:cxn ang="0">
                <a:pos x="T2" y="T3"/>
              </a:cxn>
              <a:cxn ang="0">
                <a:pos x="T4" y="T5"/>
              </a:cxn>
              <a:cxn ang="0">
                <a:pos x="T6" y="T7"/>
              </a:cxn>
              <a:cxn ang="0">
                <a:pos x="T8" y="T9"/>
              </a:cxn>
            </a:cxnLst>
            <a:rect l="0" t="0" r="r" b="b"/>
            <a:pathLst>
              <a:path w="24" h="25">
                <a:moveTo>
                  <a:pt x="0" y="25"/>
                </a:moveTo>
                <a:lnTo>
                  <a:pt x="24" y="0"/>
                </a:lnTo>
                <a:lnTo>
                  <a:pt x="24" y="0"/>
                </a:lnTo>
                <a:lnTo>
                  <a:pt x="0" y="25"/>
                </a:lnTo>
                <a:lnTo>
                  <a:pt x="0" y="25"/>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2243"/>
          <p:cNvSpPr>
            <a:spLocks noChangeAspect="1"/>
          </p:cNvSpPr>
          <p:nvPr/>
        </p:nvSpPr>
        <p:spPr bwMode="auto">
          <a:xfrm>
            <a:off x="3297103" y="2660562"/>
            <a:ext cx="106210" cy="87357"/>
          </a:xfrm>
          <a:custGeom>
            <a:avLst/>
            <a:gdLst>
              <a:gd name="T0" fmla="*/ 0 w 23"/>
              <a:gd name="T1" fmla="*/ 25 h 25"/>
              <a:gd name="T2" fmla="*/ 23 w 23"/>
              <a:gd name="T3" fmla="*/ 0 h 25"/>
              <a:gd name="T4" fmla="*/ 23 w 23"/>
              <a:gd name="T5" fmla="*/ 0 h 25"/>
              <a:gd name="T6" fmla="*/ 0 w 23"/>
              <a:gd name="T7" fmla="*/ 25 h 25"/>
              <a:gd name="T8" fmla="*/ 0 w 23"/>
              <a:gd name="T9" fmla="*/ 25 h 25"/>
            </a:gdLst>
            <a:ahLst/>
            <a:cxnLst>
              <a:cxn ang="0">
                <a:pos x="T0" y="T1"/>
              </a:cxn>
              <a:cxn ang="0">
                <a:pos x="T2" y="T3"/>
              </a:cxn>
              <a:cxn ang="0">
                <a:pos x="T4" y="T5"/>
              </a:cxn>
              <a:cxn ang="0">
                <a:pos x="T6" y="T7"/>
              </a:cxn>
              <a:cxn ang="0">
                <a:pos x="T8" y="T9"/>
              </a:cxn>
            </a:cxnLst>
            <a:rect l="0" t="0" r="r" b="b"/>
            <a:pathLst>
              <a:path w="23" h="25">
                <a:moveTo>
                  <a:pt x="0" y="25"/>
                </a:moveTo>
                <a:lnTo>
                  <a:pt x="23" y="0"/>
                </a:lnTo>
                <a:lnTo>
                  <a:pt x="23" y="0"/>
                </a:lnTo>
                <a:lnTo>
                  <a:pt x="0" y="25"/>
                </a:lnTo>
                <a:lnTo>
                  <a:pt x="0" y="25"/>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a:spLocks noChangeAspect="1"/>
          </p:cNvSpPr>
          <p:nvPr/>
        </p:nvSpPr>
        <p:spPr>
          <a:xfrm>
            <a:off x="2362426" y="3015966"/>
            <a:ext cx="831208" cy="36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Freeform 2250"/>
          <p:cNvSpPr>
            <a:spLocks noChangeAspect="1"/>
          </p:cNvSpPr>
          <p:nvPr/>
        </p:nvSpPr>
        <p:spPr bwMode="auto">
          <a:xfrm>
            <a:off x="2996959" y="2660562"/>
            <a:ext cx="110820" cy="87357"/>
          </a:xfrm>
          <a:custGeom>
            <a:avLst/>
            <a:gdLst>
              <a:gd name="T0" fmla="*/ 24 w 24"/>
              <a:gd name="T1" fmla="*/ 0 h 25"/>
              <a:gd name="T2" fmla="*/ 0 w 24"/>
              <a:gd name="T3" fmla="*/ 25 h 25"/>
              <a:gd name="T4" fmla="*/ 0 w 24"/>
              <a:gd name="T5" fmla="*/ 25 h 25"/>
              <a:gd name="T6" fmla="*/ 24 w 24"/>
              <a:gd name="T7" fmla="*/ 0 h 25"/>
              <a:gd name="T8" fmla="*/ 24 w 24"/>
              <a:gd name="T9" fmla="*/ 0 h 25"/>
            </a:gdLst>
            <a:ahLst/>
            <a:cxnLst>
              <a:cxn ang="0">
                <a:pos x="T0" y="T1"/>
              </a:cxn>
              <a:cxn ang="0">
                <a:pos x="T2" y="T3"/>
              </a:cxn>
              <a:cxn ang="0">
                <a:pos x="T4" y="T5"/>
              </a:cxn>
              <a:cxn ang="0">
                <a:pos x="T6" y="T7"/>
              </a:cxn>
              <a:cxn ang="0">
                <a:pos x="T8" y="T9"/>
              </a:cxn>
            </a:cxnLst>
            <a:rect l="0" t="0" r="r" b="b"/>
            <a:pathLst>
              <a:path w="24" h="25">
                <a:moveTo>
                  <a:pt x="24" y="0"/>
                </a:moveTo>
                <a:lnTo>
                  <a:pt x="0" y="25"/>
                </a:lnTo>
                <a:lnTo>
                  <a:pt x="0" y="25"/>
                </a:lnTo>
                <a:lnTo>
                  <a:pt x="24" y="0"/>
                </a:lnTo>
                <a:lnTo>
                  <a:pt x="24"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7258671" y="4367368"/>
            <a:ext cx="1936128" cy="789268"/>
            <a:chOff x="7258671" y="4367368"/>
            <a:chExt cx="1936128" cy="789268"/>
          </a:xfrm>
        </p:grpSpPr>
        <p:sp>
          <p:nvSpPr>
            <p:cNvPr id="2445" name="TextBox 2444"/>
            <p:cNvSpPr txBox="1"/>
            <p:nvPr/>
          </p:nvSpPr>
          <p:spPr>
            <a:xfrm>
              <a:off x="7258671" y="4750371"/>
              <a:ext cx="1936128" cy="406265"/>
            </a:xfrm>
            <a:prstGeom prst="rect">
              <a:avLst/>
            </a:prstGeom>
            <a:noFill/>
          </p:spPr>
          <p:txBody>
            <a:bodyPr wrap="square" rtlCol="0">
              <a:spAutoFit/>
            </a:bodyPr>
            <a:lstStyle/>
            <a:p>
              <a:pPr>
                <a:lnSpc>
                  <a:spcPct val="85000"/>
                </a:lnSpc>
              </a:pP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Risk Level with</a:t>
              </a:r>
              <a:r>
                <a:rPr lang="en-US" sz="12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
              </a:r>
              <a:br>
                <a:rPr lang="en-US" sz="12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br>
              <a:r>
                <a:rPr lang="en-US" sz="1200" b="1" dirty="0" smtClean="0">
                  <a:solidFill>
                    <a:srgbClr val="3A3A3A"/>
                  </a:solidFill>
                  <a:latin typeface="Verdana" panose="020B0604030504040204" pitchFamily="34" charset="0"/>
                  <a:ea typeface="Verdana" panose="020B0604030504040204" pitchFamily="34" charset="0"/>
                  <a:cs typeface="Verdana" panose="020B0604030504040204" pitchFamily="34" charset="0"/>
                </a:rPr>
                <a:t>Current </a:t>
              </a: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Adaptation</a:t>
              </a:r>
              <a:endPar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473" name="Straight Connector 2472"/>
            <p:cNvCxnSpPr/>
            <p:nvPr/>
          </p:nvCxnSpPr>
          <p:spPr>
            <a:xfrm>
              <a:off x="7423579" y="4367368"/>
              <a:ext cx="13222" cy="249961"/>
            </a:xfrm>
            <a:prstGeom prst="line">
              <a:avLst/>
            </a:prstGeom>
            <a:ln w="31750">
              <a:solidFill>
                <a:srgbClr val="9E9E9E"/>
              </a:solidFill>
              <a:headEnd type="triangle"/>
            </a:ln>
          </p:spPr>
          <p:style>
            <a:lnRef idx="1">
              <a:schemeClr val="accent1"/>
            </a:lnRef>
            <a:fillRef idx="0">
              <a:schemeClr val="accent1"/>
            </a:fillRef>
            <a:effectRef idx="0">
              <a:schemeClr val="accent1"/>
            </a:effectRef>
            <a:fontRef idx="minor">
              <a:schemeClr val="tx1"/>
            </a:fontRef>
          </p:style>
        </p:cxnSp>
      </p:grpSp>
      <p:sp>
        <p:nvSpPr>
          <p:cNvPr id="6472" name="Freeform 2057"/>
          <p:cNvSpPr>
            <a:spLocks noChangeAspect="1"/>
          </p:cNvSpPr>
          <p:nvPr/>
        </p:nvSpPr>
        <p:spPr bwMode="auto">
          <a:xfrm>
            <a:off x="117984" y="1239397"/>
            <a:ext cx="8910558" cy="4681679"/>
          </a:xfrm>
          <a:custGeom>
            <a:avLst/>
            <a:gdLst>
              <a:gd name="T0" fmla="*/ 1141 w 1143"/>
              <a:gd name="T1" fmla="*/ 725 h 727"/>
              <a:gd name="T2" fmla="*/ 1141 w 1143"/>
              <a:gd name="T3" fmla="*/ 724 h 727"/>
              <a:gd name="T4" fmla="*/ 3 w 1143"/>
              <a:gd name="T5" fmla="*/ 724 h 727"/>
              <a:gd name="T6" fmla="*/ 3 w 1143"/>
              <a:gd name="T7" fmla="*/ 3 h 727"/>
              <a:gd name="T8" fmla="*/ 1139 w 1143"/>
              <a:gd name="T9" fmla="*/ 3 h 727"/>
              <a:gd name="T10" fmla="*/ 1139 w 1143"/>
              <a:gd name="T11" fmla="*/ 725 h 727"/>
              <a:gd name="T12" fmla="*/ 1141 w 1143"/>
              <a:gd name="T13" fmla="*/ 725 h 727"/>
              <a:gd name="T14" fmla="*/ 1141 w 1143"/>
              <a:gd name="T15" fmla="*/ 724 h 727"/>
              <a:gd name="T16" fmla="*/ 1141 w 1143"/>
              <a:gd name="T17" fmla="*/ 725 h 727"/>
              <a:gd name="T18" fmla="*/ 1143 w 1143"/>
              <a:gd name="T19" fmla="*/ 725 h 727"/>
              <a:gd name="T20" fmla="*/ 1143 w 1143"/>
              <a:gd name="T21" fmla="*/ 0 h 727"/>
              <a:gd name="T22" fmla="*/ 0 w 1143"/>
              <a:gd name="T23" fmla="*/ 0 h 727"/>
              <a:gd name="T24" fmla="*/ 0 w 1143"/>
              <a:gd name="T25" fmla="*/ 727 h 727"/>
              <a:gd name="T26" fmla="*/ 1143 w 1143"/>
              <a:gd name="T27" fmla="*/ 727 h 727"/>
              <a:gd name="T28" fmla="*/ 1143 w 1143"/>
              <a:gd name="T29" fmla="*/ 725 h 727"/>
              <a:gd name="T30" fmla="*/ 1141 w 1143"/>
              <a:gd name="T31" fmla="*/ 725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3" h="727">
                <a:moveTo>
                  <a:pt x="1141" y="725"/>
                </a:moveTo>
                <a:lnTo>
                  <a:pt x="1141" y="724"/>
                </a:lnTo>
                <a:lnTo>
                  <a:pt x="3" y="724"/>
                </a:lnTo>
                <a:lnTo>
                  <a:pt x="3" y="3"/>
                </a:lnTo>
                <a:lnTo>
                  <a:pt x="1139" y="3"/>
                </a:lnTo>
                <a:lnTo>
                  <a:pt x="1139" y="725"/>
                </a:lnTo>
                <a:lnTo>
                  <a:pt x="1141" y="725"/>
                </a:lnTo>
                <a:lnTo>
                  <a:pt x="1141" y="724"/>
                </a:lnTo>
                <a:lnTo>
                  <a:pt x="1141" y="725"/>
                </a:lnTo>
                <a:lnTo>
                  <a:pt x="1143" y="725"/>
                </a:lnTo>
                <a:lnTo>
                  <a:pt x="1143" y="0"/>
                </a:lnTo>
                <a:lnTo>
                  <a:pt x="0" y="0"/>
                </a:lnTo>
                <a:lnTo>
                  <a:pt x="0" y="727"/>
                </a:lnTo>
                <a:lnTo>
                  <a:pt x="1143" y="727"/>
                </a:lnTo>
                <a:lnTo>
                  <a:pt x="1143" y="725"/>
                </a:lnTo>
                <a:lnTo>
                  <a:pt x="1141" y="725"/>
                </a:lnTo>
                <a:close/>
              </a:path>
            </a:pathLst>
          </a:custGeom>
          <a:noFill/>
          <a:ln>
            <a:noFill/>
          </a:ln>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995" name="Group 1994"/>
          <p:cNvGrpSpPr>
            <a:grpSpLocks noChangeAspect="1"/>
          </p:cNvGrpSpPr>
          <p:nvPr/>
        </p:nvGrpSpPr>
        <p:grpSpPr>
          <a:xfrm>
            <a:off x="2797694" y="1780184"/>
            <a:ext cx="5003326" cy="597277"/>
            <a:chOff x="6556444" y="591123"/>
            <a:chExt cx="1532273" cy="298645"/>
          </a:xfrm>
        </p:grpSpPr>
        <p:sp>
          <p:nvSpPr>
            <p:cNvPr id="2446" name="TextBox 2445"/>
            <p:cNvSpPr txBox="1"/>
            <p:nvPr/>
          </p:nvSpPr>
          <p:spPr>
            <a:xfrm>
              <a:off x="6827276" y="591123"/>
              <a:ext cx="949773" cy="124652"/>
            </a:xfrm>
            <a:prstGeom prst="rect">
              <a:avLst/>
            </a:prstGeom>
            <a:noFill/>
          </p:spPr>
          <p:txBody>
            <a:bodyPr wrap="square" rtlCol="0">
              <a:spAutoFit/>
            </a:bodyPr>
            <a:lstStyle/>
            <a:p>
              <a:pPr algn="ctr">
                <a:lnSpc>
                  <a:spcPct val="85000"/>
                </a:lnSpc>
              </a:pPr>
              <a:r>
                <a:rPr lang="en-US" sz="1200" b="1" dirty="0" smtClean="0">
                  <a:solidFill>
                    <a:srgbClr val="3A3A3A"/>
                  </a:solidFill>
                  <a:latin typeface="Verdana" panose="020B0604030504040204" pitchFamily="34" charset="0"/>
                  <a:ea typeface="Verdana" panose="020B0604030504040204" pitchFamily="34" charset="0"/>
                  <a:cs typeface="Verdana" panose="020B0604030504040204" pitchFamily="34" charset="0"/>
                </a:rPr>
                <a:t>Risk Level</a:t>
              </a:r>
              <a:endParaRPr lang="en-US" sz="1200" b="1"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451" name="Straight Connector 2450"/>
            <p:cNvCxnSpPr/>
            <p:nvPr/>
          </p:nvCxnSpPr>
          <p:spPr>
            <a:xfrm>
              <a:off x="6693062" y="671783"/>
              <a:ext cx="330842" cy="0"/>
            </a:xfrm>
            <a:prstGeom prst="line">
              <a:avLst/>
            </a:prstGeom>
            <a:ln w="38100">
              <a:solidFill>
                <a:srgbClr val="9E9E9E"/>
              </a:solidFill>
              <a:headEnd type="triangle"/>
            </a:ln>
          </p:spPr>
          <p:style>
            <a:lnRef idx="1">
              <a:schemeClr val="accent1"/>
            </a:lnRef>
            <a:fillRef idx="0">
              <a:schemeClr val="accent1"/>
            </a:fillRef>
            <a:effectRef idx="0">
              <a:schemeClr val="accent1"/>
            </a:effectRef>
            <a:fontRef idx="minor">
              <a:schemeClr val="tx1"/>
            </a:fontRef>
          </p:style>
        </p:cxnSp>
        <p:cxnSp>
          <p:nvCxnSpPr>
            <p:cNvPr id="2474" name="Straight Connector 2473"/>
            <p:cNvCxnSpPr/>
            <p:nvPr/>
          </p:nvCxnSpPr>
          <p:spPr>
            <a:xfrm flipH="1">
              <a:off x="7622933" y="671783"/>
              <a:ext cx="330842" cy="0"/>
            </a:xfrm>
            <a:prstGeom prst="line">
              <a:avLst/>
            </a:prstGeom>
            <a:ln w="38100">
              <a:solidFill>
                <a:srgbClr val="9E9E9E"/>
              </a:solidFill>
              <a:headEnd type="triangle"/>
            </a:ln>
          </p:spPr>
          <p:style>
            <a:lnRef idx="1">
              <a:schemeClr val="accent1"/>
            </a:lnRef>
            <a:fillRef idx="0">
              <a:schemeClr val="accent1"/>
            </a:fillRef>
            <a:effectRef idx="0">
              <a:schemeClr val="accent1"/>
            </a:effectRef>
            <a:fontRef idx="minor">
              <a:schemeClr val="tx1"/>
            </a:fontRef>
          </p:style>
        </p:cxnSp>
        <p:sp>
          <p:nvSpPr>
            <p:cNvPr id="2447" name="TextBox 2446"/>
            <p:cNvSpPr txBox="1"/>
            <p:nvPr/>
          </p:nvSpPr>
          <p:spPr>
            <a:xfrm>
              <a:off x="6556444" y="686631"/>
              <a:ext cx="366178" cy="203137"/>
            </a:xfrm>
            <a:prstGeom prst="rect">
              <a:avLst/>
            </a:prstGeom>
            <a:noFill/>
          </p:spPr>
          <p:txBody>
            <a:bodyPr wrap="square" rtlCol="0">
              <a:spAutoFit/>
            </a:bodyPr>
            <a:lstStyle/>
            <a:p>
              <a:pPr algn="ctr">
                <a:lnSpc>
                  <a:spcPct val="85000"/>
                </a:lnSpc>
              </a:pPr>
              <a:r>
                <a:rPr lang="en-US" sz="1200" dirty="0" smtClean="0">
                  <a:latin typeface="Verdana" panose="020B0604030504040204" pitchFamily="34" charset="0"/>
                  <a:ea typeface="Verdana" panose="020B0604030504040204" pitchFamily="34" charset="0"/>
                  <a:cs typeface="Verdana" panose="020B0604030504040204" pitchFamily="34" charset="0"/>
                </a:rPr>
                <a:t>Very</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smtClean="0">
                  <a:latin typeface="Verdana" panose="020B0604030504040204" pitchFamily="34" charset="0"/>
                  <a:ea typeface="Verdana" panose="020B0604030504040204" pitchFamily="34" charset="0"/>
                  <a:cs typeface="Verdana" panose="020B0604030504040204" pitchFamily="34" charset="0"/>
                </a:rPr>
                <a:t>Low</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2448" name="TextBox 2447"/>
            <p:cNvSpPr txBox="1"/>
            <p:nvPr/>
          </p:nvSpPr>
          <p:spPr>
            <a:xfrm>
              <a:off x="7133716" y="765114"/>
              <a:ext cx="366178" cy="124652"/>
            </a:xfrm>
            <a:prstGeom prst="rect">
              <a:avLst/>
            </a:prstGeom>
            <a:noFill/>
          </p:spPr>
          <p:txBody>
            <a:bodyPr wrap="square" rtlCol="0">
              <a:spAutoFit/>
            </a:bodyPr>
            <a:lstStyle/>
            <a:p>
              <a:pPr algn="ctr">
                <a:lnSpc>
                  <a:spcPct val="85000"/>
                </a:lnSpc>
              </a:pPr>
              <a:r>
                <a:rPr lang="en-US" sz="1200" dirty="0" smtClean="0">
                  <a:latin typeface="Verdana" panose="020B0604030504040204" pitchFamily="34" charset="0"/>
                  <a:ea typeface="Verdana" panose="020B0604030504040204" pitchFamily="34" charset="0"/>
                  <a:cs typeface="Verdana" panose="020B0604030504040204" pitchFamily="34" charset="0"/>
                </a:rPr>
                <a:t>Med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2449" name="TextBox 2448"/>
            <p:cNvSpPr txBox="1"/>
            <p:nvPr/>
          </p:nvSpPr>
          <p:spPr>
            <a:xfrm>
              <a:off x="7722539" y="686631"/>
              <a:ext cx="366178" cy="203137"/>
            </a:xfrm>
            <a:prstGeom prst="rect">
              <a:avLst/>
            </a:prstGeom>
            <a:noFill/>
          </p:spPr>
          <p:txBody>
            <a:bodyPr wrap="square" rtlCol="0">
              <a:spAutoFit/>
            </a:bodyPr>
            <a:lstStyle/>
            <a:p>
              <a:pPr algn="ctr">
                <a:lnSpc>
                  <a:spcPct val="85000"/>
                </a:lnSpc>
              </a:pPr>
              <a:r>
                <a:rPr lang="en-US" sz="1200" dirty="0" smtClean="0">
                  <a:latin typeface="Verdana" panose="020B0604030504040204" pitchFamily="34" charset="0"/>
                  <a:ea typeface="Verdana" panose="020B0604030504040204" pitchFamily="34" charset="0"/>
                  <a:cs typeface="Verdana" panose="020B0604030504040204" pitchFamily="34" charset="0"/>
                </a:rPr>
                <a:t>Very</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smtClean="0">
                  <a:latin typeface="Verdana" panose="020B0604030504040204" pitchFamily="34" charset="0"/>
                  <a:ea typeface="Verdana" panose="020B0604030504040204" pitchFamily="34" charset="0"/>
                  <a:cs typeface="Verdana" panose="020B0604030504040204" pitchFamily="34" charset="0"/>
                </a:rPr>
                <a:t>High</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256" name="Group 2255"/>
          <p:cNvGrpSpPr>
            <a:grpSpLocks noChangeAspect="1"/>
          </p:cNvGrpSpPr>
          <p:nvPr/>
        </p:nvGrpSpPr>
        <p:grpSpPr>
          <a:xfrm>
            <a:off x="3083955" y="2435592"/>
            <a:ext cx="4352846" cy="1747512"/>
            <a:chOff x="-1280071" y="1268255"/>
            <a:chExt cx="1132434" cy="821697"/>
          </a:xfrm>
        </p:grpSpPr>
        <p:sp>
          <p:nvSpPr>
            <p:cNvPr id="2257" name="Rectangle 2256"/>
            <p:cNvSpPr/>
            <p:nvPr/>
          </p:nvSpPr>
          <p:spPr>
            <a:xfrm>
              <a:off x="-1280071" y="1268255"/>
              <a:ext cx="1132434" cy="82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8" name="Straight Connector 2257"/>
            <p:cNvCxnSpPr/>
            <p:nvPr/>
          </p:nvCxnSpPr>
          <p:spPr>
            <a:xfrm flipV="1">
              <a:off x="-1272929" y="1269064"/>
              <a:ext cx="0" cy="820553"/>
            </a:xfrm>
            <a:prstGeom prst="line">
              <a:avLst/>
            </a:prstGeom>
            <a:noFill/>
            <a:ln w="12700" cap="flat" cmpd="sng" algn="ctr">
              <a:solidFill>
                <a:schemeClr val="bg1">
                  <a:lumMod val="75000"/>
                </a:schemeClr>
              </a:solidFill>
              <a:prstDash val="sysDot"/>
              <a:headEnd type="none"/>
            </a:ln>
            <a:effectLst/>
          </p:spPr>
        </p:cxnSp>
        <p:cxnSp>
          <p:nvCxnSpPr>
            <p:cNvPr id="2259" name="Straight Connector 2258"/>
            <p:cNvCxnSpPr/>
            <p:nvPr/>
          </p:nvCxnSpPr>
          <p:spPr>
            <a:xfrm flipV="1">
              <a:off x="-1053585" y="1269064"/>
              <a:ext cx="0" cy="820553"/>
            </a:xfrm>
            <a:prstGeom prst="line">
              <a:avLst/>
            </a:prstGeom>
            <a:noFill/>
            <a:ln w="12700" cap="flat" cmpd="sng" algn="ctr">
              <a:solidFill>
                <a:schemeClr val="bg1">
                  <a:lumMod val="75000"/>
                </a:schemeClr>
              </a:solidFill>
              <a:prstDash val="sysDot"/>
              <a:headEnd type="none"/>
            </a:ln>
            <a:effectLst/>
          </p:spPr>
        </p:cxnSp>
        <p:cxnSp>
          <p:nvCxnSpPr>
            <p:cNvPr id="2260" name="Straight Connector 2259"/>
            <p:cNvCxnSpPr/>
            <p:nvPr/>
          </p:nvCxnSpPr>
          <p:spPr>
            <a:xfrm flipV="1">
              <a:off x="-827097" y="1269064"/>
              <a:ext cx="0" cy="820553"/>
            </a:xfrm>
            <a:prstGeom prst="line">
              <a:avLst/>
            </a:prstGeom>
            <a:noFill/>
            <a:ln w="12700" cap="flat" cmpd="sng" algn="ctr">
              <a:solidFill>
                <a:schemeClr val="bg1">
                  <a:lumMod val="75000"/>
                </a:schemeClr>
              </a:solidFill>
              <a:prstDash val="sysDot"/>
              <a:headEnd type="none"/>
            </a:ln>
            <a:effectLst/>
          </p:spPr>
        </p:cxnSp>
        <p:cxnSp>
          <p:nvCxnSpPr>
            <p:cNvPr id="2261" name="Straight Connector 2260"/>
            <p:cNvCxnSpPr/>
            <p:nvPr/>
          </p:nvCxnSpPr>
          <p:spPr>
            <a:xfrm flipV="1">
              <a:off x="-600610" y="1269064"/>
              <a:ext cx="0" cy="820553"/>
            </a:xfrm>
            <a:prstGeom prst="line">
              <a:avLst/>
            </a:prstGeom>
            <a:noFill/>
            <a:ln w="12700" cap="flat" cmpd="sng" algn="ctr">
              <a:solidFill>
                <a:schemeClr val="bg1">
                  <a:lumMod val="75000"/>
                </a:schemeClr>
              </a:solidFill>
              <a:prstDash val="sysDot"/>
              <a:headEnd type="none"/>
            </a:ln>
            <a:effectLst/>
          </p:spPr>
        </p:cxnSp>
        <p:cxnSp>
          <p:nvCxnSpPr>
            <p:cNvPr id="2262" name="Straight Connector 2261"/>
            <p:cNvCxnSpPr/>
            <p:nvPr/>
          </p:nvCxnSpPr>
          <p:spPr>
            <a:xfrm flipV="1">
              <a:off x="-374123" y="1269064"/>
              <a:ext cx="0" cy="820553"/>
            </a:xfrm>
            <a:prstGeom prst="line">
              <a:avLst/>
            </a:prstGeom>
            <a:noFill/>
            <a:ln w="12700" cap="flat" cmpd="sng" algn="ctr">
              <a:solidFill>
                <a:schemeClr val="bg1">
                  <a:lumMod val="75000"/>
                </a:schemeClr>
              </a:solidFill>
              <a:prstDash val="sysDot"/>
              <a:headEnd type="none"/>
            </a:ln>
            <a:effectLst/>
          </p:spPr>
        </p:cxnSp>
        <p:cxnSp>
          <p:nvCxnSpPr>
            <p:cNvPr id="2263" name="Straight Connector 2262"/>
            <p:cNvCxnSpPr/>
            <p:nvPr/>
          </p:nvCxnSpPr>
          <p:spPr>
            <a:xfrm flipV="1">
              <a:off x="-152399" y="1269064"/>
              <a:ext cx="0" cy="820553"/>
            </a:xfrm>
            <a:prstGeom prst="line">
              <a:avLst/>
            </a:prstGeom>
            <a:noFill/>
            <a:ln w="12700" cap="flat" cmpd="sng" algn="ctr">
              <a:solidFill>
                <a:schemeClr val="bg1">
                  <a:lumMod val="75000"/>
                </a:schemeClr>
              </a:solidFill>
              <a:prstDash val="sysDot"/>
              <a:headEnd type="none"/>
            </a:ln>
            <a:effectLst/>
          </p:spPr>
        </p:cxnSp>
        <p:cxnSp>
          <p:nvCxnSpPr>
            <p:cNvPr id="2264" name="Straight Connector 2263"/>
            <p:cNvCxnSpPr/>
            <p:nvPr/>
          </p:nvCxnSpPr>
          <p:spPr>
            <a:xfrm rot="16200000">
              <a:off x="-713854" y="1523734"/>
              <a:ext cx="0" cy="1132434"/>
            </a:xfrm>
            <a:prstGeom prst="line">
              <a:avLst/>
            </a:prstGeom>
            <a:noFill/>
            <a:ln w="19050" cap="flat" cmpd="sng" algn="ctr">
              <a:solidFill>
                <a:srgbClr val="3A3A3A"/>
              </a:solidFill>
              <a:prstDash val="solid"/>
            </a:ln>
            <a:effectLst/>
          </p:spPr>
        </p:cxnSp>
        <p:cxnSp>
          <p:nvCxnSpPr>
            <p:cNvPr id="2265" name="Straight Connector 2264"/>
            <p:cNvCxnSpPr/>
            <p:nvPr/>
          </p:nvCxnSpPr>
          <p:spPr>
            <a:xfrm rot="16200000">
              <a:off x="-713854" y="702847"/>
              <a:ext cx="0" cy="1132434"/>
            </a:xfrm>
            <a:prstGeom prst="line">
              <a:avLst/>
            </a:prstGeom>
            <a:noFill/>
            <a:ln w="19050" cap="flat" cmpd="sng" algn="ctr">
              <a:solidFill>
                <a:srgbClr val="3A3A3A"/>
              </a:solidFill>
              <a:prstDash val="solid"/>
            </a:ln>
            <a:effectLst/>
          </p:spPr>
        </p:cxnSp>
      </p:grpSp>
      <p:grpSp>
        <p:nvGrpSpPr>
          <p:cNvPr id="1994" name="Group 1993"/>
          <p:cNvGrpSpPr>
            <a:grpSpLocks noChangeAspect="1"/>
          </p:cNvGrpSpPr>
          <p:nvPr/>
        </p:nvGrpSpPr>
        <p:grpSpPr>
          <a:xfrm>
            <a:off x="727503" y="2597173"/>
            <a:ext cx="2350513" cy="1574776"/>
            <a:chOff x="5661517" y="875975"/>
            <a:chExt cx="1175258" cy="502764"/>
          </a:xfrm>
        </p:grpSpPr>
        <p:sp>
          <p:nvSpPr>
            <p:cNvPr id="2455" name="TextBox 2454"/>
            <p:cNvSpPr txBox="1"/>
            <p:nvPr/>
          </p:nvSpPr>
          <p:spPr>
            <a:xfrm>
              <a:off x="6462791" y="1254085"/>
              <a:ext cx="342375" cy="124654"/>
            </a:xfrm>
            <a:prstGeom prst="rect">
              <a:avLst/>
            </a:prstGeom>
            <a:noFill/>
          </p:spPr>
          <p:txBody>
            <a:bodyPr wrap="square" rtlCol="0">
              <a:spAutoFit/>
            </a:bodyPr>
            <a:lstStyle/>
            <a:p>
              <a:pPr algn="r">
                <a:lnSpc>
                  <a:spcPct val="85000"/>
                </a:lnSpc>
              </a:pPr>
              <a:r>
                <a:rPr lang="en-US" sz="1200" b="1" dirty="0" smtClean="0">
                  <a:solidFill>
                    <a:srgbClr val="3A3A3A"/>
                  </a:solidFill>
                  <a:latin typeface="Verdana" panose="020B0604030504040204" pitchFamily="34" charset="0"/>
                  <a:ea typeface="Verdana" panose="020B0604030504040204" pitchFamily="34" charset="0"/>
                  <a:cs typeface="Verdana" panose="020B0604030504040204" pitchFamily="34" charset="0"/>
                </a:rPr>
                <a:t>4°C</a:t>
              </a:r>
              <a:endParaRPr lang="en-US" sz="1050" b="1"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2456" name="TextBox 2455"/>
            <p:cNvSpPr txBox="1"/>
            <p:nvPr/>
          </p:nvSpPr>
          <p:spPr>
            <a:xfrm>
              <a:off x="6462791" y="1140062"/>
              <a:ext cx="342375" cy="124654"/>
            </a:xfrm>
            <a:prstGeom prst="rect">
              <a:avLst/>
            </a:prstGeom>
            <a:noFill/>
          </p:spPr>
          <p:txBody>
            <a:bodyPr wrap="square" rtlCol="0">
              <a:spAutoFit/>
            </a:bodyPr>
            <a:lstStyle/>
            <a:p>
              <a:pPr algn="r">
                <a:lnSpc>
                  <a:spcPct val="85000"/>
                </a:lnSpc>
              </a:pPr>
              <a:r>
                <a:rPr lang="en-US" sz="1200" b="1" dirty="0" smtClean="0">
                  <a:solidFill>
                    <a:srgbClr val="3A3A3A"/>
                  </a:solidFill>
                  <a:latin typeface="Verdana" panose="020B0604030504040204" pitchFamily="34" charset="0"/>
                  <a:ea typeface="Verdana" panose="020B0604030504040204" pitchFamily="34" charset="0"/>
                  <a:cs typeface="Verdana" panose="020B0604030504040204" pitchFamily="34" charset="0"/>
                </a:rPr>
                <a:t>2°C</a:t>
              </a:r>
              <a:endParaRPr lang="en-US" sz="1050" b="1"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2452" name="TextBox 2451"/>
            <p:cNvSpPr txBox="1"/>
            <p:nvPr/>
          </p:nvSpPr>
          <p:spPr>
            <a:xfrm>
              <a:off x="6154927" y="875975"/>
              <a:ext cx="649166" cy="124654"/>
            </a:xfrm>
            <a:prstGeom prst="rect">
              <a:avLst/>
            </a:prstGeom>
            <a:noFill/>
          </p:spPr>
          <p:txBody>
            <a:bodyPr wrap="square" rtlCol="0">
              <a:spAutoFit/>
            </a:bodyPr>
            <a:lstStyle/>
            <a:p>
              <a:pPr algn="r">
                <a:lnSpc>
                  <a:spcPct val="85000"/>
                </a:lnSpc>
              </a:pPr>
              <a:r>
                <a:rPr lang="en-US" sz="1200" dirty="0" smtClean="0">
                  <a:latin typeface="Verdana" panose="020B0604030504040204" pitchFamily="34" charset="0"/>
                  <a:ea typeface="Verdana" panose="020B0604030504040204" pitchFamily="34" charset="0"/>
                  <a:cs typeface="Verdana" panose="020B0604030504040204" pitchFamily="34" charset="0"/>
                </a:rPr>
                <a:t>Present</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2454" name="TextBox 2453"/>
            <p:cNvSpPr txBox="1"/>
            <p:nvPr/>
          </p:nvSpPr>
          <p:spPr>
            <a:xfrm>
              <a:off x="5795182" y="1167893"/>
              <a:ext cx="821541" cy="203140"/>
            </a:xfrm>
            <a:prstGeom prst="rect">
              <a:avLst/>
            </a:prstGeom>
            <a:noFill/>
          </p:spPr>
          <p:txBody>
            <a:bodyPr wrap="square" rtlCol="0">
              <a:spAutoFit/>
            </a:bodyPr>
            <a:lstStyle/>
            <a:p>
              <a:pPr algn="r">
                <a:lnSpc>
                  <a:spcPct val="85000"/>
                </a:lnSpc>
              </a:pP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Long Term</a:t>
              </a:r>
              <a:b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b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(2080-2100)</a:t>
              </a:r>
              <a:endPar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453" name="TextBox 2452"/>
            <p:cNvSpPr txBox="1"/>
            <p:nvPr/>
          </p:nvSpPr>
          <p:spPr>
            <a:xfrm>
              <a:off x="5661517" y="1006009"/>
              <a:ext cx="1175258" cy="124654"/>
            </a:xfrm>
            <a:prstGeom prst="rect">
              <a:avLst/>
            </a:prstGeom>
            <a:noFill/>
          </p:spPr>
          <p:txBody>
            <a:bodyPr wrap="square" rtlCol="0">
              <a:spAutoFit/>
            </a:bodyPr>
            <a:lstStyle/>
            <a:p>
              <a:pPr algn="r">
                <a:lnSpc>
                  <a:spcPct val="85000"/>
                </a:lnSpc>
              </a:pP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Near Term (2030-2040)</a:t>
              </a:r>
              <a:endPar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5" name="Group 4"/>
          <p:cNvGrpSpPr>
            <a:grpSpLocks noChangeAspect="1"/>
          </p:cNvGrpSpPr>
          <p:nvPr/>
        </p:nvGrpSpPr>
        <p:grpSpPr>
          <a:xfrm>
            <a:off x="3119164" y="2594431"/>
            <a:ext cx="4293428" cy="1444474"/>
            <a:chOff x="6769256" y="955199"/>
            <a:chExt cx="1173067" cy="394653"/>
          </a:xfrm>
        </p:grpSpPr>
        <p:sp>
          <p:nvSpPr>
            <p:cNvPr id="6514" name="Rectangle 2155"/>
            <p:cNvSpPr>
              <a:spLocks noChangeArrowheads="1"/>
            </p:cNvSpPr>
            <p:nvPr/>
          </p:nvSpPr>
          <p:spPr bwMode="auto">
            <a:xfrm>
              <a:off x="6769256" y="955199"/>
              <a:ext cx="369470" cy="71597"/>
            </a:xfrm>
            <a:prstGeom prst="rect">
              <a:avLst/>
            </a:prstGeom>
            <a:solidFill>
              <a:srgbClr val="5492CD"/>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15" name="Rectangle 2156"/>
            <p:cNvSpPr>
              <a:spLocks noChangeArrowheads="1"/>
            </p:cNvSpPr>
            <p:nvPr/>
          </p:nvSpPr>
          <p:spPr bwMode="auto">
            <a:xfrm>
              <a:off x="6769256" y="1061720"/>
              <a:ext cx="655809" cy="71597"/>
            </a:xfrm>
            <a:prstGeom prst="rect">
              <a:avLst/>
            </a:prstGeom>
            <a:solidFill>
              <a:srgbClr val="5492CD"/>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16" name="Rectangle 2157"/>
            <p:cNvSpPr>
              <a:spLocks noChangeArrowheads="1"/>
            </p:cNvSpPr>
            <p:nvPr/>
          </p:nvSpPr>
          <p:spPr bwMode="auto">
            <a:xfrm>
              <a:off x="6769256" y="1175227"/>
              <a:ext cx="914438" cy="71597"/>
            </a:xfrm>
            <a:prstGeom prst="rect">
              <a:avLst/>
            </a:prstGeom>
            <a:solidFill>
              <a:srgbClr val="5492CD"/>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17" name="Rectangle 2158"/>
            <p:cNvSpPr>
              <a:spLocks noChangeArrowheads="1"/>
            </p:cNvSpPr>
            <p:nvPr/>
          </p:nvSpPr>
          <p:spPr bwMode="auto">
            <a:xfrm>
              <a:off x="6769256" y="1278255"/>
              <a:ext cx="1173067" cy="71597"/>
            </a:xfrm>
            <a:prstGeom prst="rect">
              <a:avLst/>
            </a:prstGeom>
            <a:solidFill>
              <a:srgbClr val="5492CD"/>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3612775" y="2595914"/>
            <a:ext cx="3808346" cy="1438962"/>
            <a:chOff x="3612775" y="2595914"/>
            <a:chExt cx="3808346" cy="1438962"/>
          </a:xfrm>
        </p:grpSpPr>
        <p:sp>
          <p:nvSpPr>
            <p:cNvPr id="2005" name="Rectangle 2155"/>
            <p:cNvSpPr>
              <a:spLocks noChangeArrowheads="1"/>
            </p:cNvSpPr>
            <p:nvPr/>
          </p:nvSpPr>
          <p:spPr bwMode="auto">
            <a:xfrm>
              <a:off x="3612775" y="2595914"/>
              <a:ext cx="865370" cy="260621"/>
            </a:xfrm>
            <a:prstGeom prst="rect">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2006" name="Rectangle 2156"/>
            <p:cNvSpPr>
              <a:spLocks noChangeArrowheads="1"/>
            </p:cNvSpPr>
            <p:nvPr/>
          </p:nvSpPr>
          <p:spPr bwMode="auto">
            <a:xfrm>
              <a:off x="4531202" y="2983662"/>
              <a:ext cx="1025004" cy="260621"/>
            </a:xfrm>
            <a:prstGeom prst="rect">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2007" name="Rectangle 2157"/>
            <p:cNvSpPr>
              <a:spLocks noChangeArrowheads="1"/>
            </p:cNvSpPr>
            <p:nvPr/>
          </p:nvSpPr>
          <p:spPr bwMode="auto">
            <a:xfrm>
              <a:off x="4495832" y="3396841"/>
              <a:ext cx="1965994" cy="260621"/>
            </a:xfrm>
            <a:prstGeom prst="rect">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2008" name="Rectangle 2158"/>
            <p:cNvSpPr>
              <a:spLocks noChangeArrowheads="1"/>
            </p:cNvSpPr>
            <p:nvPr/>
          </p:nvSpPr>
          <p:spPr bwMode="auto">
            <a:xfrm>
              <a:off x="6920493" y="3774255"/>
              <a:ext cx="500628" cy="260621"/>
            </a:xfrm>
            <a:prstGeom prst="rect">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77" name="Title 1"/>
          <p:cNvSpPr txBox="1">
            <a:spLocks/>
          </p:cNvSpPr>
          <p:nvPr/>
        </p:nvSpPr>
        <p:spPr>
          <a:xfrm>
            <a:off x="0" y="-102580"/>
            <a:ext cx="91439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4232275" algn="l"/>
              </a:tabLst>
            </a:pPr>
            <a:r>
              <a:rPr lang="en-US" sz="3200" b="1" dirty="0" smtClean="0"/>
              <a:t>Assessing risk</a:t>
            </a:r>
            <a:endParaRPr lang="en-US" sz="3200" b="1" dirty="0"/>
          </a:p>
        </p:txBody>
      </p:sp>
      <p:grpSp>
        <p:nvGrpSpPr>
          <p:cNvPr id="6" name="Group 5"/>
          <p:cNvGrpSpPr/>
          <p:nvPr/>
        </p:nvGrpSpPr>
        <p:grpSpPr>
          <a:xfrm>
            <a:off x="5458043" y="4382119"/>
            <a:ext cx="3473557" cy="1797564"/>
            <a:chOff x="5458043" y="4382119"/>
            <a:chExt cx="3473557" cy="1797564"/>
          </a:xfrm>
        </p:grpSpPr>
        <p:sp>
          <p:nvSpPr>
            <p:cNvPr id="2457" name="TextBox 2456"/>
            <p:cNvSpPr txBox="1"/>
            <p:nvPr/>
          </p:nvSpPr>
          <p:spPr>
            <a:xfrm>
              <a:off x="6850598" y="5616452"/>
              <a:ext cx="2081002" cy="563231"/>
            </a:xfrm>
            <a:prstGeom prst="rect">
              <a:avLst/>
            </a:prstGeom>
            <a:noFill/>
          </p:spPr>
          <p:txBody>
            <a:bodyPr wrap="square" rtlCol="0">
              <a:spAutoFit/>
            </a:bodyPr>
            <a:lstStyle/>
            <a:p>
              <a:pPr>
                <a:lnSpc>
                  <a:spcPct val="85000"/>
                </a:lnSpc>
              </a:pP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Potential for</a:t>
              </a:r>
              <a:b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b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Additional Adaptation to Reduce Risk</a:t>
              </a:r>
              <a:endPar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526" name="TextBox 2525"/>
            <p:cNvSpPr txBox="1"/>
            <p:nvPr/>
          </p:nvSpPr>
          <p:spPr>
            <a:xfrm>
              <a:off x="5458043" y="4739426"/>
              <a:ext cx="1677684" cy="406265"/>
            </a:xfrm>
            <a:prstGeom prst="rect">
              <a:avLst/>
            </a:prstGeom>
            <a:noFill/>
          </p:spPr>
          <p:txBody>
            <a:bodyPr wrap="square" rtlCol="0">
              <a:spAutoFit/>
            </a:bodyPr>
            <a:lstStyle/>
            <a:p>
              <a:pPr algn="r">
                <a:lnSpc>
                  <a:spcPct val="85000"/>
                </a:lnSpc>
              </a:pP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Risk Level with</a:t>
              </a:r>
              <a:r>
                <a:rPr lang="en-US" sz="12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
              </a:r>
              <a:br>
                <a:rPr lang="en-US" sz="12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br>
              <a:r>
                <a:rPr lang="en-US" sz="1200" b="1" dirty="0" smtClean="0">
                  <a:solidFill>
                    <a:srgbClr val="3A3A3A"/>
                  </a:solidFill>
                  <a:latin typeface="Verdana" panose="020B0604030504040204" pitchFamily="34" charset="0"/>
                  <a:ea typeface="Verdana" panose="020B0604030504040204" pitchFamily="34" charset="0"/>
                  <a:cs typeface="Verdana" panose="020B0604030504040204" pitchFamily="34" charset="0"/>
                </a:rPr>
                <a:t>High </a:t>
              </a: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Adaptation</a:t>
              </a:r>
              <a:endPar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1" name="Straight Connector 70"/>
            <p:cNvCxnSpPr/>
            <p:nvPr/>
          </p:nvCxnSpPr>
          <p:spPr>
            <a:xfrm>
              <a:off x="6919003" y="4382119"/>
              <a:ext cx="13222" cy="249961"/>
            </a:xfrm>
            <a:prstGeom prst="line">
              <a:avLst/>
            </a:prstGeom>
            <a:ln w="31750">
              <a:solidFill>
                <a:srgbClr val="9E9E9E"/>
              </a:solidFill>
              <a:head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017762" y="4476026"/>
              <a:ext cx="314582" cy="101401"/>
              <a:chOff x="7003473" y="4476026"/>
              <a:chExt cx="314582" cy="101401"/>
            </a:xfrm>
          </p:grpSpPr>
          <p:cxnSp>
            <p:nvCxnSpPr>
              <p:cNvPr id="2467" name="Straight Connector 2466"/>
              <p:cNvCxnSpPr/>
              <p:nvPr/>
            </p:nvCxnSpPr>
            <p:spPr>
              <a:xfrm flipH="1">
                <a:off x="7004392" y="4527792"/>
                <a:ext cx="313034" cy="0"/>
              </a:xfrm>
              <a:prstGeom prst="line">
                <a:avLst/>
              </a:prstGeom>
              <a:ln w="25400">
                <a:solidFill>
                  <a:srgbClr val="9E9E9E"/>
                </a:solidFill>
                <a:headEnd type="none"/>
              </a:ln>
            </p:spPr>
            <p:style>
              <a:lnRef idx="1">
                <a:schemeClr val="accent1"/>
              </a:lnRef>
              <a:fillRef idx="0">
                <a:schemeClr val="accent1"/>
              </a:fillRef>
              <a:effectRef idx="0">
                <a:schemeClr val="accent1"/>
              </a:effectRef>
              <a:fontRef idx="minor">
                <a:schemeClr val="tx1"/>
              </a:fontRef>
            </p:style>
          </p:cxnSp>
          <p:cxnSp>
            <p:nvCxnSpPr>
              <p:cNvPr id="2469" name="Straight Connector 2468"/>
              <p:cNvCxnSpPr/>
              <p:nvPr/>
            </p:nvCxnSpPr>
            <p:spPr>
              <a:xfrm rot="16200000" flipH="1">
                <a:off x="7271263" y="4522818"/>
                <a:ext cx="93584" cy="0"/>
              </a:xfrm>
              <a:prstGeom prst="line">
                <a:avLst/>
              </a:prstGeom>
              <a:ln w="25400">
                <a:solidFill>
                  <a:srgbClr val="9E9E9E"/>
                </a:solidFill>
                <a:head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956681" y="4530635"/>
                <a:ext cx="93584" cy="0"/>
              </a:xfrm>
              <a:prstGeom prst="line">
                <a:avLst/>
              </a:prstGeom>
              <a:ln w="25400">
                <a:solidFill>
                  <a:srgbClr val="9E9E9E"/>
                </a:solidFill>
                <a:headEnd type="none"/>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7170807" y="4653343"/>
              <a:ext cx="13222" cy="963109"/>
            </a:xfrm>
            <a:prstGeom prst="line">
              <a:avLst/>
            </a:prstGeom>
            <a:ln w="31750">
              <a:solidFill>
                <a:srgbClr val="9E9E9E"/>
              </a:solidFill>
              <a:head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928768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4"/>
                                        </p:tgtEl>
                                        <p:attrNameLst>
                                          <p:attrName>style.visibility</p:attrName>
                                        </p:attrNameLst>
                                      </p:cBhvr>
                                      <p:to>
                                        <p:strVal val="visible"/>
                                      </p:to>
                                    </p:set>
                                    <p:animEffect transition="in" filter="fade">
                                      <p:cBhvr>
                                        <p:cTn id="7" dur="500"/>
                                        <p:tgtEl>
                                          <p:spTgt spid="19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95"/>
                                        </p:tgtEl>
                                        <p:attrNameLst>
                                          <p:attrName>style.visibility</p:attrName>
                                        </p:attrNameLst>
                                      </p:cBhvr>
                                      <p:to>
                                        <p:strVal val="visible"/>
                                      </p:to>
                                    </p:set>
                                    <p:animEffect transition="in" filter="fade">
                                      <p:cBhvr>
                                        <p:cTn id="11" dur="500"/>
                                        <p:tgtEl>
                                          <p:spTgt spid="199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nodePh="1">
                                  <p:stCondLst>
                                    <p:cond delay="0"/>
                                  </p:stCondLst>
                                  <p:endCondLst>
                                    <p:cond evt="begin" delay="0">
                                      <p:tn val="14"/>
                                    </p:cond>
                                  </p:endCondLst>
                                  <p:childTnLst>
                                    <p:set>
                                      <p:cBhvr>
                                        <p:cTn id="15" dur="1" fill="hold">
                                          <p:stCondLst>
                                            <p:cond delay="0"/>
                                          </p:stCondLst>
                                        </p:cTn>
                                        <p:tgtEl>
                                          <p:spTgt spid="6472"/>
                                        </p:tgtEl>
                                        <p:attrNameLst>
                                          <p:attrName>style.visibility</p:attrName>
                                        </p:attrNameLst>
                                      </p:cBhvr>
                                      <p:to>
                                        <p:strVal val="visible"/>
                                      </p:to>
                                    </p:set>
                                    <p:animEffect transition="in" filter="fade">
                                      <p:cBhvr>
                                        <p:cTn id="16" dur="500"/>
                                        <p:tgtEl>
                                          <p:spTgt spid="6472"/>
                                        </p:tgtEl>
                                      </p:cBhvr>
                                    </p:animEffect>
                                  </p:childTnLst>
                                </p:cTn>
                              </p:par>
                              <p:par>
                                <p:cTn id="17" presetID="10" presetClass="entr" presetSubtype="0" fill="hold" nodeType="withEffect">
                                  <p:stCondLst>
                                    <p:cond delay="500"/>
                                  </p:stCondLst>
                                  <p:childTnLst>
                                    <p:set>
                                      <p:cBhvr>
                                        <p:cTn id="18" dur="1" fill="hold">
                                          <p:stCondLst>
                                            <p:cond delay="0"/>
                                          </p:stCondLst>
                                        </p:cTn>
                                        <p:tgtEl>
                                          <p:spTgt spid="2256"/>
                                        </p:tgtEl>
                                        <p:attrNameLst>
                                          <p:attrName>style.visibility</p:attrName>
                                        </p:attrNameLst>
                                      </p:cBhvr>
                                      <p:to>
                                        <p:strVal val="visible"/>
                                      </p:to>
                                    </p:set>
                                    <p:animEffect transition="in" filter="fade">
                                      <p:cBhvr>
                                        <p:cTn id="19" dur="500"/>
                                        <p:tgtEl>
                                          <p:spTgt spid="225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204" descr="Map Experiment.png"/>
          <p:cNvPicPr>
            <a:picLocks noChangeAspect="1"/>
          </p:cNvPicPr>
          <p:nvPr/>
        </p:nvPicPr>
        <p:blipFill rotWithShape="1">
          <a:blip r:embed="rId3" cstate="screen">
            <a:extLst>
              <a:ext uri="{28A0092B-C50C-407E-A947-70E740481C1C}">
                <a14:useLocalDpi xmlns:a14="http://schemas.microsoft.com/office/drawing/2010/main" xmlns="" val="0"/>
              </a:ext>
            </a:extLst>
          </a:blip>
          <a:srcRect/>
          <a:stretch/>
        </p:blipFill>
        <p:spPr>
          <a:xfrm>
            <a:off x="-1033499" y="-466493"/>
            <a:ext cx="11541617" cy="7389821"/>
          </a:xfrm>
          <a:prstGeom prst="rect">
            <a:avLst/>
          </a:prstGeom>
        </p:spPr>
      </p:pic>
      <p:sp>
        <p:nvSpPr>
          <p:cNvPr id="6475" name="Rectangle 2060"/>
          <p:cNvSpPr>
            <a:spLocks noChangeArrowheads="1"/>
          </p:cNvSpPr>
          <p:nvPr/>
        </p:nvSpPr>
        <p:spPr bwMode="auto">
          <a:xfrm>
            <a:off x="6976922" y="786260"/>
            <a:ext cx="1274671" cy="433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3" name="Freeform 2068"/>
          <p:cNvSpPr>
            <a:spLocks/>
          </p:cNvSpPr>
          <p:nvPr/>
        </p:nvSpPr>
        <p:spPr bwMode="auto">
          <a:xfrm>
            <a:off x="7230932" y="786260"/>
            <a:ext cx="6928" cy="429578"/>
          </a:xfrm>
          <a:custGeom>
            <a:avLst/>
            <a:gdLst>
              <a:gd name="T0" fmla="*/ 0 w 3"/>
              <a:gd name="T1" fmla="*/ 0 h 246"/>
              <a:gd name="T2" fmla="*/ 0 w 3"/>
              <a:gd name="T3" fmla="*/ 246 h 246"/>
              <a:gd name="T4" fmla="*/ 3 w 3"/>
              <a:gd name="T5" fmla="*/ 246 h 246"/>
              <a:gd name="T6" fmla="*/ 3 w 3"/>
              <a:gd name="T7" fmla="*/ 0 h 246"/>
            </a:gdLst>
            <a:ahLst/>
            <a:cxnLst>
              <a:cxn ang="0">
                <a:pos x="T0" y="T1"/>
              </a:cxn>
              <a:cxn ang="0">
                <a:pos x="T2" y="T3"/>
              </a:cxn>
              <a:cxn ang="0">
                <a:pos x="T4" y="T5"/>
              </a:cxn>
              <a:cxn ang="0">
                <a:pos x="T6" y="T7"/>
              </a:cxn>
            </a:cxnLst>
            <a:rect l="0" t="0" r="r" b="b"/>
            <a:pathLst>
              <a:path w="3" h="246">
                <a:moveTo>
                  <a:pt x="0" y="0"/>
                </a:moveTo>
                <a:lnTo>
                  <a:pt x="0" y="246"/>
                </a:lnTo>
                <a:lnTo>
                  <a:pt x="3" y="246"/>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4" name="Freeform 2215"/>
          <p:cNvSpPr>
            <a:spLocks/>
          </p:cNvSpPr>
          <p:nvPr/>
        </p:nvSpPr>
        <p:spPr bwMode="auto">
          <a:xfrm>
            <a:off x="7674296" y="1023750"/>
            <a:ext cx="53112"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220"/>
          <p:cNvSpPr>
            <a:spLocks/>
          </p:cNvSpPr>
          <p:nvPr/>
        </p:nvSpPr>
        <p:spPr bwMode="auto">
          <a:xfrm>
            <a:off x="7447996" y="1023750"/>
            <a:ext cx="53110"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27"/>
          <p:cNvSpPr>
            <a:spLocks/>
          </p:cNvSpPr>
          <p:nvPr/>
        </p:nvSpPr>
        <p:spPr bwMode="auto">
          <a:xfrm>
            <a:off x="7415667" y="910243"/>
            <a:ext cx="53110" cy="40164"/>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33"/>
          <p:cNvSpPr>
            <a:spLocks/>
          </p:cNvSpPr>
          <p:nvPr/>
        </p:nvSpPr>
        <p:spPr bwMode="auto">
          <a:xfrm>
            <a:off x="7129327" y="803722"/>
            <a:ext cx="53110"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Freeform 2239"/>
          <p:cNvSpPr>
            <a:spLocks/>
          </p:cNvSpPr>
          <p:nvPr/>
        </p:nvSpPr>
        <p:spPr bwMode="auto">
          <a:xfrm>
            <a:off x="7930617" y="1126778"/>
            <a:ext cx="55420" cy="43657"/>
          </a:xfrm>
          <a:custGeom>
            <a:avLst/>
            <a:gdLst>
              <a:gd name="T0" fmla="*/ 0 w 24"/>
              <a:gd name="T1" fmla="*/ 25 h 25"/>
              <a:gd name="T2" fmla="*/ 24 w 24"/>
              <a:gd name="T3" fmla="*/ 0 h 25"/>
              <a:gd name="T4" fmla="*/ 24 w 24"/>
              <a:gd name="T5" fmla="*/ 0 h 25"/>
              <a:gd name="T6" fmla="*/ 0 w 24"/>
              <a:gd name="T7" fmla="*/ 25 h 25"/>
              <a:gd name="T8" fmla="*/ 0 w 24"/>
              <a:gd name="T9" fmla="*/ 25 h 25"/>
            </a:gdLst>
            <a:ahLst/>
            <a:cxnLst>
              <a:cxn ang="0">
                <a:pos x="T0" y="T1"/>
              </a:cxn>
              <a:cxn ang="0">
                <a:pos x="T2" y="T3"/>
              </a:cxn>
              <a:cxn ang="0">
                <a:pos x="T4" y="T5"/>
              </a:cxn>
              <a:cxn ang="0">
                <a:pos x="T6" y="T7"/>
              </a:cxn>
              <a:cxn ang="0">
                <a:pos x="T8" y="T9"/>
              </a:cxn>
            </a:cxnLst>
            <a:rect l="0" t="0" r="r" b="b"/>
            <a:pathLst>
              <a:path w="24" h="25">
                <a:moveTo>
                  <a:pt x="0" y="25"/>
                </a:moveTo>
                <a:lnTo>
                  <a:pt x="24" y="0"/>
                </a:lnTo>
                <a:lnTo>
                  <a:pt x="24" y="0"/>
                </a:lnTo>
                <a:lnTo>
                  <a:pt x="0" y="25"/>
                </a:lnTo>
                <a:lnTo>
                  <a:pt x="0" y="25"/>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2243"/>
          <p:cNvSpPr>
            <a:spLocks/>
          </p:cNvSpPr>
          <p:nvPr/>
        </p:nvSpPr>
        <p:spPr bwMode="auto">
          <a:xfrm>
            <a:off x="7702006" y="1126778"/>
            <a:ext cx="53110" cy="43657"/>
          </a:xfrm>
          <a:custGeom>
            <a:avLst/>
            <a:gdLst>
              <a:gd name="T0" fmla="*/ 0 w 23"/>
              <a:gd name="T1" fmla="*/ 25 h 25"/>
              <a:gd name="T2" fmla="*/ 23 w 23"/>
              <a:gd name="T3" fmla="*/ 0 h 25"/>
              <a:gd name="T4" fmla="*/ 23 w 23"/>
              <a:gd name="T5" fmla="*/ 0 h 25"/>
              <a:gd name="T6" fmla="*/ 0 w 23"/>
              <a:gd name="T7" fmla="*/ 25 h 25"/>
              <a:gd name="T8" fmla="*/ 0 w 23"/>
              <a:gd name="T9" fmla="*/ 25 h 25"/>
            </a:gdLst>
            <a:ahLst/>
            <a:cxnLst>
              <a:cxn ang="0">
                <a:pos x="T0" y="T1"/>
              </a:cxn>
              <a:cxn ang="0">
                <a:pos x="T2" y="T3"/>
              </a:cxn>
              <a:cxn ang="0">
                <a:pos x="T4" y="T5"/>
              </a:cxn>
              <a:cxn ang="0">
                <a:pos x="T6" y="T7"/>
              </a:cxn>
              <a:cxn ang="0">
                <a:pos x="T8" y="T9"/>
              </a:cxn>
            </a:cxnLst>
            <a:rect l="0" t="0" r="r" b="b"/>
            <a:pathLst>
              <a:path w="23" h="25">
                <a:moveTo>
                  <a:pt x="0" y="25"/>
                </a:moveTo>
                <a:lnTo>
                  <a:pt x="23" y="0"/>
                </a:lnTo>
                <a:lnTo>
                  <a:pt x="23" y="0"/>
                </a:lnTo>
                <a:lnTo>
                  <a:pt x="0" y="25"/>
                </a:lnTo>
                <a:lnTo>
                  <a:pt x="0" y="25"/>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Freeform 2250"/>
          <p:cNvSpPr>
            <a:spLocks/>
          </p:cNvSpPr>
          <p:nvPr/>
        </p:nvSpPr>
        <p:spPr bwMode="auto">
          <a:xfrm>
            <a:off x="7401812" y="1126778"/>
            <a:ext cx="55420" cy="43657"/>
          </a:xfrm>
          <a:custGeom>
            <a:avLst/>
            <a:gdLst>
              <a:gd name="T0" fmla="*/ 24 w 24"/>
              <a:gd name="T1" fmla="*/ 0 h 25"/>
              <a:gd name="T2" fmla="*/ 0 w 24"/>
              <a:gd name="T3" fmla="*/ 25 h 25"/>
              <a:gd name="T4" fmla="*/ 0 w 24"/>
              <a:gd name="T5" fmla="*/ 25 h 25"/>
              <a:gd name="T6" fmla="*/ 24 w 24"/>
              <a:gd name="T7" fmla="*/ 0 h 25"/>
              <a:gd name="T8" fmla="*/ 24 w 24"/>
              <a:gd name="T9" fmla="*/ 0 h 25"/>
            </a:gdLst>
            <a:ahLst/>
            <a:cxnLst>
              <a:cxn ang="0">
                <a:pos x="T0" y="T1"/>
              </a:cxn>
              <a:cxn ang="0">
                <a:pos x="T2" y="T3"/>
              </a:cxn>
              <a:cxn ang="0">
                <a:pos x="T4" y="T5"/>
              </a:cxn>
              <a:cxn ang="0">
                <a:pos x="T6" y="T7"/>
              </a:cxn>
              <a:cxn ang="0">
                <a:pos x="T8" y="T9"/>
              </a:cxn>
            </a:cxnLst>
            <a:rect l="0" t="0" r="r" b="b"/>
            <a:pathLst>
              <a:path w="24" h="25">
                <a:moveTo>
                  <a:pt x="24" y="0"/>
                </a:moveTo>
                <a:lnTo>
                  <a:pt x="0" y="25"/>
                </a:lnTo>
                <a:lnTo>
                  <a:pt x="0" y="25"/>
                </a:lnTo>
                <a:lnTo>
                  <a:pt x="24" y="0"/>
                </a:lnTo>
                <a:lnTo>
                  <a:pt x="24"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3511469" y="2094744"/>
            <a:ext cx="1151084" cy="584775"/>
          </a:xfrm>
          <a:prstGeom prst="rect">
            <a:avLst/>
          </a:prstGeom>
          <a:noFill/>
        </p:spPr>
        <p:txBody>
          <a:bodyPr wrap="none" rtlCol="0">
            <a:spAutoFit/>
          </a:bodyPr>
          <a:lstStyle/>
          <a:p>
            <a:r>
              <a:rPr lang="en-US" sz="3200" dirty="0" smtClean="0"/>
              <a:t>Africa</a:t>
            </a:r>
            <a:endParaRPr lang="en-US" sz="3200" dirty="0"/>
          </a:p>
        </p:txBody>
      </p:sp>
      <p:grpSp>
        <p:nvGrpSpPr>
          <p:cNvPr id="9" name="Group 8"/>
          <p:cNvGrpSpPr/>
          <p:nvPr/>
        </p:nvGrpSpPr>
        <p:grpSpPr>
          <a:xfrm>
            <a:off x="630348" y="2745373"/>
            <a:ext cx="7875094" cy="1920770"/>
            <a:chOff x="20780" y="2745373"/>
            <a:chExt cx="7875094" cy="1920770"/>
          </a:xfrm>
        </p:grpSpPr>
        <p:sp>
          <p:nvSpPr>
            <p:cNvPr id="144" name="TextBox 143"/>
            <p:cNvSpPr txBox="1"/>
            <p:nvPr/>
          </p:nvSpPr>
          <p:spPr>
            <a:xfrm>
              <a:off x="5969650" y="4212367"/>
              <a:ext cx="1926224" cy="453776"/>
            </a:xfrm>
            <a:prstGeom prst="rect">
              <a:avLst/>
            </a:prstGeom>
            <a:noFill/>
          </p:spPr>
          <p:txBody>
            <a:bodyPr wrap="square" rtlCol="0">
              <a:spAutoFit/>
            </a:bodyPr>
            <a:lstStyle/>
            <a:p>
              <a:pPr>
                <a:lnSpc>
                  <a:spcPct val="85000"/>
                </a:lnSpc>
              </a:pPr>
              <a:r>
                <a:rPr lang="en-US" sz="1000" b="1" dirty="0" smtClean="0">
                  <a:solidFill>
                    <a:srgbClr val="3A3A3A"/>
                  </a:solidFill>
                  <a:latin typeface="Verdana" panose="020B0604030504040204" pitchFamily="34" charset="0"/>
                  <a:ea typeface="Verdana" panose="020B0604030504040204" pitchFamily="34" charset="0"/>
                  <a:cs typeface="Verdana" panose="020B0604030504040204" pitchFamily="34" charset="0"/>
                </a:rPr>
                <a:t>HEALTH</a:t>
              </a:r>
              <a:endParaRPr lang="en-US" sz="1000" b="1"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p:cNvGrpSpPr/>
            <p:nvPr/>
          </p:nvGrpSpPr>
          <p:grpSpPr>
            <a:xfrm>
              <a:off x="20780" y="2745373"/>
              <a:ext cx="7450221" cy="1872375"/>
              <a:chOff x="20780" y="2745373"/>
              <a:chExt cx="7450221" cy="1872375"/>
            </a:xfrm>
          </p:grpSpPr>
          <p:grpSp>
            <p:nvGrpSpPr>
              <p:cNvPr id="7" name="Group 6"/>
              <p:cNvGrpSpPr/>
              <p:nvPr/>
            </p:nvGrpSpPr>
            <p:grpSpPr>
              <a:xfrm>
                <a:off x="20780" y="2748862"/>
                <a:ext cx="5809729" cy="1868886"/>
                <a:chOff x="20780" y="2748862"/>
                <a:chExt cx="5809729" cy="1868886"/>
              </a:xfrm>
            </p:grpSpPr>
            <p:grpSp>
              <p:nvGrpSpPr>
                <p:cNvPr id="6" name="Group 5"/>
                <p:cNvGrpSpPr/>
                <p:nvPr/>
              </p:nvGrpSpPr>
              <p:grpSpPr>
                <a:xfrm>
                  <a:off x="20780" y="2748862"/>
                  <a:ext cx="3706671" cy="1868886"/>
                  <a:chOff x="20780" y="2748862"/>
                  <a:chExt cx="3706671" cy="1868886"/>
                </a:xfrm>
              </p:grpSpPr>
              <p:sp>
                <p:nvSpPr>
                  <p:cNvPr id="20" name="TextBox 19"/>
                  <p:cNvSpPr txBox="1"/>
                  <p:nvPr/>
                </p:nvSpPr>
                <p:spPr>
                  <a:xfrm>
                    <a:off x="20780" y="3086100"/>
                    <a:ext cx="1674946" cy="1477328"/>
                  </a:xfrm>
                  <a:prstGeom prst="rect">
                    <a:avLst/>
                  </a:prstGeom>
                  <a:noFill/>
                </p:spPr>
                <p:txBody>
                  <a:bodyPr wrap="none" rtlCol="0">
                    <a:spAutoFit/>
                  </a:bodyPr>
                  <a:lstStyle/>
                  <a:p>
                    <a:pPr algn="r"/>
                    <a:r>
                      <a:rPr lang="en-US" dirty="0" smtClean="0"/>
                      <a:t>Present</a:t>
                    </a:r>
                  </a:p>
                  <a:p>
                    <a:pPr algn="r"/>
                    <a:r>
                      <a:rPr lang="en-US" dirty="0" smtClean="0"/>
                      <a:t>Near-term</a:t>
                    </a:r>
                  </a:p>
                  <a:p>
                    <a:pPr algn="r"/>
                    <a:r>
                      <a:rPr lang="en-US" dirty="0" smtClean="0"/>
                      <a:t>2°C world, 2100</a:t>
                    </a:r>
                  </a:p>
                  <a:p>
                    <a:pPr algn="r"/>
                    <a:r>
                      <a:rPr lang="en-US" dirty="0" smtClean="0"/>
                      <a:t>4</a:t>
                    </a:r>
                    <a:r>
                      <a:rPr lang="en-US" dirty="0"/>
                      <a:t>°</a:t>
                    </a:r>
                    <a:r>
                      <a:rPr lang="en-US" dirty="0" smtClean="0"/>
                      <a:t>C world, 2100</a:t>
                    </a:r>
                  </a:p>
                  <a:p>
                    <a:endParaRPr lang="en-US" dirty="0"/>
                  </a:p>
                </p:txBody>
              </p:sp>
              <p:grpSp>
                <p:nvGrpSpPr>
                  <p:cNvPr id="27" name="Group 26"/>
                  <p:cNvGrpSpPr/>
                  <p:nvPr/>
                </p:nvGrpSpPr>
                <p:grpSpPr>
                  <a:xfrm>
                    <a:off x="1713655" y="3190808"/>
                    <a:ext cx="1399170" cy="956596"/>
                    <a:chOff x="3775233" y="2503613"/>
                    <a:chExt cx="688022" cy="470393"/>
                  </a:xfrm>
                </p:grpSpPr>
                <p:grpSp>
                  <p:nvGrpSpPr>
                    <p:cNvPr id="28" name="Group 27"/>
                    <p:cNvGrpSpPr/>
                    <p:nvPr/>
                  </p:nvGrpSpPr>
                  <p:grpSpPr>
                    <a:xfrm>
                      <a:off x="3775233" y="2503613"/>
                      <a:ext cx="688022" cy="470393"/>
                      <a:chOff x="-1280071" y="1268255"/>
                      <a:chExt cx="1132434" cy="821697"/>
                    </a:xfrm>
                  </p:grpSpPr>
                  <p:sp>
                    <p:nvSpPr>
                      <p:cNvPr id="73" name="Rectangle 72"/>
                      <p:cNvSpPr/>
                      <p:nvPr/>
                    </p:nvSpPr>
                    <p:spPr>
                      <a:xfrm>
                        <a:off x="-1280071" y="1268255"/>
                        <a:ext cx="1132434" cy="82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flipV="1">
                        <a:off x="-1272929" y="1269064"/>
                        <a:ext cx="0" cy="820553"/>
                      </a:xfrm>
                      <a:prstGeom prst="line">
                        <a:avLst/>
                      </a:prstGeom>
                      <a:noFill/>
                      <a:ln w="12700" cap="flat" cmpd="sng" algn="ctr">
                        <a:solidFill>
                          <a:schemeClr val="bg1">
                            <a:lumMod val="75000"/>
                          </a:schemeClr>
                        </a:solidFill>
                        <a:prstDash val="sysDot"/>
                        <a:headEnd type="none"/>
                      </a:ln>
                      <a:effectLst/>
                    </p:spPr>
                  </p:cxnSp>
                  <p:cxnSp>
                    <p:nvCxnSpPr>
                      <p:cNvPr id="75" name="Straight Connector 74"/>
                      <p:cNvCxnSpPr/>
                      <p:nvPr/>
                    </p:nvCxnSpPr>
                    <p:spPr>
                      <a:xfrm flipV="1">
                        <a:off x="-1053585" y="1269064"/>
                        <a:ext cx="0" cy="820553"/>
                      </a:xfrm>
                      <a:prstGeom prst="line">
                        <a:avLst/>
                      </a:prstGeom>
                      <a:noFill/>
                      <a:ln w="12700" cap="flat" cmpd="sng" algn="ctr">
                        <a:solidFill>
                          <a:schemeClr val="bg1">
                            <a:lumMod val="75000"/>
                          </a:schemeClr>
                        </a:solidFill>
                        <a:prstDash val="sysDot"/>
                        <a:headEnd type="none"/>
                      </a:ln>
                      <a:effectLst/>
                    </p:spPr>
                  </p:cxnSp>
                  <p:cxnSp>
                    <p:nvCxnSpPr>
                      <p:cNvPr id="76" name="Straight Connector 75"/>
                      <p:cNvCxnSpPr/>
                      <p:nvPr/>
                    </p:nvCxnSpPr>
                    <p:spPr>
                      <a:xfrm flipV="1">
                        <a:off x="-827097" y="1269064"/>
                        <a:ext cx="0" cy="820553"/>
                      </a:xfrm>
                      <a:prstGeom prst="line">
                        <a:avLst/>
                      </a:prstGeom>
                      <a:noFill/>
                      <a:ln w="12700" cap="flat" cmpd="sng" algn="ctr">
                        <a:solidFill>
                          <a:schemeClr val="bg1">
                            <a:lumMod val="75000"/>
                          </a:schemeClr>
                        </a:solidFill>
                        <a:prstDash val="sysDot"/>
                        <a:headEnd type="none"/>
                      </a:ln>
                      <a:effectLst/>
                    </p:spPr>
                  </p:cxnSp>
                  <p:cxnSp>
                    <p:nvCxnSpPr>
                      <p:cNvPr id="77" name="Straight Connector 76"/>
                      <p:cNvCxnSpPr/>
                      <p:nvPr/>
                    </p:nvCxnSpPr>
                    <p:spPr>
                      <a:xfrm flipV="1">
                        <a:off x="-600610" y="1269064"/>
                        <a:ext cx="0" cy="820553"/>
                      </a:xfrm>
                      <a:prstGeom prst="line">
                        <a:avLst/>
                      </a:prstGeom>
                      <a:noFill/>
                      <a:ln w="12700" cap="flat" cmpd="sng" algn="ctr">
                        <a:solidFill>
                          <a:schemeClr val="bg1">
                            <a:lumMod val="75000"/>
                          </a:schemeClr>
                        </a:solidFill>
                        <a:prstDash val="sysDot"/>
                        <a:headEnd type="none"/>
                      </a:ln>
                      <a:effectLst/>
                    </p:spPr>
                  </p:cxnSp>
                  <p:cxnSp>
                    <p:nvCxnSpPr>
                      <p:cNvPr id="78" name="Straight Connector 77"/>
                      <p:cNvCxnSpPr/>
                      <p:nvPr/>
                    </p:nvCxnSpPr>
                    <p:spPr>
                      <a:xfrm flipV="1">
                        <a:off x="-374123" y="1269064"/>
                        <a:ext cx="0" cy="820553"/>
                      </a:xfrm>
                      <a:prstGeom prst="line">
                        <a:avLst/>
                      </a:prstGeom>
                      <a:noFill/>
                      <a:ln w="12700" cap="flat" cmpd="sng" algn="ctr">
                        <a:solidFill>
                          <a:schemeClr val="bg1">
                            <a:lumMod val="75000"/>
                          </a:schemeClr>
                        </a:solidFill>
                        <a:prstDash val="sysDot"/>
                        <a:headEnd type="none"/>
                      </a:ln>
                      <a:effectLst/>
                    </p:spPr>
                  </p:cxnSp>
                  <p:cxnSp>
                    <p:nvCxnSpPr>
                      <p:cNvPr id="79" name="Straight Connector 78"/>
                      <p:cNvCxnSpPr/>
                      <p:nvPr/>
                    </p:nvCxnSpPr>
                    <p:spPr>
                      <a:xfrm flipV="1">
                        <a:off x="-152399" y="1269064"/>
                        <a:ext cx="0" cy="820553"/>
                      </a:xfrm>
                      <a:prstGeom prst="line">
                        <a:avLst/>
                      </a:prstGeom>
                      <a:noFill/>
                      <a:ln w="12700" cap="flat" cmpd="sng" algn="ctr">
                        <a:solidFill>
                          <a:schemeClr val="bg1">
                            <a:lumMod val="75000"/>
                          </a:schemeClr>
                        </a:solidFill>
                        <a:prstDash val="sysDot"/>
                        <a:headEnd type="none"/>
                      </a:ln>
                      <a:effectLst/>
                    </p:spPr>
                  </p:cxnSp>
                  <p:cxnSp>
                    <p:nvCxnSpPr>
                      <p:cNvPr id="80" name="Straight Connector 79"/>
                      <p:cNvCxnSpPr/>
                      <p:nvPr/>
                    </p:nvCxnSpPr>
                    <p:spPr>
                      <a:xfrm rot="16200000">
                        <a:off x="-713854" y="1523734"/>
                        <a:ext cx="0" cy="1132434"/>
                      </a:xfrm>
                      <a:prstGeom prst="line">
                        <a:avLst/>
                      </a:prstGeom>
                      <a:noFill/>
                      <a:ln w="19050" cap="flat" cmpd="sng" algn="ctr">
                        <a:solidFill>
                          <a:srgbClr val="3A3A3A"/>
                        </a:solidFill>
                        <a:prstDash val="solid"/>
                      </a:ln>
                      <a:effectLst/>
                    </p:spPr>
                  </p:cxnSp>
                  <p:cxnSp>
                    <p:nvCxnSpPr>
                      <p:cNvPr id="81" name="Straight Connector 80"/>
                      <p:cNvCxnSpPr/>
                      <p:nvPr/>
                    </p:nvCxnSpPr>
                    <p:spPr>
                      <a:xfrm rot="16200000">
                        <a:off x="-713854" y="702847"/>
                        <a:ext cx="0" cy="1132434"/>
                      </a:xfrm>
                      <a:prstGeom prst="line">
                        <a:avLst/>
                      </a:prstGeom>
                      <a:noFill/>
                      <a:ln w="19050" cap="flat" cmpd="sng" algn="ctr">
                        <a:solidFill>
                          <a:srgbClr val="3A3A3A"/>
                        </a:solidFill>
                        <a:prstDash val="solid"/>
                      </a:ln>
                      <a:effectLst/>
                    </p:spPr>
                  </p:cxnSp>
                </p:grpSp>
                <p:sp>
                  <p:nvSpPr>
                    <p:cNvPr id="29" name="Rectangle 1717"/>
                    <p:cNvSpPr>
                      <a:spLocks noChangeArrowheads="1"/>
                    </p:cNvSpPr>
                    <p:nvPr/>
                  </p:nvSpPr>
                  <p:spPr bwMode="auto">
                    <a:xfrm>
                      <a:off x="3778090" y="2536650"/>
                      <a:ext cx="206057" cy="7334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1718"/>
                    <p:cNvSpPr>
                      <a:spLocks noChangeArrowheads="1"/>
                    </p:cNvSpPr>
                    <p:nvPr/>
                  </p:nvSpPr>
                  <p:spPr bwMode="auto">
                    <a:xfrm>
                      <a:off x="3778090" y="2648410"/>
                      <a:ext cx="338772" cy="7334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1719"/>
                    <p:cNvSpPr>
                      <a:spLocks noChangeArrowheads="1"/>
                    </p:cNvSpPr>
                    <p:nvPr/>
                  </p:nvSpPr>
                  <p:spPr bwMode="auto">
                    <a:xfrm>
                      <a:off x="3778090" y="2756677"/>
                      <a:ext cx="474980" cy="7334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1720"/>
                    <p:cNvSpPr>
                      <a:spLocks noChangeArrowheads="1"/>
                    </p:cNvSpPr>
                    <p:nvPr/>
                  </p:nvSpPr>
                  <p:spPr bwMode="auto">
                    <a:xfrm>
                      <a:off x="3778090" y="2868437"/>
                      <a:ext cx="611187" cy="7334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722"/>
                    <p:cNvSpPr>
                      <a:spLocks/>
                    </p:cNvSpPr>
                    <p:nvPr/>
                  </p:nvSpPr>
                  <p:spPr bwMode="auto">
                    <a:xfrm>
                      <a:off x="3952715" y="260999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23"/>
                    <p:cNvSpPr>
                      <a:spLocks/>
                    </p:cNvSpPr>
                    <p:nvPr/>
                  </p:nvSpPr>
                  <p:spPr bwMode="auto">
                    <a:xfrm>
                      <a:off x="3952715" y="260999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724"/>
                    <p:cNvSpPr>
                      <a:spLocks/>
                    </p:cNvSpPr>
                    <p:nvPr/>
                  </p:nvSpPr>
                  <p:spPr bwMode="auto">
                    <a:xfrm>
                      <a:off x="3952715" y="260999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725"/>
                    <p:cNvSpPr>
                      <a:spLocks/>
                    </p:cNvSpPr>
                    <p:nvPr/>
                  </p:nvSpPr>
                  <p:spPr bwMode="auto">
                    <a:xfrm>
                      <a:off x="3952715" y="260999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26"/>
                    <p:cNvSpPr>
                      <a:spLocks/>
                    </p:cNvSpPr>
                    <p:nvPr/>
                  </p:nvSpPr>
                  <p:spPr bwMode="auto">
                    <a:xfrm>
                      <a:off x="3928268" y="2536650"/>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727"/>
                    <p:cNvSpPr>
                      <a:spLocks/>
                    </p:cNvSpPr>
                    <p:nvPr/>
                  </p:nvSpPr>
                  <p:spPr bwMode="auto">
                    <a:xfrm>
                      <a:off x="3952715" y="2580305"/>
                      <a:ext cx="31432" cy="29687"/>
                    </a:xfrm>
                    <a:custGeom>
                      <a:avLst/>
                      <a:gdLst>
                        <a:gd name="T0" fmla="*/ 0 w 18"/>
                        <a:gd name="T1" fmla="*/ 17 h 17"/>
                        <a:gd name="T2" fmla="*/ 0 w 18"/>
                        <a:gd name="T3" fmla="*/ 17 h 17"/>
                        <a:gd name="T4" fmla="*/ 16 w 18"/>
                        <a:gd name="T5" fmla="*/ 17 h 17"/>
                        <a:gd name="T6" fmla="*/ 16 w 18"/>
                        <a:gd name="T7" fmla="*/ 17 h 17"/>
                        <a:gd name="T8" fmla="*/ 18 w 18"/>
                        <a:gd name="T9" fmla="*/ 17 h 17"/>
                        <a:gd name="T10" fmla="*/ 18 w 18"/>
                        <a:gd name="T11" fmla="*/ 0 h 17"/>
                        <a:gd name="T12" fmla="*/ 0 w 18"/>
                        <a:gd name="T13" fmla="*/ 17 h 17"/>
                        <a:gd name="T14" fmla="*/ 0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17"/>
                          </a:moveTo>
                          <a:lnTo>
                            <a:pt x="0" y="17"/>
                          </a:lnTo>
                          <a:lnTo>
                            <a:pt x="16" y="17"/>
                          </a:lnTo>
                          <a:lnTo>
                            <a:pt x="16" y="17"/>
                          </a:lnTo>
                          <a:lnTo>
                            <a:pt x="18" y="17"/>
                          </a:lnTo>
                          <a:lnTo>
                            <a:pt x="18" y="0"/>
                          </a:lnTo>
                          <a:lnTo>
                            <a:pt x="0" y="17"/>
                          </a:lnTo>
                          <a:lnTo>
                            <a:pt x="0" y="17"/>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728"/>
                    <p:cNvSpPr>
                      <a:spLocks/>
                    </p:cNvSpPr>
                    <p:nvPr/>
                  </p:nvSpPr>
                  <p:spPr bwMode="auto">
                    <a:xfrm>
                      <a:off x="3912551" y="2536650"/>
                      <a:ext cx="27940" cy="27940"/>
                    </a:xfrm>
                    <a:custGeom>
                      <a:avLst/>
                      <a:gdLst>
                        <a:gd name="T0" fmla="*/ 0 w 16"/>
                        <a:gd name="T1" fmla="*/ 16 h 16"/>
                        <a:gd name="T2" fmla="*/ 16 w 16"/>
                        <a:gd name="T3" fmla="*/ 0 h 16"/>
                        <a:gd name="T4" fmla="*/ 0 w 16"/>
                        <a:gd name="T5" fmla="*/ 0 h 16"/>
                        <a:gd name="T6" fmla="*/ 0 w 16"/>
                        <a:gd name="T7" fmla="*/ 16 h 16"/>
                      </a:gdLst>
                      <a:ahLst/>
                      <a:cxnLst>
                        <a:cxn ang="0">
                          <a:pos x="T0" y="T1"/>
                        </a:cxn>
                        <a:cxn ang="0">
                          <a:pos x="T2" y="T3"/>
                        </a:cxn>
                        <a:cxn ang="0">
                          <a:pos x="T4" y="T5"/>
                        </a:cxn>
                        <a:cxn ang="0">
                          <a:pos x="T6" y="T7"/>
                        </a:cxn>
                      </a:cxnLst>
                      <a:rect l="0" t="0" r="r" b="b"/>
                      <a:pathLst>
                        <a:path w="16" h="16">
                          <a:moveTo>
                            <a:pt x="0" y="16"/>
                          </a:moveTo>
                          <a:lnTo>
                            <a:pt x="16" y="0"/>
                          </a:lnTo>
                          <a:lnTo>
                            <a:pt x="0" y="0"/>
                          </a:lnTo>
                          <a:lnTo>
                            <a:pt x="0" y="16"/>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29"/>
                    <p:cNvSpPr>
                      <a:spLocks/>
                    </p:cNvSpPr>
                    <p:nvPr/>
                  </p:nvSpPr>
                  <p:spPr bwMode="auto">
                    <a:xfrm>
                      <a:off x="3912551" y="2536650"/>
                      <a:ext cx="71597" cy="73343"/>
                    </a:xfrm>
                    <a:custGeom>
                      <a:avLst/>
                      <a:gdLst>
                        <a:gd name="T0" fmla="*/ 7 w 41"/>
                        <a:gd name="T1" fmla="*/ 42 h 42"/>
                        <a:gd name="T2" fmla="*/ 37 w 41"/>
                        <a:gd name="T3" fmla="*/ 12 h 42"/>
                        <a:gd name="T4" fmla="*/ 37 w 41"/>
                        <a:gd name="T5" fmla="*/ 12 h 42"/>
                        <a:gd name="T6" fmla="*/ 41 w 41"/>
                        <a:gd name="T7" fmla="*/ 9 h 42"/>
                        <a:gd name="T8" fmla="*/ 41 w 41"/>
                        <a:gd name="T9" fmla="*/ 0 h 42"/>
                        <a:gd name="T10" fmla="*/ 37 w 41"/>
                        <a:gd name="T11" fmla="*/ 0 h 42"/>
                        <a:gd name="T12" fmla="*/ 37 w 41"/>
                        <a:gd name="T13" fmla="*/ 0 h 42"/>
                        <a:gd name="T14" fmla="*/ 32 w 41"/>
                        <a:gd name="T15" fmla="*/ 0 h 42"/>
                        <a:gd name="T16" fmla="*/ 9 w 41"/>
                        <a:gd name="T17" fmla="*/ 23 h 42"/>
                        <a:gd name="T18" fmla="*/ 0 w 41"/>
                        <a:gd name="T19" fmla="*/ 32 h 42"/>
                        <a:gd name="T20" fmla="*/ 0 w 41"/>
                        <a:gd name="T21" fmla="*/ 42 h 42"/>
                        <a:gd name="T22" fmla="*/ 7 w 41"/>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2">
                          <a:moveTo>
                            <a:pt x="7" y="42"/>
                          </a:moveTo>
                          <a:lnTo>
                            <a:pt x="37" y="12"/>
                          </a:lnTo>
                          <a:lnTo>
                            <a:pt x="37" y="12"/>
                          </a:lnTo>
                          <a:lnTo>
                            <a:pt x="41" y="9"/>
                          </a:lnTo>
                          <a:lnTo>
                            <a:pt x="41" y="0"/>
                          </a:lnTo>
                          <a:lnTo>
                            <a:pt x="37" y="0"/>
                          </a:lnTo>
                          <a:lnTo>
                            <a:pt x="37" y="0"/>
                          </a:lnTo>
                          <a:lnTo>
                            <a:pt x="32" y="0"/>
                          </a:lnTo>
                          <a:lnTo>
                            <a:pt x="9" y="23"/>
                          </a:lnTo>
                          <a:lnTo>
                            <a:pt x="0" y="32"/>
                          </a:lnTo>
                          <a:lnTo>
                            <a:pt x="0" y="42"/>
                          </a:lnTo>
                          <a:lnTo>
                            <a:pt x="7" y="4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30"/>
                    <p:cNvSpPr>
                      <a:spLocks/>
                    </p:cNvSpPr>
                    <p:nvPr/>
                  </p:nvSpPr>
                  <p:spPr bwMode="auto">
                    <a:xfrm>
                      <a:off x="4085430" y="272175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31"/>
                    <p:cNvSpPr>
                      <a:spLocks/>
                    </p:cNvSpPr>
                    <p:nvPr/>
                  </p:nvSpPr>
                  <p:spPr bwMode="auto">
                    <a:xfrm>
                      <a:off x="4085430" y="272175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32"/>
                    <p:cNvSpPr>
                      <a:spLocks/>
                    </p:cNvSpPr>
                    <p:nvPr/>
                  </p:nvSpPr>
                  <p:spPr bwMode="auto">
                    <a:xfrm>
                      <a:off x="4085430" y="272175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33"/>
                    <p:cNvSpPr>
                      <a:spLocks/>
                    </p:cNvSpPr>
                    <p:nvPr/>
                  </p:nvSpPr>
                  <p:spPr bwMode="auto">
                    <a:xfrm>
                      <a:off x="4085430" y="272175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34"/>
                    <p:cNvSpPr>
                      <a:spLocks/>
                    </p:cNvSpPr>
                    <p:nvPr/>
                  </p:nvSpPr>
                  <p:spPr bwMode="auto">
                    <a:xfrm>
                      <a:off x="4064475" y="2648410"/>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735"/>
                    <p:cNvSpPr>
                      <a:spLocks/>
                    </p:cNvSpPr>
                    <p:nvPr/>
                  </p:nvSpPr>
                  <p:spPr bwMode="auto">
                    <a:xfrm>
                      <a:off x="4085430" y="2692065"/>
                      <a:ext cx="31432" cy="29687"/>
                    </a:xfrm>
                    <a:custGeom>
                      <a:avLst/>
                      <a:gdLst>
                        <a:gd name="T0" fmla="*/ 0 w 18"/>
                        <a:gd name="T1" fmla="*/ 17 h 17"/>
                        <a:gd name="T2" fmla="*/ 0 w 18"/>
                        <a:gd name="T3" fmla="*/ 17 h 17"/>
                        <a:gd name="T4" fmla="*/ 18 w 18"/>
                        <a:gd name="T5" fmla="*/ 17 h 17"/>
                        <a:gd name="T6" fmla="*/ 18 w 18"/>
                        <a:gd name="T7" fmla="*/ 17 h 17"/>
                        <a:gd name="T8" fmla="*/ 18 w 18"/>
                        <a:gd name="T9" fmla="*/ 17 h 17"/>
                        <a:gd name="T10" fmla="*/ 18 w 18"/>
                        <a:gd name="T11" fmla="*/ 0 h 17"/>
                        <a:gd name="T12" fmla="*/ 0 w 18"/>
                        <a:gd name="T13" fmla="*/ 17 h 17"/>
                        <a:gd name="T14" fmla="*/ 0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17"/>
                          </a:moveTo>
                          <a:lnTo>
                            <a:pt x="0" y="17"/>
                          </a:lnTo>
                          <a:lnTo>
                            <a:pt x="18" y="17"/>
                          </a:lnTo>
                          <a:lnTo>
                            <a:pt x="18" y="17"/>
                          </a:lnTo>
                          <a:lnTo>
                            <a:pt x="18" y="17"/>
                          </a:lnTo>
                          <a:lnTo>
                            <a:pt x="18" y="0"/>
                          </a:lnTo>
                          <a:lnTo>
                            <a:pt x="0" y="17"/>
                          </a:lnTo>
                          <a:lnTo>
                            <a:pt x="0" y="17"/>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36"/>
                    <p:cNvSpPr>
                      <a:spLocks/>
                    </p:cNvSpPr>
                    <p:nvPr/>
                  </p:nvSpPr>
                  <p:spPr bwMode="auto">
                    <a:xfrm>
                      <a:off x="3984148" y="2648410"/>
                      <a:ext cx="92552" cy="73343"/>
                    </a:xfrm>
                    <a:custGeom>
                      <a:avLst/>
                      <a:gdLst>
                        <a:gd name="T0" fmla="*/ 0 w 53"/>
                        <a:gd name="T1" fmla="*/ 42 h 42"/>
                        <a:gd name="T2" fmla="*/ 7 w 53"/>
                        <a:gd name="T3" fmla="*/ 42 h 42"/>
                        <a:gd name="T4" fmla="*/ 10 w 53"/>
                        <a:gd name="T5" fmla="*/ 42 h 42"/>
                        <a:gd name="T6" fmla="*/ 53 w 53"/>
                        <a:gd name="T7" fmla="*/ 0 h 42"/>
                        <a:gd name="T8" fmla="*/ 35 w 53"/>
                        <a:gd name="T9" fmla="*/ 0 h 42"/>
                        <a:gd name="T10" fmla="*/ 0 w 53"/>
                        <a:gd name="T11" fmla="*/ 37 h 42"/>
                        <a:gd name="T12" fmla="*/ 0 w 5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0" y="42"/>
                          </a:moveTo>
                          <a:lnTo>
                            <a:pt x="7" y="42"/>
                          </a:lnTo>
                          <a:lnTo>
                            <a:pt x="10" y="42"/>
                          </a:lnTo>
                          <a:lnTo>
                            <a:pt x="53" y="0"/>
                          </a:lnTo>
                          <a:lnTo>
                            <a:pt x="35" y="0"/>
                          </a:lnTo>
                          <a:lnTo>
                            <a:pt x="0" y="37"/>
                          </a:lnTo>
                          <a:lnTo>
                            <a:pt x="0" y="4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737"/>
                    <p:cNvSpPr>
                      <a:spLocks/>
                    </p:cNvSpPr>
                    <p:nvPr/>
                  </p:nvSpPr>
                  <p:spPr bwMode="auto">
                    <a:xfrm>
                      <a:off x="3984148" y="2648410"/>
                      <a:ext cx="33179" cy="36672"/>
                    </a:xfrm>
                    <a:custGeom>
                      <a:avLst/>
                      <a:gdLst>
                        <a:gd name="T0" fmla="*/ 0 w 19"/>
                        <a:gd name="T1" fmla="*/ 21 h 21"/>
                        <a:gd name="T2" fmla="*/ 7 w 19"/>
                        <a:gd name="T3" fmla="*/ 12 h 21"/>
                        <a:gd name="T4" fmla="*/ 7 w 19"/>
                        <a:gd name="T5" fmla="*/ 12 h 21"/>
                        <a:gd name="T6" fmla="*/ 19 w 19"/>
                        <a:gd name="T7" fmla="*/ 0 h 21"/>
                        <a:gd name="T8" fmla="*/ 7 w 19"/>
                        <a:gd name="T9" fmla="*/ 0 h 21"/>
                        <a:gd name="T10" fmla="*/ 3 w 19"/>
                        <a:gd name="T11" fmla="*/ 0 h 21"/>
                        <a:gd name="T12" fmla="*/ 3 w 19"/>
                        <a:gd name="T13" fmla="*/ 0 h 21"/>
                        <a:gd name="T14" fmla="*/ 3 w 19"/>
                        <a:gd name="T15" fmla="*/ 0 h 21"/>
                        <a:gd name="T16" fmla="*/ 0 w 19"/>
                        <a:gd name="T17" fmla="*/ 3 h 21"/>
                        <a:gd name="T18" fmla="*/ 0 w 19"/>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0" y="21"/>
                          </a:moveTo>
                          <a:lnTo>
                            <a:pt x="7" y="12"/>
                          </a:lnTo>
                          <a:lnTo>
                            <a:pt x="7" y="12"/>
                          </a:lnTo>
                          <a:lnTo>
                            <a:pt x="19" y="0"/>
                          </a:lnTo>
                          <a:lnTo>
                            <a:pt x="7" y="0"/>
                          </a:lnTo>
                          <a:lnTo>
                            <a:pt x="3" y="0"/>
                          </a:lnTo>
                          <a:lnTo>
                            <a:pt x="3" y="0"/>
                          </a:lnTo>
                          <a:lnTo>
                            <a:pt x="3" y="0"/>
                          </a:lnTo>
                          <a:lnTo>
                            <a:pt x="0" y="3"/>
                          </a:lnTo>
                          <a:lnTo>
                            <a:pt x="0" y="21"/>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738"/>
                    <p:cNvSpPr>
                      <a:spLocks/>
                    </p:cNvSpPr>
                    <p:nvPr/>
                  </p:nvSpPr>
                  <p:spPr bwMode="auto">
                    <a:xfrm>
                      <a:off x="4029550" y="2648410"/>
                      <a:ext cx="87312" cy="73343"/>
                    </a:xfrm>
                    <a:custGeom>
                      <a:avLst/>
                      <a:gdLst>
                        <a:gd name="T0" fmla="*/ 16 w 50"/>
                        <a:gd name="T1" fmla="*/ 42 h 42"/>
                        <a:gd name="T2" fmla="*/ 46 w 50"/>
                        <a:gd name="T3" fmla="*/ 12 h 42"/>
                        <a:gd name="T4" fmla="*/ 46 w 50"/>
                        <a:gd name="T5" fmla="*/ 12 h 42"/>
                        <a:gd name="T6" fmla="*/ 50 w 50"/>
                        <a:gd name="T7" fmla="*/ 9 h 42"/>
                        <a:gd name="T8" fmla="*/ 50 w 50"/>
                        <a:gd name="T9" fmla="*/ 0 h 42"/>
                        <a:gd name="T10" fmla="*/ 46 w 50"/>
                        <a:gd name="T11" fmla="*/ 0 h 42"/>
                        <a:gd name="T12" fmla="*/ 46 w 50"/>
                        <a:gd name="T13" fmla="*/ 0 h 42"/>
                        <a:gd name="T14" fmla="*/ 43 w 50"/>
                        <a:gd name="T15" fmla="*/ 0 h 42"/>
                        <a:gd name="T16" fmla="*/ 20 w 50"/>
                        <a:gd name="T17" fmla="*/ 23 h 42"/>
                        <a:gd name="T18" fmla="*/ 0 w 50"/>
                        <a:gd name="T19" fmla="*/ 42 h 42"/>
                        <a:gd name="T20" fmla="*/ 16 w 50"/>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16" y="42"/>
                          </a:moveTo>
                          <a:lnTo>
                            <a:pt x="46" y="12"/>
                          </a:lnTo>
                          <a:lnTo>
                            <a:pt x="46" y="12"/>
                          </a:lnTo>
                          <a:lnTo>
                            <a:pt x="50" y="9"/>
                          </a:lnTo>
                          <a:lnTo>
                            <a:pt x="50" y="0"/>
                          </a:lnTo>
                          <a:lnTo>
                            <a:pt x="46" y="0"/>
                          </a:lnTo>
                          <a:lnTo>
                            <a:pt x="46" y="0"/>
                          </a:lnTo>
                          <a:lnTo>
                            <a:pt x="43" y="0"/>
                          </a:lnTo>
                          <a:lnTo>
                            <a:pt x="20" y="23"/>
                          </a:lnTo>
                          <a:lnTo>
                            <a:pt x="0" y="42"/>
                          </a:lnTo>
                          <a:lnTo>
                            <a:pt x="16" y="4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739"/>
                    <p:cNvSpPr>
                      <a:spLocks/>
                    </p:cNvSpPr>
                    <p:nvPr/>
                  </p:nvSpPr>
                  <p:spPr bwMode="auto">
                    <a:xfrm>
                      <a:off x="4221638" y="283002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740"/>
                    <p:cNvSpPr>
                      <a:spLocks/>
                    </p:cNvSpPr>
                    <p:nvPr/>
                  </p:nvSpPr>
                  <p:spPr bwMode="auto">
                    <a:xfrm>
                      <a:off x="4221638" y="283002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41"/>
                    <p:cNvSpPr>
                      <a:spLocks/>
                    </p:cNvSpPr>
                    <p:nvPr/>
                  </p:nvSpPr>
                  <p:spPr bwMode="auto">
                    <a:xfrm>
                      <a:off x="4221638" y="283002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42"/>
                    <p:cNvSpPr>
                      <a:spLocks/>
                    </p:cNvSpPr>
                    <p:nvPr/>
                  </p:nvSpPr>
                  <p:spPr bwMode="auto">
                    <a:xfrm>
                      <a:off x="4221638" y="283002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43"/>
                    <p:cNvSpPr>
                      <a:spLocks/>
                    </p:cNvSpPr>
                    <p:nvPr/>
                  </p:nvSpPr>
                  <p:spPr bwMode="auto">
                    <a:xfrm>
                      <a:off x="4197190" y="2756677"/>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744"/>
                    <p:cNvSpPr>
                      <a:spLocks/>
                    </p:cNvSpPr>
                    <p:nvPr/>
                  </p:nvSpPr>
                  <p:spPr bwMode="auto">
                    <a:xfrm>
                      <a:off x="4221638" y="2800333"/>
                      <a:ext cx="31432" cy="29687"/>
                    </a:xfrm>
                    <a:custGeom>
                      <a:avLst/>
                      <a:gdLst>
                        <a:gd name="T0" fmla="*/ 0 w 18"/>
                        <a:gd name="T1" fmla="*/ 17 h 17"/>
                        <a:gd name="T2" fmla="*/ 0 w 18"/>
                        <a:gd name="T3" fmla="*/ 17 h 17"/>
                        <a:gd name="T4" fmla="*/ 16 w 18"/>
                        <a:gd name="T5" fmla="*/ 17 h 17"/>
                        <a:gd name="T6" fmla="*/ 16 w 18"/>
                        <a:gd name="T7" fmla="*/ 17 h 17"/>
                        <a:gd name="T8" fmla="*/ 18 w 18"/>
                        <a:gd name="T9" fmla="*/ 17 h 17"/>
                        <a:gd name="T10" fmla="*/ 18 w 18"/>
                        <a:gd name="T11" fmla="*/ 0 h 17"/>
                        <a:gd name="T12" fmla="*/ 0 w 18"/>
                        <a:gd name="T13" fmla="*/ 17 h 17"/>
                        <a:gd name="T14" fmla="*/ 0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17"/>
                          </a:moveTo>
                          <a:lnTo>
                            <a:pt x="0" y="17"/>
                          </a:lnTo>
                          <a:lnTo>
                            <a:pt x="16" y="17"/>
                          </a:lnTo>
                          <a:lnTo>
                            <a:pt x="16" y="17"/>
                          </a:lnTo>
                          <a:lnTo>
                            <a:pt x="18" y="17"/>
                          </a:lnTo>
                          <a:lnTo>
                            <a:pt x="18" y="0"/>
                          </a:lnTo>
                          <a:lnTo>
                            <a:pt x="0" y="17"/>
                          </a:lnTo>
                          <a:lnTo>
                            <a:pt x="0" y="17"/>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745"/>
                    <p:cNvSpPr>
                      <a:spLocks/>
                    </p:cNvSpPr>
                    <p:nvPr/>
                  </p:nvSpPr>
                  <p:spPr bwMode="auto">
                    <a:xfrm>
                      <a:off x="4116863" y="2756677"/>
                      <a:ext cx="92552" cy="73343"/>
                    </a:xfrm>
                    <a:custGeom>
                      <a:avLst/>
                      <a:gdLst>
                        <a:gd name="T0" fmla="*/ 0 w 53"/>
                        <a:gd name="T1" fmla="*/ 42 h 42"/>
                        <a:gd name="T2" fmla="*/ 9 w 53"/>
                        <a:gd name="T3" fmla="*/ 42 h 42"/>
                        <a:gd name="T4" fmla="*/ 10 w 53"/>
                        <a:gd name="T5" fmla="*/ 42 h 42"/>
                        <a:gd name="T6" fmla="*/ 53 w 53"/>
                        <a:gd name="T7" fmla="*/ 0 h 42"/>
                        <a:gd name="T8" fmla="*/ 37 w 53"/>
                        <a:gd name="T9" fmla="*/ 0 h 42"/>
                        <a:gd name="T10" fmla="*/ 0 w 53"/>
                        <a:gd name="T11" fmla="*/ 37 h 42"/>
                        <a:gd name="T12" fmla="*/ 0 w 5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0" y="42"/>
                          </a:moveTo>
                          <a:lnTo>
                            <a:pt x="9" y="42"/>
                          </a:lnTo>
                          <a:lnTo>
                            <a:pt x="10" y="42"/>
                          </a:lnTo>
                          <a:lnTo>
                            <a:pt x="53" y="0"/>
                          </a:lnTo>
                          <a:lnTo>
                            <a:pt x="37" y="0"/>
                          </a:lnTo>
                          <a:lnTo>
                            <a:pt x="0" y="37"/>
                          </a:lnTo>
                          <a:lnTo>
                            <a:pt x="0" y="4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46"/>
                    <p:cNvSpPr>
                      <a:spLocks/>
                    </p:cNvSpPr>
                    <p:nvPr/>
                  </p:nvSpPr>
                  <p:spPr bwMode="auto">
                    <a:xfrm>
                      <a:off x="4116863" y="2756677"/>
                      <a:ext cx="36672" cy="36672"/>
                    </a:xfrm>
                    <a:custGeom>
                      <a:avLst/>
                      <a:gdLst>
                        <a:gd name="T0" fmla="*/ 0 w 21"/>
                        <a:gd name="T1" fmla="*/ 21 h 21"/>
                        <a:gd name="T2" fmla="*/ 9 w 21"/>
                        <a:gd name="T3" fmla="*/ 12 h 21"/>
                        <a:gd name="T4" fmla="*/ 9 w 21"/>
                        <a:gd name="T5" fmla="*/ 12 h 21"/>
                        <a:gd name="T6" fmla="*/ 21 w 21"/>
                        <a:gd name="T7" fmla="*/ 0 h 21"/>
                        <a:gd name="T8" fmla="*/ 9 w 21"/>
                        <a:gd name="T9" fmla="*/ 0 h 21"/>
                        <a:gd name="T10" fmla="*/ 3 w 21"/>
                        <a:gd name="T11" fmla="*/ 0 h 21"/>
                        <a:gd name="T12" fmla="*/ 3 w 21"/>
                        <a:gd name="T13" fmla="*/ 0 h 21"/>
                        <a:gd name="T14" fmla="*/ 3 w 21"/>
                        <a:gd name="T15" fmla="*/ 0 h 21"/>
                        <a:gd name="T16" fmla="*/ 0 w 21"/>
                        <a:gd name="T17" fmla="*/ 5 h 21"/>
                        <a:gd name="T18" fmla="*/ 0 w 21"/>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0" y="21"/>
                          </a:moveTo>
                          <a:lnTo>
                            <a:pt x="9" y="12"/>
                          </a:lnTo>
                          <a:lnTo>
                            <a:pt x="9" y="12"/>
                          </a:lnTo>
                          <a:lnTo>
                            <a:pt x="21" y="0"/>
                          </a:lnTo>
                          <a:lnTo>
                            <a:pt x="9" y="0"/>
                          </a:lnTo>
                          <a:lnTo>
                            <a:pt x="3" y="0"/>
                          </a:lnTo>
                          <a:lnTo>
                            <a:pt x="3" y="0"/>
                          </a:lnTo>
                          <a:lnTo>
                            <a:pt x="3" y="0"/>
                          </a:lnTo>
                          <a:lnTo>
                            <a:pt x="0" y="5"/>
                          </a:lnTo>
                          <a:lnTo>
                            <a:pt x="0" y="21"/>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47"/>
                    <p:cNvSpPr>
                      <a:spLocks/>
                    </p:cNvSpPr>
                    <p:nvPr/>
                  </p:nvSpPr>
                  <p:spPr bwMode="auto">
                    <a:xfrm>
                      <a:off x="4165758" y="2756677"/>
                      <a:ext cx="87312" cy="73343"/>
                    </a:xfrm>
                    <a:custGeom>
                      <a:avLst/>
                      <a:gdLst>
                        <a:gd name="T0" fmla="*/ 16 w 50"/>
                        <a:gd name="T1" fmla="*/ 42 h 42"/>
                        <a:gd name="T2" fmla="*/ 46 w 50"/>
                        <a:gd name="T3" fmla="*/ 12 h 42"/>
                        <a:gd name="T4" fmla="*/ 46 w 50"/>
                        <a:gd name="T5" fmla="*/ 12 h 42"/>
                        <a:gd name="T6" fmla="*/ 50 w 50"/>
                        <a:gd name="T7" fmla="*/ 9 h 42"/>
                        <a:gd name="T8" fmla="*/ 50 w 50"/>
                        <a:gd name="T9" fmla="*/ 0 h 42"/>
                        <a:gd name="T10" fmla="*/ 46 w 50"/>
                        <a:gd name="T11" fmla="*/ 0 h 42"/>
                        <a:gd name="T12" fmla="*/ 46 w 50"/>
                        <a:gd name="T13" fmla="*/ 0 h 42"/>
                        <a:gd name="T14" fmla="*/ 41 w 50"/>
                        <a:gd name="T15" fmla="*/ 0 h 42"/>
                        <a:gd name="T16" fmla="*/ 18 w 50"/>
                        <a:gd name="T17" fmla="*/ 23 h 42"/>
                        <a:gd name="T18" fmla="*/ 0 w 50"/>
                        <a:gd name="T19" fmla="*/ 42 h 42"/>
                        <a:gd name="T20" fmla="*/ 16 w 50"/>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16" y="42"/>
                          </a:moveTo>
                          <a:lnTo>
                            <a:pt x="46" y="12"/>
                          </a:lnTo>
                          <a:lnTo>
                            <a:pt x="46" y="12"/>
                          </a:lnTo>
                          <a:lnTo>
                            <a:pt x="50" y="9"/>
                          </a:lnTo>
                          <a:lnTo>
                            <a:pt x="50" y="0"/>
                          </a:lnTo>
                          <a:lnTo>
                            <a:pt x="46" y="0"/>
                          </a:lnTo>
                          <a:lnTo>
                            <a:pt x="46" y="0"/>
                          </a:lnTo>
                          <a:lnTo>
                            <a:pt x="41" y="0"/>
                          </a:lnTo>
                          <a:lnTo>
                            <a:pt x="18" y="23"/>
                          </a:lnTo>
                          <a:lnTo>
                            <a:pt x="0" y="42"/>
                          </a:lnTo>
                          <a:lnTo>
                            <a:pt x="16" y="4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748"/>
                    <p:cNvSpPr>
                      <a:spLocks/>
                    </p:cNvSpPr>
                    <p:nvPr/>
                  </p:nvSpPr>
                  <p:spPr bwMode="auto">
                    <a:xfrm>
                      <a:off x="4357845" y="294178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749"/>
                    <p:cNvSpPr>
                      <a:spLocks/>
                    </p:cNvSpPr>
                    <p:nvPr/>
                  </p:nvSpPr>
                  <p:spPr bwMode="auto">
                    <a:xfrm>
                      <a:off x="4357845" y="294178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750"/>
                    <p:cNvSpPr>
                      <a:spLocks/>
                    </p:cNvSpPr>
                    <p:nvPr/>
                  </p:nvSpPr>
                  <p:spPr bwMode="auto">
                    <a:xfrm>
                      <a:off x="4357845" y="294178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751"/>
                    <p:cNvSpPr>
                      <a:spLocks/>
                    </p:cNvSpPr>
                    <p:nvPr/>
                  </p:nvSpPr>
                  <p:spPr bwMode="auto">
                    <a:xfrm>
                      <a:off x="4357845" y="294178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752"/>
                    <p:cNvSpPr>
                      <a:spLocks/>
                    </p:cNvSpPr>
                    <p:nvPr/>
                  </p:nvSpPr>
                  <p:spPr bwMode="auto">
                    <a:xfrm>
                      <a:off x="4333398" y="2868437"/>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753"/>
                    <p:cNvSpPr>
                      <a:spLocks/>
                    </p:cNvSpPr>
                    <p:nvPr/>
                  </p:nvSpPr>
                  <p:spPr bwMode="auto">
                    <a:xfrm>
                      <a:off x="4357845" y="2912093"/>
                      <a:ext cx="31432" cy="29687"/>
                    </a:xfrm>
                    <a:custGeom>
                      <a:avLst/>
                      <a:gdLst>
                        <a:gd name="T0" fmla="*/ 0 w 18"/>
                        <a:gd name="T1" fmla="*/ 17 h 17"/>
                        <a:gd name="T2" fmla="*/ 0 w 18"/>
                        <a:gd name="T3" fmla="*/ 17 h 17"/>
                        <a:gd name="T4" fmla="*/ 16 w 18"/>
                        <a:gd name="T5" fmla="*/ 17 h 17"/>
                        <a:gd name="T6" fmla="*/ 16 w 18"/>
                        <a:gd name="T7" fmla="*/ 17 h 17"/>
                        <a:gd name="T8" fmla="*/ 18 w 18"/>
                        <a:gd name="T9" fmla="*/ 17 h 17"/>
                        <a:gd name="T10" fmla="*/ 18 w 18"/>
                        <a:gd name="T11" fmla="*/ 0 h 17"/>
                        <a:gd name="T12" fmla="*/ 0 w 18"/>
                        <a:gd name="T13" fmla="*/ 17 h 17"/>
                        <a:gd name="T14" fmla="*/ 0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17"/>
                          </a:moveTo>
                          <a:lnTo>
                            <a:pt x="0" y="17"/>
                          </a:lnTo>
                          <a:lnTo>
                            <a:pt x="16" y="17"/>
                          </a:lnTo>
                          <a:lnTo>
                            <a:pt x="16" y="17"/>
                          </a:lnTo>
                          <a:lnTo>
                            <a:pt x="18" y="17"/>
                          </a:lnTo>
                          <a:lnTo>
                            <a:pt x="18" y="0"/>
                          </a:lnTo>
                          <a:lnTo>
                            <a:pt x="0" y="17"/>
                          </a:lnTo>
                          <a:lnTo>
                            <a:pt x="0" y="17"/>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754"/>
                    <p:cNvSpPr>
                      <a:spLocks/>
                    </p:cNvSpPr>
                    <p:nvPr/>
                  </p:nvSpPr>
                  <p:spPr bwMode="auto">
                    <a:xfrm>
                      <a:off x="4253070" y="2868437"/>
                      <a:ext cx="92552" cy="73343"/>
                    </a:xfrm>
                    <a:custGeom>
                      <a:avLst/>
                      <a:gdLst>
                        <a:gd name="T0" fmla="*/ 0 w 53"/>
                        <a:gd name="T1" fmla="*/ 42 h 42"/>
                        <a:gd name="T2" fmla="*/ 9 w 53"/>
                        <a:gd name="T3" fmla="*/ 42 h 42"/>
                        <a:gd name="T4" fmla="*/ 11 w 53"/>
                        <a:gd name="T5" fmla="*/ 42 h 42"/>
                        <a:gd name="T6" fmla="*/ 53 w 53"/>
                        <a:gd name="T7" fmla="*/ 0 h 42"/>
                        <a:gd name="T8" fmla="*/ 37 w 53"/>
                        <a:gd name="T9" fmla="*/ 0 h 42"/>
                        <a:gd name="T10" fmla="*/ 0 w 53"/>
                        <a:gd name="T11" fmla="*/ 37 h 42"/>
                        <a:gd name="T12" fmla="*/ 0 w 5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0" y="42"/>
                          </a:moveTo>
                          <a:lnTo>
                            <a:pt x="9" y="42"/>
                          </a:lnTo>
                          <a:lnTo>
                            <a:pt x="11" y="42"/>
                          </a:lnTo>
                          <a:lnTo>
                            <a:pt x="53" y="0"/>
                          </a:lnTo>
                          <a:lnTo>
                            <a:pt x="37" y="0"/>
                          </a:lnTo>
                          <a:lnTo>
                            <a:pt x="0" y="37"/>
                          </a:lnTo>
                          <a:lnTo>
                            <a:pt x="0" y="4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755"/>
                    <p:cNvSpPr>
                      <a:spLocks/>
                    </p:cNvSpPr>
                    <p:nvPr/>
                  </p:nvSpPr>
                  <p:spPr bwMode="auto">
                    <a:xfrm>
                      <a:off x="4253070" y="2868437"/>
                      <a:ext cx="33179" cy="36672"/>
                    </a:xfrm>
                    <a:custGeom>
                      <a:avLst/>
                      <a:gdLst>
                        <a:gd name="T0" fmla="*/ 0 w 19"/>
                        <a:gd name="T1" fmla="*/ 21 h 21"/>
                        <a:gd name="T2" fmla="*/ 9 w 19"/>
                        <a:gd name="T3" fmla="*/ 12 h 21"/>
                        <a:gd name="T4" fmla="*/ 9 w 19"/>
                        <a:gd name="T5" fmla="*/ 12 h 21"/>
                        <a:gd name="T6" fmla="*/ 19 w 19"/>
                        <a:gd name="T7" fmla="*/ 0 h 21"/>
                        <a:gd name="T8" fmla="*/ 9 w 19"/>
                        <a:gd name="T9" fmla="*/ 0 h 21"/>
                        <a:gd name="T10" fmla="*/ 3 w 19"/>
                        <a:gd name="T11" fmla="*/ 0 h 21"/>
                        <a:gd name="T12" fmla="*/ 3 w 19"/>
                        <a:gd name="T13" fmla="*/ 0 h 21"/>
                        <a:gd name="T14" fmla="*/ 3 w 19"/>
                        <a:gd name="T15" fmla="*/ 0 h 21"/>
                        <a:gd name="T16" fmla="*/ 0 w 19"/>
                        <a:gd name="T17" fmla="*/ 3 h 21"/>
                        <a:gd name="T18" fmla="*/ 0 w 19"/>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0" y="21"/>
                          </a:moveTo>
                          <a:lnTo>
                            <a:pt x="9" y="12"/>
                          </a:lnTo>
                          <a:lnTo>
                            <a:pt x="9" y="12"/>
                          </a:lnTo>
                          <a:lnTo>
                            <a:pt x="19" y="0"/>
                          </a:lnTo>
                          <a:lnTo>
                            <a:pt x="9" y="0"/>
                          </a:lnTo>
                          <a:lnTo>
                            <a:pt x="3" y="0"/>
                          </a:lnTo>
                          <a:lnTo>
                            <a:pt x="3" y="0"/>
                          </a:lnTo>
                          <a:lnTo>
                            <a:pt x="3" y="0"/>
                          </a:lnTo>
                          <a:lnTo>
                            <a:pt x="0" y="3"/>
                          </a:lnTo>
                          <a:lnTo>
                            <a:pt x="0" y="21"/>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756"/>
                    <p:cNvSpPr>
                      <a:spLocks/>
                    </p:cNvSpPr>
                    <p:nvPr/>
                  </p:nvSpPr>
                  <p:spPr bwMode="auto">
                    <a:xfrm>
                      <a:off x="4300218" y="2868437"/>
                      <a:ext cx="89059" cy="73343"/>
                    </a:xfrm>
                    <a:custGeom>
                      <a:avLst/>
                      <a:gdLst>
                        <a:gd name="T0" fmla="*/ 17 w 51"/>
                        <a:gd name="T1" fmla="*/ 42 h 42"/>
                        <a:gd name="T2" fmla="*/ 48 w 51"/>
                        <a:gd name="T3" fmla="*/ 12 h 42"/>
                        <a:gd name="T4" fmla="*/ 48 w 51"/>
                        <a:gd name="T5" fmla="*/ 12 h 42"/>
                        <a:gd name="T6" fmla="*/ 51 w 51"/>
                        <a:gd name="T7" fmla="*/ 9 h 42"/>
                        <a:gd name="T8" fmla="*/ 51 w 51"/>
                        <a:gd name="T9" fmla="*/ 0 h 42"/>
                        <a:gd name="T10" fmla="*/ 48 w 51"/>
                        <a:gd name="T11" fmla="*/ 0 h 42"/>
                        <a:gd name="T12" fmla="*/ 48 w 51"/>
                        <a:gd name="T13" fmla="*/ 0 h 42"/>
                        <a:gd name="T14" fmla="*/ 42 w 51"/>
                        <a:gd name="T15" fmla="*/ 0 h 42"/>
                        <a:gd name="T16" fmla="*/ 19 w 51"/>
                        <a:gd name="T17" fmla="*/ 23 h 42"/>
                        <a:gd name="T18" fmla="*/ 0 w 51"/>
                        <a:gd name="T19" fmla="*/ 42 h 42"/>
                        <a:gd name="T20" fmla="*/ 17 w 5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2">
                          <a:moveTo>
                            <a:pt x="17" y="42"/>
                          </a:moveTo>
                          <a:lnTo>
                            <a:pt x="48" y="12"/>
                          </a:lnTo>
                          <a:lnTo>
                            <a:pt x="48" y="12"/>
                          </a:lnTo>
                          <a:lnTo>
                            <a:pt x="51" y="9"/>
                          </a:lnTo>
                          <a:lnTo>
                            <a:pt x="51" y="0"/>
                          </a:lnTo>
                          <a:lnTo>
                            <a:pt x="48" y="0"/>
                          </a:lnTo>
                          <a:lnTo>
                            <a:pt x="48" y="0"/>
                          </a:lnTo>
                          <a:lnTo>
                            <a:pt x="42" y="0"/>
                          </a:lnTo>
                          <a:lnTo>
                            <a:pt x="19" y="23"/>
                          </a:lnTo>
                          <a:lnTo>
                            <a:pt x="0" y="42"/>
                          </a:lnTo>
                          <a:lnTo>
                            <a:pt x="17" y="4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717"/>
                    <p:cNvSpPr>
                      <a:spLocks noChangeArrowheads="1"/>
                    </p:cNvSpPr>
                    <p:nvPr/>
                  </p:nvSpPr>
                  <p:spPr bwMode="auto">
                    <a:xfrm>
                      <a:off x="3912838" y="2536650"/>
                      <a:ext cx="71310" cy="733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70" name="Rectangle 1717"/>
                    <p:cNvSpPr>
                      <a:spLocks noChangeArrowheads="1"/>
                    </p:cNvSpPr>
                    <p:nvPr/>
                  </p:nvSpPr>
                  <p:spPr bwMode="auto">
                    <a:xfrm>
                      <a:off x="3980655" y="2648410"/>
                      <a:ext cx="136207" cy="733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71" name="Rectangle 1717"/>
                    <p:cNvSpPr>
                      <a:spLocks noChangeArrowheads="1"/>
                    </p:cNvSpPr>
                    <p:nvPr/>
                  </p:nvSpPr>
                  <p:spPr bwMode="auto">
                    <a:xfrm>
                      <a:off x="4116863" y="2756677"/>
                      <a:ext cx="136207" cy="733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Rectangle 1717"/>
                    <p:cNvSpPr>
                      <a:spLocks noChangeArrowheads="1"/>
                    </p:cNvSpPr>
                    <p:nvPr/>
                  </p:nvSpPr>
                  <p:spPr bwMode="auto">
                    <a:xfrm>
                      <a:off x="4253070" y="2868437"/>
                      <a:ext cx="136207" cy="733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82" name="TextBox 81"/>
                  <p:cNvSpPr txBox="1"/>
                  <p:nvPr/>
                </p:nvSpPr>
                <p:spPr>
                  <a:xfrm>
                    <a:off x="1605405" y="4163954"/>
                    <a:ext cx="2122046" cy="453794"/>
                  </a:xfrm>
                  <a:prstGeom prst="rect">
                    <a:avLst/>
                  </a:prstGeom>
                  <a:noFill/>
                </p:spPr>
                <p:txBody>
                  <a:bodyPr wrap="square" rtlCol="0">
                    <a:spAutoFit/>
                  </a:bodyPr>
                  <a:lstStyle/>
                  <a:p>
                    <a:pPr>
                      <a:lnSpc>
                        <a:spcPct val="85000"/>
                      </a:lnSpc>
                    </a:pPr>
                    <a:r>
                      <a:rPr lang="en-US" sz="1000" b="1" dirty="0" smtClean="0">
                        <a:solidFill>
                          <a:srgbClr val="3A3A3A"/>
                        </a:solidFill>
                        <a:latin typeface="Verdana" panose="020B0604030504040204" pitchFamily="34" charset="0"/>
                        <a:ea typeface="Verdana" panose="020B0604030504040204" pitchFamily="34" charset="0"/>
                        <a:cs typeface="Verdana" panose="020B0604030504040204" pitchFamily="34" charset="0"/>
                      </a:rPr>
                      <a:t>WATER</a:t>
                    </a:r>
                    <a:endParaRPr lang="en-US" sz="1000" b="1"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TextBox 82"/>
                  <p:cNvSpPr txBox="1"/>
                  <p:nvPr/>
                </p:nvSpPr>
                <p:spPr>
                  <a:xfrm>
                    <a:off x="1619805" y="2748862"/>
                    <a:ext cx="1362874" cy="430887"/>
                  </a:xfrm>
                  <a:prstGeom prst="rect">
                    <a:avLst/>
                  </a:prstGeom>
                  <a:noFill/>
                </p:spPr>
                <p:txBody>
                  <a:bodyPr wrap="none" rtlCol="0">
                    <a:spAutoFit/>
                  </a:bodyPr>
                  <a:lstStyle/>
                  <a:p>
                    <a:r>
                      <a:rPr lang="en-US" sz="1100" dirty="0" smtClean="0"/>
                      <a:t>Compounded Stress </a:t>
                    </a:r>
                  </a:p>
                  <a:p>
                    <a:r>
                      <a:rPr lang="en-US" sz="1100" dirty="0" smtClean="0"/>
                      <a:t>on Water Resources</a:t>
                    </a:r>
                    <a:endParaRPr lang="en-US" sz="1100" dirty="0"/>
                  </a:p>
                </p:txBody>
              </p:sp>
            </p:grpSp>
            <p:grpSp>
              <p:nvGrpSpPr>
                <p:cNvPr id="84" name="Group 83"/>
                <p:cNvGrpSpPr/>
                <p:nvPr/>
              </p:nvGrpSpPr>
              <p:grpSpPr>
                <a:xfrm>
                  <a:off x="3852868" y="3187831"/>
                  <a:ext cx="1399170" cy="956597"/>
                  <a:chOff x="3775233" y="3308567"/>
                  <a:chExt cx="688022" cy="470393"/>
                </a:xfrm>
              </p:grpSpPr>
              <p:grpSp>
                <p:nvGrpSpPr>
                  <p:cNvPr id="85" name="Group 84"/>
                  <p:cNvGrpSpPr/>
                  <p:nvPr/>
                </p:nvGrpSpPr>
                <p:grpSpPr>
                  <a:xfrm>
                    <a:off x="3775233" y="3308567"/>
                    <a:ext cx="688022" cy="470393"/>
                    <a:chOff x="-1280071" y="1268255"/>
                    <a:chExt cx="1132434" cy="821697"/>
                  </a:xfrm>
                </p:grpSpPr>
                <p:sp>
                  <p:nvSpPr>
                    <p:cNvPr id="131" name="Rectangle 130"/>
                    <p:cNvSpPr/>
                    <p:nvPr/>
                  </p:nvSpPr>
                  <p:spPr>
                    <a:xfrm>
                      <a:off x="-1280071" y="1268255"/>
                      <a:ext cx="1132434" cy="82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p:nvPr/>
                  </p:nvCxnSpPr>
                  <p:spPr>
                    <a:xfrm flipV="1">
                      <a:off x="-1272929" y="1269064"/>
                      <a:ext cx="0" cy="820553"/>
                    </a:xfrm>
                    <a:prstGeom prst="line">
                      <a:avLst/>
                    </a:prstGeom>
                    <a:noFill/>
                    <a:ln w="12700" cap="flat" cmpd="sng" algn="ctr">
                      <a:solidFill>
                        <a:schemeClr val="bg1">
                          <a:lumMod val="75000"/>
                        </a:schemeClr>
                      </a:solidFill>
                      <a:prstDash val="sysDot"/>
                      <a:headEnd type="none"/>
                    </a:ln>
                    <a:effectLst/>
                  </p:spPr>
                </p:cxnSp>
                <p:cxnSp>
                  <p:nvCxnSpPr>
                    <p:cNvPr id="133" name="Straight Connector 132"/>
                    <p:cNvCxnSpPr/>
                    <p:nvPr/>
                  </p:nvCxnSpPr>
                  <p:spPr>
                    <a:xfrm flipV="1">
                      <a:off x="-1053585" y="1269064"/>
                      <a:ext cx="0" cy="820553"/>
                    </a:xfrm>
                    <a:prstGeom prst="line">
                      <a:avLst/>
                    </a:prstGeom>
                    <a:noFill/>
                    <a:ln w="12700" cap="flat" cmpd="sng" algn="ctr">
                      <a:solidFill>
                        <a:schemeClr val="bg1">
                          <a:lumMod val="75000"/>
                        </a:schemeClr>
                      </a:solidFill>
                      <a:prstDash val="sysDot"/>
                      <a:headEnd type="none"/>
                    </a:ln>
                    <a:effectLst/>
                  </p:spPr>
                </p:cxnSp>
                <p:cxnSp>
                  <p:nvCxnSpPr>
                    <p:cNvPr id="134" name="Straight Connector 133"/>
                    <p:cNvCxnSpPr/>
                    <p:nvPr/>
                  </p:nvCxnSpPr>
                  <p:spPr>
                    <a:xfrm flipV="1">
                      <a:off x="-827097" y="1269064"/>
                      <a:ext cx="0" cy="820553"/>
                    </a:xfrm>
                    <a:prstGeom prst="line">
                      <a:avLst/>
                    </a:prstGeom>
                    <a:noFill/>
                    <a:ln w="12700" cap="flat" cmpd="sng" algn="ctr">
                      <a:solidFill>
                        <a:schemeClr val="bg1">
                          <a:lumMod val="75000"/>
                        </a:schemeClr>
                      </a:solidFill>
                      <a:prstDash val="sysDot"/>
                      <a:headEnd type="none"/>
                    </a:ln>
                    <a:effectLst/>
                  </p:spPr>
                </p:cxnSp>
                <p:cxnSp>
                  <p:nvCxnSpPr>
                    <p:cNvPr id="135" name="Straight Connector 134"/>
                    <p:cNvCxnSpPr/>
                    <p:nvPr/>
                  </p:nvCxnSpPr>
                  <p:spPr>
                    <a:xfrm flipV="1">
                      <a:off x="-600610" y="1269064"/>
                      <a:ext cx="0" cy="820553"/>
                    </a:xfrm>
                    <a:prstGeom prst="line">
                      <a:avLst/>
                    </a:prstGeom>
                    <a:noFill/>
                    <a:ln w="12700" cap="flat" cmpd="sng" algn="ctr">
                      <a:solidFill>
                        <a:schemeClr val="bg1">
                          <a:lumMod val="75000"/>
                        </a:schemeClr>
                      </a:solidFill>
                      <a:prstDash val="sysDot"/>
                      <a:headEnd type="none"/>
                    </a:ln>
                    <a:effectLst/>
                  </p:spPr>
                </p:cxnSp>
                <p:cxnSp>
                  <p:nvCxnSpPr>
                    <p:cNvPr id="136" name="Straight Connector 135"/>
                    <p:cNvCxnSpPr/>
                    <p:nvPr/>
                  </p:nvCxnSpPr>
                  <p:spPr>
                    <a:xfrm flipV="1">
                      <a:off x="-374123" y="1269064"/>
                      <a:ext cx="0" cy="820553"/>
                    </a:xfrm>
                    <a:prstGeom prst="line">
                      <a:avLst/>
                    </a:prstGeom>
                    <a:noFill/>
                    <a:ln w="12700" cap="flat" cmpd="sng" algn="ctr">
                      <a:solidFill>
                        <a:schemeClr val="bg1">
                          <a:lumMod val="75000"/>
                        </a:schemeClr>
                      </a:solidFill>
                      <a:prstDash val="sysDot"/>
                      <a:headEnd type="none"/>
                    </a:ln>
                    <a:effectLst/>
                  </p:spPr>
                </p:cxnSp>
                <p:cxnSp>
                  <p:nvCxnSpPr>
                    <p:cNvPr id="137" name="Straight Connector 136"/>
                    <p:cNvCxnSpPr/>
                    <p:nvPr/>
                  </p:nvCxnSpPr>
                  <p:spPr>
                    <a:xfrm flipV="1">
                      <a:off x="-152399" y="1269064"/>
                      <a:ext cx="0" cy="820553"/>
                    </a:xfrm>
                    <a:prstGeom prst="line">
                      <a:avLst/>
                    </a:prstGeom>
                    <a:noFill/>
                    <a:ln w="12700" cap="flat" cmpd="sng" algn="ctr">
                      <a:solidFill>
                        <a:schemeClr val="bg1">
                          <a:lumMod val="75000"/>
                        </a:schemeClr>
                      </a:solidFill>
                      <a:prstDash val="sysDot"/>
                      <a:headEnd type="none"/>
                    </a:ln>
                    <a:effectLst/>
                  </p:spPr>
                </p:cxnSp>
                <p:cxnSp>
                  <p:nvCxnSpPr>
                    <p:cNvPr id="138" name="Straight Connector 137"/>
                    <p:cNvCxnSpPr/>
                    <p:nvPr/>
                  </p:nvCxnSpPr>
                  <p:spPr>
                    <a:xfrm rot="16200000">
                      <a:off x="-713854" y="1523734"/>
                      <a:ext cx="0" cy="1132434"/>
                    </a:xfrm>
                    <a:prstGeom prst="line">
                      <a:avLst/>
                    </a:prstGeom>
                    <a:noFill/>
                    <a:ln w="19050" cap="flat" cmpd="sng" algn="ctr">
                      <a:solidFill>
                        <a:srgbClr val="3A3A3A"/>
                      </a:solidFill>
                      <a:prstDash val="solid"/>
                    </a:ln>
                    <a:effectLst/>
                  </p:spPr>
                </p:cxnSp>
                <p:cxnSp>
                  <p:nvCxnSpPr>
                    <p:cNvPr id="139" name="Straight Connector 138"/>
                    <p:cNvCxnSpPr/>
                    <p:nvPr/>
                  </p:nvCxnSpPr>
                  <p:spPr>
                    <a:xfrm rot="16200000">
                      <a:off x="-713854" y="702847"/>
                      <a:ext cx="0" cy="1132434"/>
                    </a:xfrm>
                    <a:prstGeom prst="line">
                      <a:avLst/>
                    </a:prstGeom>
                    <a:noFill/>
                    <a:ln w="19050" cap="flat" cmpd="sng" algn="ctr">
                      <a:solidFill>
                        <a:srgbClr val="3A3A3A"/>
                      </a:solidFill>
                      <a:prstDash val="solid"/>
                    </a:ln>
                    <a:effectLst/>
                  </p:spPr>
                </p:cxnSp>
              </p:grpSp>
              <p:sp>
                <p:nvSpPr>
                  <p:cNvPr id="86" name="Rectangle 1767"/>
                  <p:cNvSpPr>
                    <a:spLocks noChangeArrowheads="1"/>
                  </p:cNvSpPr>
                  <p:nvPr/>
                </p:nvSpPr>
                <p:spPr bwMode="auto">
                  <a:xfrm>
                    <a:off x="3778090" y="3344691"/>
                    <a:ext cx="342265" cy="7508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Rectangle 1768"/>
                  <p:cNvSpPr>
                    <a:spLocks noChangeArrowheads="1"/>
                  </p:cNvSpPr>
                  <p:nvPr/>
                </p:nvSpPr>
                <p:spPr bwMode="auto">
                  <a:xfrm>
                    <a:off x="3781583" y="3452958"/>
                    <a:ext cx="471487" cy="7508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Rectangle 1769"/>
                  <p:cNvSpPr>
                    <a:spLocks noChangeArrowheads="1"/>
                  </p:cNvSpPr>
                  <p:nvPr/>
                </p:nvSpPr>
                <p:spPr bwMode="auto">
                  <a:xfrm>
                    <a:off x="3778090" y="3557733"/>
                    <a:ext cx="611187" cy="7508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Rectangle 1770"/>
                  <p:cNvSpPr>
                    <a:spLocks noChangeArrowheads="1"/>
                  </p:cNvSpPr>
                  <p:nvPr/>
                </p:nvSpPr>
                <p:spPr bwMode="auto">
                  <a:xfrm>
                    <a:off x="3778090" y="3667748"/>
                    <a:ext cx="679292" cy="7334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771"/>
                  <p:cNvSpPr>
                    <a:spLocks/>
                  </p:cNvSpPr>
                  <p:nvPr/>
                </p:nvSpPr>
                <p:spPr bwMode="auto">
                  <a:xfrm>
                    <a:off x="4088923" y="341978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772"/>
                  <p:cNvSpPr>
                    <a:spLocks/>
                  </p:cNvSpPr>
                  <p:nvPr/>
                </p:nvSpPr>
                <p:spPr bwMode="auto">
                  <a:xfrm>
                    <a:off x="4088923" y="341978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773"/>
                  <p:cNvSpPr>
                    <a:spLocks/>
                  </p:cNvSpPr>
                  <p:nvPr/>
                </p:nvSpPr>
                <p:spPr bwMode="auto">
                  <a:xfrm>
                    <a:off x="4088923" y="341978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774"/>
                  <p:cNvSpPr>
                    <a:spLocks/>
                  </p:cNvSpPr>
                  <p:nvPr/>
                </p:nvSpPr>
                <p:spPr bwMode="auto">
                  <a:xfrm>
                    <a:off x="4088923" y="341978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775"/>
                  <p:cNvSpPr>
                    <a:spLocks/>
                  </p:cNvSpPr>
                  <p:nvPr/>
                </p:nvSpPr>
                <p:spPr bwMode="auto">
                  <a:xfrm>
                    <a:off x="4064475" y="3344691"/>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76"/>
                  <p:cNvSpPr>
                    <a:spLocks/>
                  </p:cNvSpPr>
                  <p:nvPr/>
                </p:nvSpPr>
                <p:spPr bwMode="auto">
                  <a:xfrm>
                    <a:off x="4088923" y="3388348"/>
                    <a:ext cx="31432" cy="31433"/>
                  </a:xfrm>
                  <a:custGeom>
                    <a:avLst/>
                    <a:gdLst>
                      <a:gd name="T0" fmla="*/ 0 w 18"/>
                      <a:gd name="T1" fmla="*/ 18 h 18"/>
                      <a:gd name="T2" fmla="*/ 0 w 18"/>
                      <a:gd name="T3" fmla="*/ 18 h 18"/>
                      <a:gd name="T4" fmla="*/ 16 w 18"/>
                      <a:gd name="T5" fmla="*/ 18 h 18"/>
                      <a:gd name="T6" fmla="*/ 16 w 18"/>
                      <a:gd name="T7" fmla="*/ 18 h 18"/>
                      <a:gd name="T8" fmla="*/ 18 w 18"/>
                      <a:gd name="T9" fmla="*/ 18 h 18"/>
                      <a:gd name="T10" fmla="*/ 18 w 18"/>
                      <a:gd name="T11" fmla="*/ 0 h 18"/>
                      <a:gd name="T12" fmla="*/ 0 w 18"/>
                      <a:gd name="T13" fmla="*/ 18 h 18"/>
                      <a:gd name="T14" fmla="*/ 0 w 1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0" y="18"/>
                        </a:moveTo>
                        <a:lnTo>
                          <a:pt x="0" y="18"/>
                        </a:lnTo>
                        <a:lnTo>
                          <a:pt x="16" y="18"/>
                        </a:lnTo>
                        <a:lnTo>
                          <a:pt x="16" y="18"/>
                        </a:lnTo>
                        <a:lnTo>
                          <a:pt x="18" y="18"/>
                        </a:lnTo>
                        <a:lnTo>
                          <a:pt x="18" y="0"/>
                        </a:lnTo>
                        <a:lnTo>
                          <a:pt x="0" y="18"/>
                        </a:lnTo>
                        <a:lnTo>
                          <a:pt x="0" y="18"/>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77"/>
                  <p:cNvSpPr>
                    <a:spLocks/>
                  </p:cNvSpPr>
                  <p:nvPr/>
                </p:nvSpPr>
                <p:spPr bwMode="auto">
                  <a:xfrm>
                    <a:off x="3984148" y="3344691"/>
                    <a:ext cx="92552" cy="75089"/>
                  </a:xfrm>
                  <a:custGeom>
                    <a:avLst/>
                    <a:gdLst>
                      <a:gd name="T0" fmla="*/ 0 w 53"/>
                      <a:gd name="T1" fmla="*/ 43 h 43"/>
                      <a:gd name="T2" fmla="*/ 8 w 53"/>
                      <a:gd name="T3" fmla="*/ 43 h 43"/>
                      <a:gd name="T4" fmla="*/ 10 w 53"/>
                      <a:gd name="T5" fmla="*/ 43 h 43"/>
                      <a:gd name="T6" fmla="*/ 53 w 53"/>
                      <a:gd name="T7" fmla="*/ 0 h 43"/>
                      <a:gd name="T8" fmla="*/ 37 w 53"/>
                      <a:gd name="T9" fmla="*/ 0 h 43"/>
                      <a:gd name="T10" fmla="*/ 0 w 53"/>
                      <a:gd name="T11" fmla="*/ 37 h 43"/>
                      <a:gd name="T12" fmla="*/ 0 w 53"/>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53" h="43">
                        <a:moveTo>
                          <a:pt x="0" y="43"/>
                        </a:moveTo>
                        <a:lnTo>
                          <a:pt x="8" y="43"/>
                        </a:lnTo>
                        <a:lnTo>
                          <a:pt x="10" y="43"/>
                        </a:lnTo>
                        <a:lnTo>
                          <a:pt x="53" y="0"/>
                        </a:lnTo>
                        <a:lnTo>
                          <a:pt x="37" y="0"/>
                        </a:lnTo>
                        <a:lnTo>
                          <a:pt x="0" y="37"/>
                        </a:lnTo>
                        <a:lnTo>
                          <a:pt x="0" y="4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78"/>
                  <p:cNvSpPr>
                    <a:spLocks/>
                  </p:cNvSpPr>
                  <p:nvPr/>
                </p:nvSpPr>
                <p:spPr bwMode="auto">
                  <a:xfrm>
                    <a:off x="3984148" y="3344691"/>
                    <a:ext cx="33179" cy="36672"/>
                  </a:xfrm>
                  <a:custGeom>
                    <a:avLst/>
                    <a:gdLst>
                      <a:gd name="T0" fmla="*/ 0 w 19"/>
                      <a:gd name="T1" fmla="*/ 21 h 21"/>
                      <a:gd name="T2" fmla="*/ 8 w 19"/>
                      <a:gd name="T3" fmla="*/ 12 h 21"/>
                      <a:gd name="T4" fmla="*/ 8 w 19"/>
                      <a:gd name="T5" fmla="*/ 12 h 21"/>
                      <a:gd name="T6" fmla="*/ 19 w 19"/>
                      <a:gd name="T7" fmla="*/ 0 h 21"/>
                      <a:gd name="T8" fmla="*/ 8 w 19"/>
                      <a:gd name="T9" fmla="*/ 0 h 21"/>
                      <a:gd name="T10" fmla="*/ 3 w 19"/>
                      <a:gd name="T11" fmla="*/ 0 h 21"/>
                      <a:gd name="T12" fmla="*/ 3 w 19"/>
                      <a:gd name="T13" fmla="*/ 0 h 21"/>
                      <a:gd name="T14" fmla="*/ 3 w 19"/>
                      <a:gd name="T15" fmla="*/ 0 h 21"/>
                      <a:gd name="T16" fmla="*/ 0 w 19"/>
                      <a:gd name="T17" fmla="*/ 5 h 21"/>
                      <a:gd name="T18" fmla="*/ 0 w 19"/>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0" y="21"/>
                        </a:moveTo>
                        <a:lnTo>
                          <a:pt x="8" y="12"/>
                        </a:lnTo>
                        <a:lnTo>
                          <a:pt x="8" y="12"/>
                        </a:lnTo>
                        <a:lnTo>
                          <a:pt x="19" y="0"/>
                        </a:lnTo>
                        <a:lnTo>
                          <a:pt x="8" y="0"/>
                        </a:lnTo>
                        <a:lnTo>
                          <a:pt x="3" y="0"/>
                        </a:lnTo>
                        <a:lnTo>
                          <a:pt x="3" y="0"/>
                        </a:lnTo>
                        <a:lnTo>
                          <a:pt x="3" y="0"/>
                        </a:lnTo>
                        <a:lnTo>
                          <a:pt x="0" y="5"/>
                        </a:lnTo>
                        <a:lnTo>
                          <a:pt x="0" y="21"/>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79"/>
                  <p:cNvSpPr>
                    <a:spLocks/>
                  </p:cNvSpPr>
                  <p:nvPr/>
                </p:nvSpPr>
                <p:spPr bwMode="auto">
                  <a:xfrm>
                    <a:off x="4029550" y="3344691"/>
                    <a:ext cx="90805" cy="75089"/>
                  </a:xfrm>
                  <a:custGeom>
                    <a:avLst/>
                    <a:gdLst>
                      <a:gd name="T0" fmla="*/ 18 w 52"/>
                      <a:gd name="T1" fmla="*/ 43 h 43"/>
                      <a:gd name="T2" fmla="*/ 48 w 52"/>
                      <a:gd name="T3" fmla="*/ 12 h 43"/>
                      <a:gd name="T4" fmla="*/ 48 w 52"/>
                      <a:gd name="T5" fmla="*/ 12 h 43"/>
                      <a:gd name="T6" fmla="*/ 52 w 52"/>
                      <a:gd name="T7" fmla="*/ 9 h 43"/>
                      <a:gd name="T8" fmla="*/ 52 w 52"/>
                      <a:gd name="T9" fmla="*/ 0 h 43"/>
                      <a:gd name="T10" fmla="*/ 48 w 52"/>
                      <a:gd name="T11" fmla="*/ 0 h 43"/>
                      <a:gd name="T12" fmla="*/ 48 w 52"/>
                      <a:gd name="T13" fmla="*/ 0 h 43"/>
                      <a:gd name="T14" fmla="*/ 43 w 52"/>
                      <a:gd name="T15" fmla="*/ 0 h 43"/>
                      <a:gd name="T16" fmla="*/ 20 w 52"/>
                      <a:gd name="T17" fmla="*/ 23 h 43"/>
                      <a:gd name="T18" fmla="*/ 0 w 52"/>
                      <a:gd name="T19" fmla="*/ 43 h 43"/>
                      <a:gd name="T20" fmla="*/ 18 w 52"/>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3">
                        <a:moveTo>
                          <a:pt x="18" y="43"/>
                        </a:moveTo>
                        <a:lnTo>
                          <a:pt x="48" y="12"/>
                        </a:lnTo>
                        <a:lnTo>
                          <a:pt x="48" y="12"/>
                        </a:lnTo>
                        <a:lnTo>
                          <a:pt x="52" y="9"/>
                        </a:lnTo>
                        <a:lnTo>
                          <a:pt x="52" y="0"/>
                        </a:lnTo>
                        <a:lnTo>
                          <a:pt x="48" y="0"/>
                        </a:lnTo>
                        <a:lnTo>
                          <a:pt x="48" y="0"/>
                        </a:lnTo>
                        <a:lnTo>
                          <a:pt x="43" y="0"/>
                        </a:lnTo>
                        <a:lnTo>
                          <a:pt x="20" y="23"/>
                        </a:lnTo>
                        <a:lnTo>
                          <a:pt x="0" y="43"/>
                        </a:lnTo>
                        <a:lnTo>
                          <a:pt x="18" y="4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80"/>
                  <p:cNvSpPr>
                    <a:spLocks/>
                  </p:cNvSpPr>
                  <p:nvPr/>
                </p:nvSpPr>
                <p:spPr bwMode="auto">
                  <a:xfrm>
                    <a:off x="4425948" y="374109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81"/>
                  <p:cNvSpPr>
                    <a:spLocks/>
                  </p:cNvSpPr>
                  <p:nvPr/>
                </p:nvSpPr>
                <p:spPr bwMode="auto">
                  <a:xfrm>
                    <a:off x="4425948" y="374109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782"/>
                  <p:cNvSpPr>
                    <a:spLocks/>
                  </p:cNvSpPr>
                  <p:nvPr/>
                </p:nvSpPr>
                <p:spPr bwMode="auto">
                  <a:xfrm>
                    <a:off x="4425948" y="374109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783"/>
                  <p:cNvSpPr>
                    <a:spLocks/>
                  </p:cNvSpPr>
                  <p:nvPr/>
                </p:nvSpPr>
                <p:spPr bwMode="auto">
                  <a:xfrm>
                    <a:off x="4425948" y="374109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784"/>
                  <p:cNvSpPr>
                    <a:spLocks/>
                  </p:cNvSpPr>
                  <p:nvPr/>
                </p:nvSpPr>
                <p:spPr bwMode="auto">
                  <a:xfrm>
                    <a:off x="4404993" y="3667748"/>
                    <a:ext cx="40164" cy="40164"/>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785"/>
                  <p:cNvSpPr>
                    <a:spLocks/>
                  </p:cNvSpPr>
                  <p:nvPr/>
                </p:nvSpPr>
                <p:spPr bwMode="auto">
                  <a:xfrm>
                    <a:off x="4425948" y="3709658"/>
                    <a:ext cx="31432" cy="31433"/>
                  </a:xfrm>
                  <a:custGeom>
                    <a:avLst/>
                    <a:gdLst>
                      <a:gd name="T0" fmla="*/ 0 w 18"/>
                      <a:gd name="T1" fmla="*/ 18 h 18"/>
                      <a:gd name="T2" fmla="*/ 0 w 18"/>
                      <a:gd name="T3" fmla="*/ 18 h 18"/>
                      <a:gd name="T4" fmla="*/ 18 w 18"/>
                      <a:gd name="T5" fmla="*/ 18 h 18"/>
                      <a:gd name="T6" fmla="*/ 18 w 18"/>
                      <a:gd name="T7" fmla="*/ 18 h 18"/>
                      <a:gd name="T8" fmla="*/ 18 w 18"/>
                      <a:gd name="T9" fmla="*/ 18 h 18"/>
                      <a:gd name="T10" fmla="*/ 18 w 18"/>
                      <a:gd name="T11" fmla="*/ 0 h 18"/>
                      <a:gd name="T12" fmla="*/ 0 w 18"/>
                      <a:gd name="T13" fmla="*/ 18 h 18"/>
                      <a:gd name="T14" fmla="*/ 0 w 1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0" y="18"/>
                        </a:moveTo>
                        <a:lnTo>
                          <a:pt x="0" y="18"/>
                        </a:lnTo>
                        <a:lnTo>
                          <a:pt x="18" y="18"/>
                        </a:lnTo>
                        <a:lnTo>
                          <a:pt x="18" y="18"/>
                        </a:lnTo>
                        <a:lnTo>
                          <a:pt x="18" y="18"/>
                        </a:lnTo>
                        <a:lnTo>
                          <a:pt x="18" y="0"/>
                        </a:lnTo>
                        <a:lnTo>
                          <a:pt x="0" y="18"/>
                        </a:lnTo>
                        <a:lnTo>
                          <a:pt x="0" y="18"/>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786"/>
                  <p:cNvSpPr>
                    <a:spLocks/>
                  </p:cNvSpPr>
                  <p:nvPr/>
                </p:nvSpPr>
                <p:spPr bwMode="auto">
                  <a:xfrm>
                    <a:off x="4389278" y="3667748"/>
                    <a:ext cx="24447" cy="27940"/>
                  </a:xfrm>
                  <a:custGeom>
                    <a:avLst/>
                    <a:gdLst>
                      <a:gd name="T0" fmla="*/ 0 w 14"/>
                      <a:gd name="T1" fmla="*/ 16 h 16"/>
                      <a:gd name="T2" fmla="*/ 14 w 14"/>
                      <a:gd name="T3" fmla="*/ 0 h 16"/>
                      <a:gd name="T4" fmla="*/ 0 w 14"/>
                      <a:gd name="T5" fmla="*/ 0 h 16"/>
                      <a:gd name="T6" fmla="*/ 0 w 14"/>
                      <a:gd name="T7" fmla="*/ 16 h 16"/>
                    </a:gdLst>
                    <a:ahLst/>
                    <a:cxnLst>
                      <a:cxn ang="0">
                        <a:pos x="T0" y="T1"/>
                      </a:cxn>
                      <a:cxn ang="0">
                        <a:pos x="T2" y="T3"/>
                      </a:cxn>
                      <a:cxn ang="0">
                        <a:pos x="T4" y="T5"/>
                      </a:cxn>
                      <a:cxn ang="0">
                        <a:pos x="T6" y="T7"/>
                      </a:cxn>
                    </a:cxnLst>
                    <a:rect l="0" t="0" r="r" b="b"/>
                    <a:pathLst>
                      <a:path w="14" h="16">
                        <a:moveTo>
                          <a:pt x="0" y="16"/>
                        </a:moveTo>
                        <a:lnTo>
                          <a:pt x="14" y="0"/>
                        </a:lnTo>
                        <a:lnTo>
                          <a:pt x="0" y="0"/>
                        </a:lnTo>
                        <a:lnTo>
                          <a:pt x="0" y="16"/>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787"/>
                  <p:cNvSpPr>
                    <a:spLocks/>
                  </p:cNvSpPr>
                  <p:nvPr/>
                </p:nvSpPr>
                <p:spPr bwMode="auto">
                  <a:xfrm>
                    <a:off x="4389278" y="3667748"/>
                    <a:ext cx="68104" cy="73343"/>
                  </a:xfrm>
                  <a:custGeom>
                    <a:avLst/>
                    <a:gdLst>
                      <a:gd name="T0" fmla="*/ 5 w 39"/>
                      <a:gd name="T1" fmla="*/ 42 h 42"/>
                      <a:gd name="T2" fmla="*/ 36 w 39"/>
                      <a:gd name="T3" fmla="*/ 12 h 42"/>
                      <a:gd name="T4" fmla="*/ 36 w 39"/>
                      <a:gd name="T5" fmla="*/ 12 h 42"/>
                      <a:gd name="T6" fmla="*/ 39 w 39"/>
                      <a:gd name="T7" fmla="*/ 8 h 42"/>
                      <a:gd name="T8" fmla="*/ 39 w 39"/>
                      <a:gd name="T9" fmla="*/ 0 h 42"/>
                      <a:gd name="T10" fmla="*/ 36 w 39"/>
                      <a:gd name="T11" fmla="*/ 0 h 42"/>
                      <a:gd name="T12" fmla="*/ 36 w 39"/>
                      <a:gd name="T13" fmla="*/ 0 h 42"/>
                      <a:gd name="T14" fmla="*/ 32 w 39"/>
                      <a:gd name="T15" fmla="*/ 0 h 42"/>
                      <a:gd name="T16" fmla="*/ 9 w 39"/>
                      <a:gd name="T17" fmla="*/ 23 h 42"/>
                      <a:gd name="T18" fmla="*/ 0 w 39"/>
                      <a:gd name="T19" fmla="*/ 32 h 42"/>
                      <a:gd name="T20" fmla="*/ 0 w 39"/>
                      <a:gd name="T21" fmla="*/ 42 h 42"/>
                      <a:gd name="T22" fmla="*/ 5 w 39"/>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2">
                        <a:moveTo>
                          <a:pt x="5" y="42"/>
                        </a:moveTo>
                        <a:lnTo>
                          <a:pt x="36" y="12"/>
                        </a:lnTo>
                        <a:lnTo>
                          <a:pt x="36" y="12"/>
                        </a:lnTo>
                        <a:lnTo>
                          <a:pt x="39" y="8"/>
                        </a:lnTo>
                        <a:lnTo>
                          <a:pt x="39" y="0"/>
                        </a:lnTo>
                        <a:lnTo>
                          <a:pt x="36" y="0"/>
                        </a:lnTo>
                        <a:lnTo>
                          <a:pt x="36" y="0"/>
                        </a:lnTo>
                        <a:lnTo>
                          <a:pt x="32" y="0"/>
                        </a:lnTo>
                        <a:lnTo>
                          <a:pt x="9" y="23"/>
                        </a:lnTo>
                        <a:lnTo>
                          <a:pt x="0" y="32"/>
                        </a:lnTo>
                        <a:lnTo>
                          <a:pt x="0" y="42"/>
                        </a:lnTo>
                        <a:lnTo>
                          <a:pt x="5" y="4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788"/>
                  <p:cNvSpPr>
                    <a:spLocks/>
                  </p:cNvSpPr>
                  <p:nvPr/>
                </p:nvSpPr>
                <p:spPr bwMode="auto">
                  <a:xfrm>
                    <a:off x="4232115" y="3503600"/>
                    <a:ext cx="20955" cy="24448"/>
                  </a:xfrm>
                  <a:custGeom>
                    <a:avLst/>
                    <a:gdLst>
                      <a:gd name="T0" fmla="*/ 12 w 12"/>
                      <a:gd name="T1" fmla="*/ 14 h 14"/>
                      <a:gd name="T2" fmla="*/ 12 w 12"/>
                      <a:gd name="T3" fmla="*/ 0 h 14"/>
                      <a:gd name="T4" fmla="*/ 0 w 12"/>
                      <a:gd name="T5" fmla="*/ 14 h 14"/>
                      <a:gd name="T6" fmla="*/ 12 w 12"/>
                      <a:gd name="T7" fmla="*/ 14 h 14"/>
                    </a:gdLst>
                    <a:ahLst/>
                    <a:cxnLst>
                      <a:cxn ang="0">
                        <a:pos x="T0" y="T1"/>
                      </a:cxn>
                      <a:cxn ang="0">
                        <a:pos x="T2" y="T3"/>
                      </a:cxn>
                      <a:cxn ang="0">
                        <a:pos x="T4" y="T5"/>
                      </a:cxn>
                      <a:cxn ang="0">
                        <a:pos x="T6" y="T7"/>
                      </a:cxn>
                    </a:cxnLst>
                    <a:rect l="0" t="0" r="r" b="b"/>
                    <a:pathLst>
                      <a:path w="12" h="14">
                        <a:moveTo>
                          <a:pt x="12" y="14"/>
                        </a:moveTo>
                        <a:lnTo>
                          <a:pt x="12" y="0"/>
                        </a:lnTo>
                        <a:lnTo>
                          <a:pt x="0" y="14"/>
                        </a:lnTo>
                        <a:lnTo>
                          <a:pt x="12" y="14"/>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789"/>
                  <p:cNvSpPr>
                    <a:spLocks/>
                  </p:cNvSpPr>
                  <p:nvPr/>
                </p:nvSpPr>
                <p:spPr bwMode="auto">
                  <a:xfrm>
                    <a:off x="4116863" y="3452958"/>
                    <a:ext cx="101282" cy="75089"/>
                  </a:xfrm>
                  <a:custGeom>
                    <a:avLst/>
                    <a:gdLst>
                      <a:gd name="T0" fmla="*/ 41 w 58"/>
                      <a:gd name="T1" fmla="*/ 0 h 43"/>
                      <a:gd name="T2" fmla="*/ 0 w 58"/>
                      <a:gd name="T3" fmla="*/ 43 h 43"/>
                      <a:gd name="T4" fmla="*/ 0 w 58"/>
                      <a:gd name="T5" fmla="*/ 43 h 43"/>
                      <a:gd name="T6" fmla="*/ 0 w 58"/>
                      <a:gd name="T7" fmla="*/ 43 h 43"/>
                      <a:gd name="T8" fmla="*/ 12 w 58"/>
                      <a:gd name="T9" fmla="*/ 43 h 43"/>
                      <a:gd name="T10" fmla="*/ 16 w 58"/>
                      <a:gd name="T11" fmla="*/ 43 h 43"/>
                      <a:gd name="T12" fmla="*/ 58 w 58"/>
                      <a:gd name="T13" fmla="*/ 0 h 43"/>
                      <a:gd name="T14" fmla="*/ 41 w 58"/>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3">
                        <a:moveTo>
                          <a:pt x="41" y="0"/>
                        </a:moveTo>
                        <a:lnTo>
                          <a:pt x="0" y="43"/>
                        </a:lnTo>
                        <a:lnTo>
                          <a:pt x="0" y="43"/>
                        </a:lnTo>
                        <a:lnTo>
                          <a:pt x="0" y="43"/>
                        </a:lnTo>
                        <a:lnTo>
                          <a:pt x="12" y="43"/>
                        </a:lnTo>
                        <a:lnTo>
                          <a:pt x="16" y="43"/>
                        </a:lnTo>
                        <a:lnTo>
                          <a:pt x="58" y="0"/>
                        </a:lnTo>
                        <a:lnTo>
                          <a:pt x="41"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790"/>
                  <p:cNvSpPr>
                    <a:spLocks/>
                  </p:cNvSpPr>
                  <p:nvPr/>
                </p:nvSpPr>
                <p:spPr bwMode="auto">
                  <a:xfrm>
                    <a:off x="4092415" y="3452958"/>
                    <a:ext cx="40164" cy="40164"/>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791"/>
                  <p:cNvSpPr>
                    <a:spLocks/>
                  </p:cNvSpPr>
                  <p:nvPr/>
                </p:nvSpPr>
                <p:spPr bwMode="auto">
                  <a:xfrm>
                    <a:off x="4172743" y="3452958"/>
                    <a:ext cx="80327" cy="75089"/>
                  </a:xfrm>
                  <a:custGeom>
                    <a:avLst/>
                    <a:gdLst>
                      <a:gd name="T0" fmla="*/ 42 w 46"/>
                      <a:gd name="T1" fmla="*/ 0 h 43"/>
                      <a:gd name="T2" fmla="*/ 0 w 46"/>
                      <a:gd name="T3" fmla="*/ 43 h 43"/>
                      <a:gd name="T4" fmla="*/ 16 w 46"/>
                      <a:gd name="T5" fmla="*/ 43 h 43"/>
                      <a:gd name="T6" fmla="*/ 46 w 46"/>
                      <a:gd name="T7" fmla="*/ 13 h 43"/>
                      <a:gd name="T8" fmla="*/ 46 w 46"/>
                      <a:gd name="T9" fmla="*/ 0 h 43"/>
                      <a:gd name="T10" fmla="*/ 42 w 46"/>
                      <a:gd name="T11" fmla="*/ 0 h 43"/>
                    </a:gdLst>
                    <a:ahLst/>
                    <a:cxnLst>
                      <a:cxn ang="0">
                        <a:pos x="T0" y="T1"/>
                      </a:cxn>
                      <a:cxn ang="0">
                        <a:pos x="T2" y="T3"/>
                      </a:cxn>
                      <a:cxn ang="0">
                        <a:pos x="T4" y="T5"/>
                      </a:cxn>
                      <a:cxn ang="0">
                        <a:pos x="T6" y="T7"/>
                      </a:cxn>
                      <a:cxn ang="0">
                        <a:pos x="T8" y="T9"/>
                      </a:cxn>
                      <a:cxn ang="0">
                        <a:pos x="T10" y="T11"/>
                      </a:cxn>
                    </a:cxnLst>
                    <a:rect l="0" t="0" r="r" b="b"/>
                    <a:pathLst>
                      <a:path w="46" h="43">
                        <a:moveTo>
                          <a:pt x="42" y="0"/>
                        </a:moveTo>
                        <a:lnTo>
                          <a:pt x="0" y="43"/>
                        </a:lnTo>
                        <a:lnTo>
                          <a:pt x="16" y="43"/>
                        </a:lnTo>
                        <a:lnTo>
                          <a:pt x="46" y="13"/>
                        </a:lnTo>
                        <a:lnTo>
                          <a:pt x="46" y="0"/>
                        </a:lnTo>
                        <a:lnTo>
                          <a:pt x="42"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792"/>
                  <p:cNvSpPr>
                    <a:spLocks/>
                  </p:cNvSpPr>
                  <p:nvPr/>
                </p:nvSpPr>
                <p:spPr bwMode="auto">
                  <a:xfrm>
                    <a:off x="4001610" y="3452958"/>
                    <a:ext cx="103029" cy="75089"/>
                  </a:xfrm>
                  <a:custGeom>
                    <a:avLst/>
                    <a:gdLst>
                      <a:gd name="T0" fmla="*/ 41 w 59"/>
                      <a:gd name="T1" fmla="*/ 0 h 43"/>
                      <a:gd name="T2" fmla="*/ 0 w 59"/>
                      <a:gd name="T3" fmla="*/ 43 h 43"/>
                      <a:gd name="T4" fmla="*/ 0 w 59"/>
                      <a:gd name="T5" fmla="*/ 43 h 43"/>
                      <a:gd name="T6" fmla="*/ 13 w 59"/>
                      <a:gd name="T7" fmla="*/ 43 h 43"/>
                      <a:gd name="T8" fmla="*/ 16 w 59"/>
                      <a:gd name="T9" fmla="*/ 43 h 43"/>
                      <a:gd name="T10" fmla="*/ 59 w 59"/>
                      <a:gd name="T11" fmla="*/ 0 h 43"/>
                      <a:gd name="T12" fmla="*/ 41 w 59"/>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41" y="0"/>
                        </a:moveTo>
                        <a:lnTo>
                          <a:pt x="0" y="43"/>
                        </a:lnTo>
                        <a:lnTo>
                          <a:pt x="0" y="43"/>
                        </a:lnTo>
                        <a:lnTo>
                          <a:pt x="13" y="43"/>
                        </a:lnTo>
                        <a:lnTo>
                          <a:pt x="16" y="43"/>
                        </a:lnTo>
                        <a:lnTo>
                          <a:pt x="59" y="0"/>
                        </a:lnTo>
                        <a:lnTo>
                          <a:pt x="41"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793"/>
                  <p:cNvSpPr>
                    <a:spLocks/>
                  </p:cNvSpPr>
                  <p:nvPr/>
                </p:nvSpPr>
                <p:spPr bwMode="auto">
                  <a:xfrm>
                    <a:off x="4017326" y="34529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794"/>
                  <p:cNvSpPr>
                    <a:spLocks/>
                  </p:cNvSpPr>
                  <p:nvPr/>
                </p:nvSpPr>
                <p:spPr bwMode="auto">
                  <a:xfrm>
                    <a:off x="4017326" y="345295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795"/>
                  <p:cNvSpPr>
                    <a:spLocks/>
                  </p:cNvSpPr>
                  <p:nvPr/>
                </p:nvSpPr>
                <p:spPr bwMode="auto">
                  <a:xfrm>
                    <a:off x="4057490" y="3452958"/>
                    <a:ext cx="103029" cy="75089"/>
                  </a:xfrm>
                  <a:custGeom>
                    <a:avLst/>
                    <a:gdLst>
                      <a:gd name="T0" fmla="*/ 46 w 59"/>
                      <a:gd name="T1" fmla="*/ 13 h 43"/>
                      <a:gd name="T2" fmla="*/ 59 w 59"/>
                      <a:gd name="T3" fmla="*/ 0 h 43"/>
                      <a:gd name="T4" fmla="*/ 46 w 59"/>
                      <a:gd name="T5" fmla="*/ 0 h 43"/>
                      <a:gd name="T6" fmla="*/ 46 w 59"/>
                      <a:gd name="T7" fmla="*/ 0 h 43"/>
                      <a:gd name="T8" fmla="*/ 43 w 59"/>
                      <a:gd name="T9" fmla="*/ 0 h 43"/>
                      <a:gd name="T10" fmla="*/ 20 w 59"/>
                      <a:gd name="T11" fmla="*/ 23 h 43"/>
                      <a:gd name="T12" fmla="*/ 0 w 59"/>
                      <a:gd name="T13" fmla="*/ 43 h 43"/>
                      <a:gd name="T14" fmla="*/ 16 w 59"/>
                      <a:gd name="T15" fmla="*/ 43 h 43"/>
                      <a:gd name="T16" fmla="*/ 46 w 59"/>
                      <a:gd name="T17" fmla="*/ 13 h 43"/>
                      <a:gd name="T18" fmla="*/ 46 w 59"/>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3">
                        <a:moveTo>
                          <a:pt x="46" y="13"/>
                        </a:moveTo>
                        <a:lnTo>
                          <a:pt x="59" y="0"/>
                        </a:lnTo>
                        <a:lnTo>
                          <a:pt x="46" y="0"/>
                        </a:lnTo>
                        <a:lnTo>
                          <a:pt x="46" y="0"/>
                        </a:lnTo>
                        <a:lnTo>
                          <a:pt x="43" y="0"/>
                        </a:lnTo>
                        <a:lnTo>
                          <a:pt x="20" y="23"/>
                        </a:lnTo>
                        <a:lnTo>
                          <a:pt x="0" y="43"/>
                        </a:lnTo>
                        <a:lnTo>
                          <a:pt x="16" y="43"/>
                        </a:lnTo>
                        <a:lnTo>
                          <a:pt x="46" y="13"/>
                        </a:lnTo>
                        <a:lnTo>
                          <a:pt x="46" y="1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796"/>
                  <p:cNvSpPr>
                    <a:spLocks/>
                  </p:cNvSpPr>
                  <p:nvPr/>
                </p:nvSpPr>
                <p:spPr bwMode="auto">
                  <a:xfrm>
                    <a:off x="3984148" y="3452958"/>
                    <a:ext cx="5239" cy="6985"/>
                  </a:xfrm>
                  <a:custGeom>
                    <a:avLst/>
                    <a:gdLst>
                      <a:gd name="T0" fmla="*/ 0 w 3"/>
                      <a:gd name="T1" fmla="*/ 0 h 4"/>
                      <a:gd name="T2" fmla="*/ 0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0" y="4"/>
                        </a:lnTo>
                        <a:lnTo>
                          <a:pt x="3"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797"/>
                  <p:cNvSpPr>
                    <a:spLocks/>
                  </p:cNvSpPr>
                  <p:nvPr/>
                </p:nvSpPr>
                <p:spPr bwMode="auto">
                  <a:xfrm>
                    <a:off x="3984148" y="3452958"/>
                    <a:ext cx="61119" cy="62865"/>
                  </a:xfrm>
                  <a:custGeom>
                    <a:avLst/>
                    <a:gdLst>
                      <a:gd name="T0" fmla="*/ 23 w 35"/>
                      <a:gd name="T1" fmla="*/ 13 h 36"/>
                      <a:gd name="T2" fmla="*/ 35 w 35"/>
                      <a:gd name="T3" fmla="*/ 0 h 36"/>
                      <a:gd name="T4" fmla="*/ 23 w 35"/>
                      <a:gd name="T5" fmla="*/ 0 h 36"/>
                      <a:gd name="T6" fmla="*/ 19 w 35"/>
                      <a:gd name="T7" fmla="*/ 0 h 36"/>
                      <a:gd name="T8" fmla="*/ 19 w 35"/>
                      <a:gd name="T9" fmla="*/ 0 h 36"/>
                      <a:gd name="T10" fmla="*/ 0 w 35"/>
                      <a:gd name="T11" fmla="*/ 20 h 36"/>
                      <a:gd name="T12" fmla="*/ 0 w 35"/>
                      <a:gd name="T13" fmla="*/ 36 h 36"/>
                      <a:gd name="T14" fmla="*/ 23 w 35"/>
                      <a:gd name="T15" fmla="*/ 13 h 36"/>
                      <a:gd name="T16" fmla="*/ 23 w 35"/>
                      <a:gd name="T17"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23" y="13"/>
                        </a:moveTo>
                        <a:lnTo>
                          <a:pt x="35" y="0"/>
                        </a:lnTo>
                        <a:lnTo>
                          <a:pt x="23" y="0"/>
                        </a:lnTo>
                        <a:lnTo>
                          <a:pt x="19" y="0"/>
                        </a:lnTo>
                        <a:lnTo>
                          <a:pt x="19" y="0"/>
                        </a:lnTo>
                        <a:lnTo>
                          <a:pt x="0" y="20"/>
                        </a:lnTo>
                        <a:lnTo>
                          <a:pt x="0" y="36"/>
                        </a:lnTo>
                        <a:lnTo>
                          <a:pt x="23" y="13"/>
                        </a:lnTo>
                        <a:lnTo>
                          <a:pt x="23" y="1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798"/>
                  <p:cNvSpPr>
                    <a:spLocks/>
                  </p:cNvSpPr>
                  <p:nvPr/>
                </p:nvSpPr>
                <p:spPr bwMode="auto">
                  <a:xfrm>
                    <a:off x="4364830" y="3608375"/>
                    <a:ext cx="24447" cy="24448"/>
                  </a:xfrm>
                  <a:custGeom>
                    <a:avLst/>
                    <a:gdLst>
                      <a:gd name="T0" fmla="*/ 14 w 14"/>
                      <a:gd name="T1" fmla="*/ 14 h 14"/>
                      <a:gd name="T2" fmla="*/ 14 w 14"/>
                      <a:gd name="T3" fmla="*/ 0 h 14"/>
                      <a:gd name="T4" fmla="*/ 0 w 14"/>
                      <a:gd name="T5" fmla="*/ 14 h 14"/>
                      <a:gd name="T6" fmla="*/ 14 w 14"/>
                      <a:gd name="T7" fmla="*/ 14 h 14"/>
                    </a:gdLst>
                    <a:ahLst/>
                    <a:cxnLst>
                      <a:cxn ang="0">
                        <a:pos x="T0" y="T1"/>
                      </a:cxn>
                      <a:cxn ang="0">
                        <a:pos x="T2" y="T3"/>
                      </a:cxn>
                      <a:cxn ang="0">
                        <a:pos x="T4" y="T5"/>
                      </a:cxn>
                      <a:cxn ang="0">
                        <a:pos x="T6" y="T7"/>
                      </a:cxn>
                    </a:cxnLst>
                    <a:rect l="0" t="0" r="r" b="b"/>
                    <a:pathLst>
                      <a:path w="14" h="14">
                        <a:moveTo>
                          <a:pt x="14" y="14"/>
                        </a:moveTo>
                        <a:lnTo>
                          <a:pt x="14" y="0"/>
                        </a:lnTo>
                        <a:lnTo>
                          <a:pt x="0" y="14"/>
                        </a:lnTo>
                        <a:lnTo>
                          <a:pt x="14" y="14"/>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799"/>
                  <p:cNvSpPr>
                    <a:spLocks/>
                  </p:cNvSpPr>
                  <p:nvPr/>
                </p:nvSpPr>
                <p:spPr bwMode="auto">
                  <a:xfrm>
                    <a:off x="4249578" y="3557733"/>
                    <a:ext cx="103029" cy="75089"/>
                  </a:xfrm>
                  <a:custGeom>
                    <a:avLst/>
                    <a:gdLst>
                      <a:gd name="T0" fmla="*/ 43 w 59"/>
                      <a:gd name="T1" fmla="*/ 0 h 43"/>
                      <a:gd name="T2" fmla="*/ 0 w 59"/>
                      <a:gd name="T3" fmla="*/ 43 h 43"/>
                      <a:gd name="T4" fmla="*/ 0 w 59"/>
                      <a:gd name="T5" fmla="*/ 43 h 43"/>
                      <a:gd name="T6" fmla="*/ 0 w 59"/>
                      <a:gd name="T7" fmla="*/ 43 h 43"/>
                      <a:gd name="T8" fmla="*/ 14 w 59"/>
                      <a:gd name="T9" fmla="*/ 43 h 43"/>
                      <a:gd name="T10" fmla="*/ 18 w 59"/>
                      <a:gd name="T11" fmla="*/ 43 h 43"/>
                      <a:gd name="T12" fmla="*/ 59 w 59"/>
                      <a:gd name="T13" fmla="*/ 0 h 43"/>
                      <a:gd name="T14" fmla="*/ 43 w 59"/>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3">
                        <a:moveTo>
                          <a:pt x="43" y="0"/>
                        </a:moveTo>
                        <a:lnTo>
                          <a:pt x="0" y="43"/>
                        </a:lnTo>
                        <a:lnTo>
                          <a:pt x="0" y="43"/>
                        </a:lnTo>
                        <a:lnTo>
                          <a:pt x="0" y="43"/>
                        </a:lnTo>
                        <a:lnTo>
                          <a:pt x="14" y="43"/>
                        </a:lnTo>
                        <a:lnTo>
                          <a:pt x="18" y="43"/>
                        </a:lnTo>
                        <a:lnTo>
                          <a:pt x="59" y="0"/>
                        </a:lnTo>
                        <a:lnTo>
                          <a:pt x="4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800"/>
                  <p:cNvSpPr>
                    <a:spLocks/>
                  </p:cNvSpPr>
                  <p:nvPr/>
                </p:nvSpPr>
                <p:spPr bwMode="auto">
                  <a:xfrm>
                    <a:off x="4228623" y="3557733"/>
                    <a:ext cx="40164" cy="41910"/>
                  </a:xfrm>
                  <a:custGeom>
                    <a:avLst/>
                    <a:gdLst>
                      <a:gd name="T0" fmla="*/ 23 w 23"/>
                      <a:gd name="T1" fmla="*/ 0 h 24"/>
                      <a:gd name="T2" fmla="*/ 0 w 23"/>
                      <a:gd name="T3" fmla="*/ 24 h 24"/>
                      <a:gd name="T4" fmla="*/ 0 w 23"/>
                      <a:gd name="T5" fmla="*/ 24 h 24"/>
                      <a:gd name="T6" fmla="*/ 23 w 23"/>
                      <a:gd name="T7" fmla="*/ 0 h 24"/>
                      <a:gd name="T8" fmla="*/ 23 w 23"/>
                      <a:gd name="T9" fmla="*/ 0 h 24"/>
                    </a:gdLst>
                    <a:ahLst/>
                    <a:cxnLst>
                      <a:cxn ang="0">
                        <a:pos x="T0" y="T1"/>
                      </a:cxn>
                      <a:cxn ang="0">
                        <a:pos x="T2" y="T3"/>
                      </a:cxn>
                      <a:cxn ang="0">
                        <a:pos x="T4" y="T5"/>
                      </a:cxn>
                      <a:cxn ang="0">
                        <a:pos x="T6" y="T7"/>
                      </a:cxn>
                      <a:cxn ang="0">
                        <a:pos x="T8" y="T9"/>
                      </a:cxn>
                    </a:cxnLst>
                    <a:rect l="0" t="0" r="r" b="b"/>
                    <a:pathLst>
                      <a:path w="23" h="24">
                        <a:moveTo>
                          <a:pt x="23" y="0"/>
                        </a:moveTo>
                        <a:lnTo>
                          <a:pt x="0" y="24"/>
                        </a:lnTo>
                        <a:lnTo>
                          <a:pt x="0" y="24"/>
                        </a:lnTo>
                        <a:lnTo>
                          <a:pt x="23" y="0"/>
                        </a:lnTo>
                        <a:lnTo>
                          <a:pt x="2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801"/>
                  <p:cNvSpPr>
                    <a:spLocks/>
                  </p:cNvSpPr>
                  <p:nvPr/>
                </p:nvSpPr>
                <p:spPr bwMode="auto">
                  <a:xfrm>
                    <a:off x="4308950" y="3557733"/>
                    <a:ext cx="80327" cy="75089"/>
                  </a:xfrm>
                  <a:custGeom>
                    <a:avLst/>
                    <a:gdLst>
                      <a:gd name="T0" fmla="*/ 43 w 46"/>
                      <a:gd name="T1" fmla="*/ 0 h 43"/>
                      <a:gd name="T2" fmla="*/ 0 w 46"/>
                      <a:gd name="T3" fmla="*/ 43 h 43"/>
                      <a:gd name="T4" fmla="*/ 16 w 46"/>
                      <a:gd name="T5" fmla="*/ 43 h 43"/>
                      <a:gd name="T6" fmla="*/ 46 w 46"/>
                      <a:gd name="T7" fmla="*/ 13 h 43"/>
                      <a:gd name="T8" fmla="*/ 46 w 46"/>
                      <a:gd name="T9" fmla="*/ 0 h 43"/>
                      <a:gd name="T10" fmla="*/ 43 w 46"/>
                      <a:gd name="T11" fmla="*/ 0 h 43"/>
                    </a:gdLst>
                    <a:ahLst/>
                    <a:cxnLst>
                      <a:cxn ang="0">
                        <a:pos x="T0" y="T1"/>
                      </a:cxn>
                      <a:cxn ang="0">
                        <a:pos x="T2" y="T3"/>
                      </a:cxn>
                      <a:cxn ang="0">
                        <a:pos x="T4" y="T5"/>
                      </a:cxn>
                      <a:cxn ang="0">
                        <a:pos x="T6" y="T7"/>
                      </a:cxn>
                      <a:cxn ang="0">
                        <a:pos x="T8" y="T9"/>
                      </a:cxn>
                      <a:cxn ang="0">
                        <a:pos x="T10" y="T11"/>
                      </a:cxn>
                    </a:cxnLst>
                    <a:rect l="0" t="0" r="r" b="b"/>
                    <a:pathLst>
                      <a:path w="46" h="43">
                        <a:moveTo>
                          <a:pt x="43" y="0"/>
                        </a:moveTo>
                        <a:lnTo>
                          <a:pt x="0" y="43"/>
                        </a:lnTo>
                        <a:lnTo>
                          <a:pt x="16" y="43"/>
                        </a:lnTo>
                        <a:lnTo>
                          <a:pt x="46" y="13"/>
                        </a:lnTo>
                        <a:lnTo>
                          <a:pt x="46" y="0"/>
                        </a:lnTo>
                        <a:lnTo>
                          <a:pt x="4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802"/>
                  <p:cNvSpPr>
                    <a:spLocks/>
                  </p:cNvSpPr>
                  <p:nvPr/>
                </p:nvSpPr>
                <p:spPr bwMode="auto">
                  <a:xfrm>
                    <a:off x="4134325" y="3557733"/>
                    <a:ext cx="103029" cy="75089"/>
                  </a:xfrm>
                  <a:custGeom>
                    <a:avLst/>
                    <a:gdLst>
                      <a:gd name="T0" fmla="*/ 43 w 59"/>
                      <a:gd name="T1" fmla="*/ 0 h 43"/>
                      <a:gd name="T2" fmla="*/ 0 w 59"/>
                      <a:gd name="T3" fmla="*/ 43 h 43"/>
                      <a:gd name="T4" fmla="*/ 2 w 59"/>
                      <a:gd name="T5" fmla="*/ 43 h 43"/>
                      <a:gd name="T6" fmla="*/ 15 w 59"/>
                      <a:gd name="T7" fmla="*/ 43 h 43"/>
                      <a:gd name="T8" fmla="*/ 18 w 59"/>
                      <a:gd name="T9" fmla="*/ 43 h 43"/>
                      <a:gd name="T10" fmla="*/ 59 w 59"/>
                      <a:gd name="T11" fmla="*/ 0 h 43"/>
                      <a:gd name="T12" fmla="*/ 43 w 59"/>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43" y="0"/>
                        </a:moveTo>
                        <a:lnTo>
                          <a:pt x="0" y="43"/>
                        </a:lnTo>
                        <a:lnTo>
                          <a:pt x="2" y="43"/>
                        </a:lnTo>
                        <a:lnTo>
                          <a:pt x="15" y="43"/>
                        </a:lnTo>
                        <a:lnTo>
                          <a:pt x="18" y="43"/>
                        </a:lnTo>
                        <a:lnTo>
                          <a:pt x="59" y="0"/>
                        </a:lnTo>
                        <a:lnTo>
                          <a:pt x="4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803"/>
                  <p:cNvSpPr>
                    <a:spLocks/>
                  </p:cNvSpPr>
                  <p:nvPr/>
                </p:nvSpPr>
                <p:spPr bwMode="auto">
                  <a:xfrm>
                    <a:off x="4153533" y="355773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804"/>
                  <p:cNvSpPr>
                    <a:spLocks/>
                  </p:cNvSpPr>
                  <p:nvPr/>
                </p:nvSpPr>
                <p:spPr bwMode="auto">
                  <a:xfrm>
                    <a:off x="4153533" y="355773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805"/>
                  <p:cNvSpPr>
                    <a:spLocks/>
                  </p:cNvSpPr>
                  <p:nvPr/>
                </p:nvSpPr>
                <p:spPr bwMode="auto">
                  <a:xfrm>
                    <a:off x="4193698" y="3557733"/>
                    <a:ext cx="103029" cy="75089"/>
                  </a:xfrm>
                  <a:custGeom>
                    <a:avLst/>
                    <a:gdLst>
                      <a:gd name="T0" fmla="*/ 46 w 59"/>
                      <a:gd name="T1" fmla="*/ 13 h 43"/>
                      <a:gd name="T2" fmla="*/ 59 w 59"/>
                      <a:gd name="T3" fmla="*/ 0 h 43"/>
                      <a:gd name="T4" fmla="*/ 46 w 59"/>
                      <a:gd name="T5" fmla="*/ 0 h 43"/>
                      <a:gd name="T6" fmla="*/ 46 w 59"/>
                      <a:gd name="T7" fmla="*/ 0 h 43"/>
                      <a:gd name="T8" fmla="*/ 43 w 59"/>
                      <a:gd name="T9" fmla="*/ 0 h 43"/>
                      <a:gd name="T10" fmla="*/ 20 w 59"/>
                      <a:gd name="T11" fmla="*/ 24 h 43"/>
                      <a:gd name="T12" fmla="*/ 0 w 59"/>
                      <a:gd name="T13" fmla="*/ 43 h 43"/>
                      <a:gd name="T14" fmla="*/ 16 w 59"/>
                      <a:gd name="T15" fmla="*/ 43 h 43"/>
                      <a:gd name="T16" fmla="*/ 46 w 59"/>
                      <a:gd name="T17" fmla="*/ 13 h 43"/>
                      <a:gd name="T18" fmla="*/ 46 w 59"/>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3">
                        <a:moveTo>
                          <a:pt x="46" y="13"/>
                        </a:moveTo>
                        <a:lnTo>
                          <a:pt x="59" y="0"/>
                        </a:lnTo>
                        <a:lnTo>
                          <a:pt x="46" y="0"/>
                        </a:lnTo>
                        <a:lnTo>
                          <a:pt x="46" y="0"/>
                        </a:lnTo>
                        <a:lnTo>
                          <a:pt x="43" y="0"/>
                        </a:lnTo>
                        <a:lnTo>
                          <a:pt x="20" y="24"/>
                        </a:lnTo>
                        <a:lnTo>
                          <a:pt x="0" y="43"/>
                        </a:lnTo>
                        <a:lnTo>
                          <a:pt x="16" y="43"/>
                        </a:lnTo>
                        <a:lnTo>
                          <a:pt x="46" y="13"/>
                        </a:lnTo>
                        <a:lnTo>
                          <a:pt x="46" y="1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806"/>
                  <p:cNvSpPr>
                    <a:spLocks/>
                  </p:cNvSpPr>
                  <p:nvPr/>
                </p:nvSpPr>
                <p:spPr bwMode="auto">
                  <a:xfrm>
                    <a:off x="4120355" y="3557733"/>
                    <a:ext cx="5239" cy="6985"/>
                  </a:xfrm>
                  <a:custGeom>
                    <a:avLst/>
                    <a:gdLst>
                      <a:gd name="T0" fmla="*/ 0 w 3"/>
                      <a:gd name="T1" fmla="*/ 0 h 4"/>
                      <a:gd name="T2" fmla="*/ 0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lnTo>
                          <a:pt x="0" y="4"/>
                        </a:lnTo>
                        <a:lnTo>
                          <a:pt x="3"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807"/>
                  <p:cNvSpPr>
                    <a:spLocks/>
                  </p:cNvSpPr>
                  <p:nvPr/>
                </p:nvSpPr>
                <p:spPr bwMode="auto">
                  <a:xfrm>
                    <a:off x="4120355" y="3557733"/>
                    <a:ext cx="61119" cy="66358"/>
                  </a:xfrm>
                  <a:custGeom>
                    <a:avLst/>
                    <a:gdLst>
                      <a:gd name="T0" fmla="*/ 23 w 35"/>
                      <a:gd name="T1" fmla="*/ 13 h 38"/>
                      <a:gd name="T2" fmla="*/ 35 w 35"/>
                      <a:gd name="T3" fmla="*/ 0 h 38"/>
                      <a:gd name="T4" fmla="*/ 23 w 35"/>
                      <a:gd name="T5" fmla="*/ 0 h 38"/>
                      <a:gd name="T6" fmla="*/ 19 w 35"/>
                      <a:gd name="T7" fmla="*/ 0 h 38"/>
                      <a:gd name="T8" fmla="*/ 19 w 35"/>
                      <a:gd name="T9" fmla="*/ 0 h 38"/>
                      <a:gd name="T10" fmla="*/ 0 w 35"/>
                      <a:gd name="T11" fmla="*/ 20 h 38"/>
                      <a:gd name="T12" fmla="*/ 0 w 35"/>
                      <a:gd name="T13" fmla="*/ 38 h 38"/>
                      <a:gd name="T14" fmla="*/ 23 w 35"/>
                      <a:gd name="T15" fmla="*/ 13 h 38"/>
                      <a:gd name="T16" fmla="*/ 23 w 35"/>
                      <a:gd name="T17"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8">
                        <a:moveTo>
                          <a:pt x="23" y="13"/>
                        </a:moveTo>
                        <a:lnTo>
                          <a:pt x="35" y="0"/>
                        </a:lnTo>
                        <a:lnTo>
                          <a:pt x="23" y="0"/>
                        </a:lnTo>
                        <a:lnTo>
                          <a:pt x="19" y="0"/>
                        </a:lnTo>
                        <a:lnTo>
                          <a:pt x="19" y="0"/>
                        </a:lnTo>
                        <a:lnTo>
                          <a:pt x="0" y="20"/>
                        </a:lnTo>
                        <a:lnTo>
                          <a:pt x="0" y="38"/>
                        </a:lnTo>
                        <a:lnTo>
                          <a:pt x="23" y="13"/>
                        </a:lnTo>
                        <a:lnTo>
                          <a:pt x="23" y="1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767"/>
                  <p:cNvSpPr>
                    <a:spLocks noChangeArrowheads="1"/>
                  </p:cNvSpPr>
                  <p:nvPr/>
                </p:nvSpPr>
                <p:spPr bwMode="auto">
                  <a:xfrm>
                    <a:off x="3984148" y="3344691"/>
                    <a:ext cx="136207" cy="750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28" name="Rectangle 1767"/>
                  <p:cNvSpPr>
                    <a:spLocks noChangeArrowheads="1"/>
                  </p:cNvSpPr>
                  <p:nvPr/>
                </p:nvSpPr>
                <p:spPr bwMode="auto">
                  <a:xfrm>
                    <a:off x="3984148" y="3452958"/>
                    <a:ext cx="268922" cy="750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29" name="Rectangle 1767"/>
                  <p:cNvSpPr>
                    <a:spLocks noChangeArrowheads="1"/>
                  </p:cNvSpPr>
                  <p:nvPr/>
                </p:nvSpPr>
                <p:spPr bwMode="auto">
                  <a:xfrm>
                    <a:off x="4120355" y="3557733"/>
                    <a:ext cx="268922" cy="750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30" name="Rectangle 1767"/>
                  <p:cNvSpPr>
                    <a:spLocks noChangeArrowheads="1"/>
                  </p:cNvSpPr>
                  <p:nvPr/>
                </p:nvSpPr>
                <p:spPr bwMode="auto">
                  <a:xfrm>
                    <a:off x="4389278" y="3666002"/>
                    <a:ext cx="68103" cy="750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40" name="TextBox 139"/>
                <p:cNvSpPr txBox="1"/>
                <p:nvPr/>
              </p:nvSpPr>
              <p:spPr>
                <a:xfrm>
                  <a:off x="3759017" y="4184522"/>
                  <a:ext cx="1097548" cy="223138"/>
                </a:xfrm>
                <a:prstGeom prst="rect">
                  <a:avLst/>
                </a:prstGeom>
                <a:noFill/>
              </p:spPr>
              <p:txBody>
                <a:bodyPr wrap="square" rtlCol="0">
                  <a:spAutoFit/>
                </a:bodyPr>
                <a:lstStyle/>
                <a:p>
                  <a:pPr>
                    <a:lnSpc>
                      <a:spcPct val="85000"/>
                    </a:lnSpc>
                  </a:pPr>
                  <a:r>
                    <a:rPr lang="en-US" sz="1000" b="1" dirty="0" smtClean="0">
                      <a:solidFill>
                        <a:srgbClr val="3A3A3A"/>
                      </a:solidFill>
                      <a:latin typeface="Verdana" panose="020B0604030504040204" pitchFamily="34" charset="0"/>
                      <a:ea typeface="Verdana" panose="020B0604030504040204" pitchFamily="34" charset="0"/>
                      <a:cs typeface="Verdana" panose="020B0604030504040204" pitchFamily="34" charset="0"/>
                    </a:rPr>
                    <a:t>FOOD</a:t>
                  </a:r>
                  <a:endParaRPr lang="en-US" sz="1000" b="1"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41" name="TextBox 140"/>
                <p:cNvSpPr txBox="1"/>
                <p:nvPr/>
              </p:nvSpPr>
              <p:spPr>
                <a:xfrm>
                  <a:off x="3757506" y="2754954"/>
                  <a:ext cx="2073003" cy="430887"/>
                </a:xfrm>
                <a:prstGeom prst="rect">
                  <a:avLst/>
                </a:prstGeom>
                <a:noFill/>
              </p:spPr>
              <p:txBody>
                <a:bodyPr wrap="none" rtlCol="0">
                  <a:spAutoFit/>
                </a:bodyPr>
                <a:lstStyle/>
                <a:p>
                  <a:r>
                    <a:rPr lang="en-US" sz="1100" dirty="0" smtClean="0"/>
                    <a:t>Reduced Crop Productivity</a:t>
                  </a:r>
                </a:p>
                <a:p>
                  <a:r>
                    <a:rPr lang="en-US" sz="1100" dirty="0" smtClean="0"/>
                    <a:t>and Livelihood and Food Security</a:t>
                  </a:r>
                  <a:endParaRPr lang="en-US" sz="1100" dirty="0"/>
                </a:p>
              </p:txBody>
            </p:sp>
          </p:grpSp>
          <p:grpSp>
            <p:nvGrpSpPr>
              <p:cNvPr id="143" name="Group 142"/>
              <p:cNvGrpSpPr/>
              <p:nvPr/>
            </p:nvGrpSpPr>
            <p:grpSpPr>
              <a:xfrm>
                <a:off x="6071833" y="3203364"/>
                <a:ext cx="1399168" cy="956596"/>
                <a:chOff x="3808522" y="4081677"/>
                <a:chExt cx="961215" cy="657172"/>
              </a:xfrm>
            </p:grpSpPr>
            <p:grpSp>
              <p:nvGrpSpPr>
                <p:cNvPr id="146" name="Group 145"/>
                <p:cNvGrpSpPr/>
                <p:nvPr/>
              </p:nvGrpSpPr>
              <p:grpSpPr>
                <a:xfrm>
                  <a:off x="3808522" y="4081677"/>
                  <a:ext cx="961215" cy="657172"/>
                  <a:chOff x="-1280071" y="1268255"/>
                  <a:chExt cx="1132434" cy="821697"/>
                </a:xfrm>
              </p:grpSpPr>
              <p:sp>
                <p:nvSpPr>
                  <p:cNvPr id="196" name="Rectangle 195"/>
                  <p:cNvSpPr/>
                  <p:nvPr/>
                </p:nvSpPr>
                <p:spPr>
                  <a:xfrm>
                    <a:off x="-1280071" y="1268255"/>
                    <a:ext cx="1132434" cy="82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1272929" y="1269064"/>
                    <a:ext cx="0" cy="820553"/>
                  </a:xfrm>
                  <a:prstGeom prst="line">
                    <a:avLst/>
                  </a:prstGeom>
                  <a:noFill/>
                  <a:ln w="12700" cap="flat" cmpd="sng" algn="ctr">
                    <a:solidFill>
                      <a:schemeClr val="bg1">
                        <a:lumMod val="75000"/>
                      </a:schemeClr>
                    </a:solidFill>
                    <a:prstDash val="sysDot"/>
                    <a:headEnd type="none"/>
                  </a:ln>
                  <a:effectLst/>
                </p:spPr>
              </p:cxnSp>
              <p:cxnSp>
                <p:nvCxnSpPr>
                  <p:cNvPr id="198" name="Straight Connector 197"/>
                  <p:cNvCxnSpPr/>
                  <p:nvPr/>
                </p:nvCxnSpPr>
                <p:spPr>
                  <a:xfrm flipV="1">
                    <a:off x="-1053585" y="1269064"/>
                    <a:ext cx="0" cy="820553"/>
                  </a:xfrm>
                  <a:prstGeom prst="line">
                    <a:avLst/>
                  </a:prstGeom>
                  <a:noFill/>
                  <a:ln w="12700" cap="flat" cmpd="sng" algn="ctr">
                    <a:solidFill>
                      <a:schemeClr val="bg1">
                        <a:lumMod val="75000"/>
                      </a:schemeClr>
                    </a:solidFill>
                    <a:prstDash val="sysDot"/>
                    <a:headEnd type="none"/>
                  </a:ln>
                  <a:effectLst/>
                </p:spPr>
              </p:cxnSp>
              <p:cxnSp>
                <p:nvCxnSpPr>
                  <p:cNvPr id="199" name="Straight Connector 198"/>
                  <p:cNvCxnSpPr/>
                  <p:nvPr/>
                </p:nvCxnSpPr>
                <p:spPr>
                  <a:xfrm flipV="1">
                    <a:off x="-827097" y="1269064"/>
                    <a:ext cx="0" cy="820553"/>
                  </a:xfrm>
                  <a:prstGeom prst="line">
                    <a:avLst/>
                  </a:prstGeom>
                  <a:noFill/>
                  <a:ln w="12700" cap="flat" cmpd="sng" algn="ctr">
                    <a:solidFill>
                      <a:schemeClr val="bg1">
                        <a:lumMod val="75000"/>
                      </a:schemeClr>
                    </a:solidFill>
                    <a:prstDash val="sysDot"/>
                    <a:headEnd type="none"/>
                  </a:ln>
                  <a:effectLst/>
                </p:spPr>
              </p:cxnSp>
              <p:cxnSp>
                <p:nvCxnSpPr>
                  <p:cNvPr id="200" name="Straight Connector 199"/>
                  <p:cNvCxnSpPr/>
                  <p:nvPr/>
                </p:nvCxnSpPr>
                <p:spPr>
                  <a:xfrm flipV="1">
                    <a:off x="-600610" y="1269064"/>
                    <a:ext cx="0" cy="820553"/>
                  </a:xfrm>
                  <a:prstGeom prst="line">
                    <a:avLst/>
                  </a:prstGeom>
                  <a:noFill/>
                  <a:ln w="12700" cap="flat" cmpd="sng" algn="ctr">
                    <a:solidFill>
                      <a:schemeClr val="bg1">
                        <a:lumMod val="75000"/>
                      </a:schemeClr>
                    </a:solidFill>
                    <a:prstDash val="sysDot"/>
                    <a:headEnd type="none"/>
                  </a:ln>
                  <a:effectLst/>
                </p:spPr>
              </p:cxnSp>
              <p:cxnSp>
                <p:nvCxnSpPr>
                  <p:cNvPr id="201" name="Straight Connector 200"/>
                  <p:cNvCxnSpPr/>
                  <p:nvPr/>
                </p:nvCxnSpPr>
                <p:spPr>
                  <a:xfrm flipV="1">
                    <a:off x="-374123" y="1269064"/>
                    <a:ext cx="0" cy="820553"/>
                  </a:xfrm>
                  <a:prstGeom prst="line">
                    <a:avLst/>
                  </a:prstGeom>
                  <a:noFill/>
                  <a:ln w="12700" cap="flat" cmpd="sng" algn="ctr">
                    <a:solidFill>
                      <a:schemeClr val="bg1">
                        <a:lumMod val="75000"/>
                      </a:schemeClr>
                    </a:solidFill>
                    <a:prstDash val="sysDot"/>
                    <a:headEnd type="none"/>
                  </a:ln>
                  <a:effectLst/>
                </p:spPr>
              </p:cxnSp>
              <p:cxnSp>
                <p:nvCxnSpPr>
                  <p:cNvPr id="202" name="Straight Connector 201"/>
                  <p:cNvCxnSpPr/>
                  <p:nvPr/>
                </p:nvCxnSpPr>
                <p:spPr>
                  <a:xfrm flipV="1">
                    <a:off x="-152399" y="1269064"/>
                    <a:ext cx="0" cy="820553"/>
                  </a:xfrm>
                  <a:prstGeom prst="line">
                    <a:avLst/>
                  </a:prstGeom>
                  <a:noFill/>
                  <a:ln w="12700" cap="flat" cmpd="sng" algn="ctr">
                    <a:solidFill>
                      <a:schemeClr val="bg1">
                        <a:lumMod val="75000"/>
                      </a:schemeClr>
                    </a:solidFill>
                    <a:prstDash val="sysDot"/>
                    <a:headEnd type="none"/>
                  </a:ln>
                  <a:effectLst/>
                </p:spPr>
              </p:cxnSp>
              <p:cxnSp>
                <p:nvCxnSpPr>
                  <p:cNvPr id="203" name="Straight Connector 202"/>
                  <p:cNvCxnSpPr/>
                  <p:nvPr/>
                </p:nvCxnSpPr>
                <p:spPr>
                  <a:xfrm rot="16200000">
                    <a:off x="-713854" y="1523734"/>
                    <a:ext cx="0" cy="1132434"/>
                  </a:xfrm>
                  <a:prstGeom prst="line">
                    <a:avLst/>
                  </a:prstGeom>
                  <a:noFill/>
                  <a:ln w="19050" cap="flat" cmpd="sng" algn="ctr">
                    <a:solidFill>
                      <a:srgbClr val="3A3A3A"/>
                    </a:solidFill>
                    <a:prstDash val="solid"/>
                  </a:ln>
                  <a:effectLst/>
                </p:spPr>
              </p:cxnSp>
              <p:cxnSp>
                <p:nvCxnSpPr>
                  <p:cNvPr id="204" name="Straight Connector 203"/>
                  <p:cNvCxnSpPr/>
                  <p:nvPr/>
                </p:nvCxnSpPr>
                <p:spPr>
                  <a:xfrm rot="16200000">
                    <a:off x="-713854" y="702847"/>
                    <a:ext cx="0" cy="1132434"/>
                  </a:xfrm>
                  <a:prstGeom prst="line">
                    <a:avLst/>
                  </a:prstGeom>
                  <a:noFill/>
                  <a:ln w="19050" cap="flat" cmpd="sng" algn="ctr">
                    <a:solidFill>
                      <a:srgbClr val="3A3A3A"/>
                    </a:solidFill>
                    <a:prstDash val="solid"/>
                  </a:ln>
                  <a:effectLst/>
                </p:spPr>
              </p:cxnSp>
            </p:grpSp>
            <p:sp>
              <p:nvSpPr>
                <p:cNvPr id="147" name="Freeform 1656"/>
                <p:cNvSpPr>
                  <a:spLocks/>
                </p:cNvSpPr>
                <p:nvPr/>
              </p:nvSpPr>
              <p:spPr bwMode="auto">
                <a:xfrm>
                  <a:off x="4561480" y="4104196"/>
                  <a:ext cx="9759" cy="614788"/>
                </a:xfrm>
                <a:custGeom>
                  <a:avLst/>
                  <a:gdLst>
                    <a:gd name="T0" fmla="*/ 0 w 4"/>
                    <a:gd name="T1" fmla="*/ 0 h 252"/>
                    <a:gd name="T2" fmla="*/ 0 w 4"/>
                    <a:gd name="T3" fmla="*/ 252 h 252"/>
                    <a:gd name="T4" fmla="*/ 4 w 4"/>
                    <a:gd name="T5" fmla="*/ 252 h 252"/>
                    <a:gd name="T6" fmla="*/ 4 w 4"/>
                    <a:gd name="T7" fmla="*/ 0 h 252"/>
                  </a:gdLst>
                  <a:ahLst/>
                  <a:cxnLst>
                    <a:cxn ang="0">
                      <a:pos x="T0" y="T1"/>
                    </a:cxn>
                    <a:cxn ang="0">
                      <a:pos x="T2" y="T3"/>
                    </a:cxn>
                    <a:cxn ang="0">
                      <a:pos x="T4" y="T5"/>
                    </a:cxn>
                    <a:cxn ang="0">
                      <a:pos x="T6" y="T7"/>
                    </a:cxn>
                  </a:cxnLst>
                  <a:rect l="0" t="0" r="r" b="b"/>
                  <a:pathLst>
                    <a:path w="4" h="252">
                      <a:moveTo>
                        <a:pt x="0" y="0"/>
                      </a:moveTo>
                      <a:lnTo>
                        <a:pt x="0" y="252"/>
                      </a:lnTo>
                      <a:lnTo>
                        <a:pt x="4" y="252"/>
                      </a:lnTo>
                      <a:lnTo>
                        <a:pt x="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662"/>
                <p:cNvSpPr>
                  <a:spLocks/>
                </p:cNvSpPr>
                <p:nvPr/>
              </p:nvSpPr>
              <p:spPr bwMode="auto">
                <a:xfrm>
                  <a:off x="4000365" y="4104196"/>
                  <a:ext cx="7319" cy="614788"/>
                </a:xfrm>
                <a:custGeom>
                  <a:avLst/>
                  <a:gdLst>
                    <a:gd name="T0" fmla="*/ 0 w 3"/>
                    <a:gd name="T1" fmla="*/ 0 h 252"/>
                    <a:gd name="T2" fmla="*/ 0 w 3"/>
                    <a:gd name="T3" fmla="*/ 252 h 252"/>
                    <a:gd name="T4" fmla="*/ 3 w 3"/>
                    <a:gd name="T5" fmla="*/ 252 h 252"/>
                    <a:gd name="T6" fmla="*/ 3 w 3"/>
                    <a:gd name="T7" fmla="*/ 0 h 252"/>
                  </a:gdLst>
                  <a:ahLst/>
                  <a:cxnLst>
                    <a:cxn ang="0">
                      <a:pos x="T0" y="T1"/>
                    </a:cxn>
                    <a:cxn ang="0">
                      <a:pos x="T2" y="T3"/>
                    </a:cxn>
                    <a:cxn ang="0">
                      <a:pos x="T4" y="T5"/>
                    </a:cxn>
                    <a:cxn ang="0">
                      <a:pos x="T6" y="T7"/>
                    </a:cxn>
                  </a:cxnLst>
                  <a:rect l="0" t="0" r="r" b="b"/>
                  <a:pathLst>
                    <a:path w="3" h="252">
                      <a:moveTo>
                        <a:pt x="0" y="0"/>
                      </a:moveTo>
                      <a:lnTo>
                        <a:pt x="0" y="252"/>
                      </a:lnTo>
                      <a:lnTo>
                        <a:pt x="3" y="252"/>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663"/>
                <p:cNvSpPr>
                  <a:spLocks noChangeArrowheads="1"/>
                </p:cNvSpPr>
                <p:nvPr/>
              </p:nvSpPr>
              <p:spPr bwMode="auto">
                <a:xfrm>
                  <a:off x="3810073" y="4131033"/>
                  <a:ext cx="666021" cy="102465"/>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Rectangle 1664"/>
                <p:cNvSpPr>
                  <a:spLocks noChangeArrowheads="1"/>
                </p:cNvSpPr>
                <p:nvPr/>
              </p:nvSpPr>
              <p:spPr bwMode="auto">
                <a:xfrm>
                  <a:off x="3810073" y="4287169"/>
                  <a:ext cx="666021" cy="102465"/>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Rectangle 1665"/>
                <p:cNvSpPr>
                  <a:spLocks noChangeArrowheads="1"/>
                </p:cNvSpPr>
                <p:nvPr/>
              </p:nvSpPr>
              <p:spPr bwMode="auto">
                <a:xfrm>
                  <a:off x="3810073" y="4438426"/>
                  <a:ext cx="851434" cy="102465"/>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Rectangle 1666"/>
                <p:cNvSpPr>
                  <a:spLocks noChangeArrowheads="1"/>
                </p:cNvSpPr>
                <p:nvPr/>
              </p:nvSpPr>
              <p:spPr bwMode="auto">
                <a:xfrm>
                  <a:off x="3812513" y="4594563"/>
                  <a:ext cx="953898" cy="102465"/>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667"/>
                <p:cNvSpPr>
                  <a:spLocks/>
                </p:cNvSpPr>
                <p:nvPr/>
              </p:nvSpPr>
              <p:spPr bwMode="auto">
                <a:xfrm>
                  <a:off x="4432181" y="423349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668"/>
                <p:cNvSpPr>
                  <a:spLocks/>
                </p:cNvSpPr>
                <p:nvPr/>
              </p:nvSpPr>
              <p:spPr bwMode="auto">
                <a:xfrm>
                  <a:off x="4432181" y="4233497"/>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669"/>
                <p:cNvSpPr>
                  <a:spLocks/>
                </p:cNvSpPr>
                <p:nvPr/>
              </p:nvSpPr>
              <p:spPr bwMode="auto">
                <a:xfrm>
                  <a:off x="4432181" y="423349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670"/>
                <p:cNvSpPr>
                  <a:spLocks/>
                </p:cNvSpPr>
                <p:nvPr/>
              </p:nvSpPr>
              <p:spPr bwMode="auto">
                <a:xfrm>
                  <a:off x="4432181" y="4233497"/>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671"/>
                <p:cNvSpPr>
                  <a:spLocks/>
                </p:cNvSpPr>
                <p:nvPr/>
              </p:nvSpPr>
              <p:spPr bwMode="auto">
                <a:xfrm>
                  <a:off x="4398026" y="4131033"/>
                  <a:ext cx="56112" cy="56112"/>
                </a:xfrm>
                <a:custGeom>
                  <a:avLst/>
                  <a:gdLst>
                    <a:gd name="T0" fmla="*/ 0 w 23"/>
                    <a:gd name="T1" fmla="*/ 23 h 23"/>
                    <a:gd name="T2" fmla="*/ 23 w 23"/>
                    <a:gd name="T3" fmla="*/ 0 h 23"/>
                    <a:gd name="T4" fmla="*/ 23 w 23"/>
                    <a:gd name="T5" fmla="*/ 0 h 23"/>
                    <a:gd name="T6" fmla="*/ 0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lnTo>
                        <a:pt x="23" y="0"/>
                      </a:lnTo>
                      <a:lnTo>
                        <a:pt x="23" y="0"/>
                      </a:lnTo>
                      <a:lnTo>
                        <a:pt x="0" y="23"/>
                      </a:lnTo>
                      <a:lnTo>
                        <a:pt x="0" y="23"/>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672"/>
                <p:cNvSpPr>
                  <a:spLocks/>
                </p:cNvSpPr>
                <p:nvPr/>
              </p:nvSpPr>
              <p:spPr bwMode="auto">
                <a:xfrm>
                  <a:off x="4432181" y="4192023"/>
                  <a:ext cx="43913" cy="41475"/>
                </a:xfrm>
                <a:custGeom>
                  <a:avLst/>
                  <a:gdLst>
                    <a:gd name="T0" fmla="*/ 0 w 18"/>
                    <a:gd name="T1" fmla="*/ 17 h 17"/>
                    <a:gd name="T2" fmla="*/ 0 w 18"/>
                    <a:gd name="T3" fmla="*/ 17 h 17"/>
                    <a:gd name="T4" fmla="*/ 16 w 18"/>
                    <a:gd name="T5" fmla="*/ 17 h 17"/>
                    <a:gd name="T6" fmla="*/ 16 w 18"/>
                    <a:gd name="T7" fmla="*/ 17 h 17"/>
                    <a:gd name="T8" fmla="*/ 18 w 18"/>
                    <a:gd name="T9" fmla="*/ 17 h 17"/>
                    <a:gd name="T10" fmla="*/ 18 w 18"/>
                    <a:gd name="T11" fmla="*/ 0 h 17"/>
                    <a:gd name="T12" fmla="*/ 0 w 18"/>
                    <a:gd name="T13" fmla="*/ 17 h 17"/>
                    <a:gd name="T14" fmla="*/ 0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17"/>
                      </a:moveTo>
                      <a:lnTo>
                        <a:pt x="0" y="17"/>
                      </a:lnTo>
                      <a:lnTo>
                        <a:pt x="16" y="17"/>
                      </a:lnTo>
                      <a:lnTo>
                        <a:pt x="16" y="17"/>
                      </a:lnTo>
                      <a:lnTo>
                        <a:pt x="18" y="17"/>
                      </a:lnTo>
                      <a:lnTo>
                        <a:pt x="18" y="0"/>
                      </a:lnTo>
                      <a:lnTo>
                        <a:pt x="0" y="17"/>
                      </a:lnTo>
                      <a:lnTo>
                        <a:pt x="0" y="17"/>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73"/>
                <p:cNvSpPr>
                  <a:spLocks/>
                </p:cNvSpPr>
                <p:nvPr/>
              </p:nvSpPr>
              <p:spPr bwMode="auto">
                <a:xfrm>
                  <a:off x="4285803" y="4131033"/>
                  <a:ext cx="129302" cy="102465"/>
                </a:xfrm>
                <a:custGeom>
                  <a:avLst/>
                  <a:gdLst>
                    <a:gd name="T0" fmla="*/ 0 w 53"/>
                    <a:gd name="T1" fmla="*/ 42 h 42"/>
                    <a:gd name="T2" fmla="*/ 9 w 53"/>
                    <a:gd name="T3" fmla="*/ 42 h 42"/>
                    <a:gd name="T4" fmla="*/ 10 w 53"/>
                    <a:gd name="T5" fmla="*/ 42 h 42"/>
                    <a:gd name="T6" fmla="*/ 53 w 53"/>
                    <a:gd name="T7" fmla="*/ 0 h 42"/>
                    <a:gd name="T8" fmla="*/ 37 w 53"/>
                    <a:gd name="T9" fmla="*/ 0 h 42"/>
                    <a:gd name="T10" fmla="*/ 0 w 53"/>
                    <a:gd name="T11" fmla="*/ 37 h 42"/>
                    <a:gd name="T12" fmla="*/ 0 w 5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0" y="42"/>
                      </a:moveTo>
                      <a:lnTo>
                        <a:pt x="9" y="42"/>
                      </a:lnTo>
                      <a:lnTo>
                        <a:pt x="10" y="42"/>
                      </a:lnTo>
                      <a:lnTo>
                        <a:pt x="53" y="0"/>
                      </a:lnTo>
                      <a:lnTo>
                        <a:pt x="37" y="0"/>
                      </a:lnTo>
                      <a:lnTo>
                        <a:pt x="0" y="37"/>
                      </a:lnTo>
                      <a:lnTo>
                        <a:pt x="0" y="4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674"/>
                <p:cNvSpPr>
                  <a:spLocks/>
                </p:cNvSpPr>
                <p:nvPr/>
              </p:nvSpPr>
              <p:spPr bwMode="auto">
                <a:xfrm>
                  <a:off x="4285803" y="4131033"/>
                  <a:ext cx="46353" cy="51233"/>
                </a:xfrm>
                <a:custGeom>
                  <a:avLst/>
                  <a:gdLst>
                    <a:gd name="T0" fmla="*/ 0 w 19"/>
                    <a:gd name="T1" fmla="*/ 21 h 21"/>
                    <a:gd name="T2" fmla="*/ 9 w 19"/>
                    <a:gd name="T3" fmla="*/ 12 h 21"/>
                    <a:gd name="T4" fmla="*/ 9 w 19"/>
                    <a:gd name="T5" fmla="*/ 12 h 21"/>
                    <a:gd name="T6" fmla="*/ 19 w 19"/>
                    <a:gd name="T7" fmla="*/ 0 h 21"/>
                    <a:gd name="T8" fmla="*/ 9 w 19"/>
                    <a:gd name="T9" fmla="*/ 0 h 21"/>
                    <a:gd name="T10" fmla="*/ 3 w 19"/>
                    <a:gd name="T11" fmla="*/ 0 h 21"/>
                    <a:gd name="T12" fmla="*/ 3 w 19"/>
                    <a:gd name="T13" fmla="*/ 0 h 21"/>
                    <a:gd name="T14" fmla="*/ 3 w 19"/>
                    <a:gd name="T15" fmla="*/ 0 h 21"/>
                    <a:gd name="T16" fmla="*/ 0 w 19"/>
                    <a:gd name="T17" fmla="*/ 5 h 21"/>
                    <a:gd name="T18" fmla="*/ 0 w 19"/>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0" y="21"/>
                      </a:moveTo>
                      <a:lnTo>
                        <a:pt x="9" y="12"/>
                      </a:lnTo>
                      <a:lnTo>
                        <a:pt x="9" y="12"/>
                      </a:lnTo>
                      <a:lnTo>
                        <a:pt x="19" y="0"/>
                      </a:lnTo>
                      <a:lnTo>
                        <a:pt x="9" y="0"/>
                      </a:lnTo>
                      <a:lnTo>
                        <a:pt x="3" y="0"/>
                      </a:lnTo>
                      <a:lnTo>
                        <a:pt x="3" y="0"/>
                      </a:lnTo>
                      <a:lnTo>
                        <a:pt x="3" y="0"/>
                      </a:lnTo>
                      <a:lnTo>
                        <a:pt x="0" y="5"/>
                      </a:lnTo>
                      <a:lnTo>
                        <a:pt x="0" y="21"/>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75"/>
                <p:cNvSpPr>
                  <a:spLocks/>
                </p:cNvSpPr>
                <p:nvPr/>
              </p:nvSpPr>
              <p:spPr bwMode="auto">
                <a:xfrm>
                  <a:off x="4349233" y="4131033"/>
                  <a:ext cx="126861" cy="102465"/>
                </a:xfrm>
                <a:custGeom>
                  <a:avLst/>
                  <a:gdLst>
                    <a:gd name="T0" fmla="*/ 18 w 52"/>
                    <a:gd name="T1" fmla="*/ 42 h 42"/>
                    <a:gd name="T2" fmla="*/ 48 w 52"/>
                    <a:gd name="T3" fmla="*/ 12 h 42"/>
                    <a:gd name="T4" fmla="*/ 48 w 52"/>
                    <a:gd name="T5" fmla="*/ 12 h 42"/>
                    <a:gd name="T6" fmla="*/ 52 w 52"/>
                    <a:gd name="T7" fmla="*/ 9 h 42"/>
                    <a:gd name="T8" fmla="*/ 52 w 52"/>
                    <a:gd name="T9" fmla="*/ 0 h 42"/>
                    <a:gd name="T10" fmla="*/ 48 w 52"/>
                    <a:gd name="T11" fmla="*/ 0 h 42"/>
                    <a:gd name="T12" fmla="*/ 48 w 52"/>
                    <a:gd name="T13" fmla="*/ 0 h 42"/>
                    <a:gd name="T14" fmla="*/ 43 w 52"/>
                    <a:gd name="T15" fmla="*/ 0 h 42"/>
                    <a:gd name="T16" fmla="*/ 20 w 52"/>
                    <a:gd name="T17" fmla="*/ 23 h 42"/>
                    <a:gd name="T18" fmla="*/ 0 w 52"/>
                    <a:gd name="T19" fmla="*/ 42 h 42"/>
                    <a:gd name="T20" fmla="*/ 18 w 5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2">
                      <a:moveTo>
                        <a:pt x="18" y="42"/>
                      </a:moveTo>
                      <a:lnTo>
                        <a:pt x="48" y="12"/>
                      </a:lnTo>
                      <a:lnTo>
                        <a:pt x="48" y="12"/>
                      </a:lnTo>
                      <a:lnTo>
                        <a:pt x="52" y="9"/>
                      </a:lnTo>
                      <a:lnTo>
                        <a:pt x="52" y="0"/>
                      </a:lnTo>
                      <a:lnTo>
                        <a:pt x="48" y="0"/>
                      </a:lnTo>
                      <a:lnTo>
                        <a:pt x="48" y="0"/>
                      </a:lnTo>
                      <a:lnTo>
                        <a:pt x="43" y="0"/>
                      </a:lnTo>
                      <a:lnTo>
                        <a:pt x="20" y="23"/>
                      </a:lnTo>
                      <a:lnTo>
                        <a:pt x="0" y="42"/>
                      </a:lnTo>
                      <a:lnTo>
                        <a:pt x="18" y="4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76"/>
                <p:cNvSpPr>
                  <a:spLocks/>
                </p:cNvSpPr>
                <p:nvPr/>
              </p:nvSpPr>
              <p:spPr bwMode="auto">
                <a:xfrm>
                  <a:off x="4441940" y="4355479"/>
                  <a:ext cx="34154" cy="34156"/>
                </a:xfrm>
                <a:custGeom>
                  <a:avLst/>
                  <a:gdLst>
                    <a:gd name="T0" fmla="*/ 14 w 14"/>
                    <a:gd name="T1" fmla="*/ 14 h 14"/>
                    <a:gd name="T2" fmla="*/ 14 w 14"/>
                    <a:gd name="T3" fmla="*/ 0 h 14"/>
                    <a:gd name="T4" fmla="*/ 0 w 14"/>
                    <a:gd name="T5" fmla="*/ 14 h 14"/>
                    <a:gd name="T6" fmla="*/ 14 w 14"/>
                    <a:gd name="T7" fmla="*/ 14 h 14"/>
                  </a:gdLst>
                  <a:ahLst/>
                  <a:cxnLst>
                    <a:cxn ang="0">
                      <a:pos x="T0" y="T1"/>
                    </a:cxn>
                    <a:cxn ang="0">
                      <a:pos x="T2" y="T3"/>
                    </a:cxn>
                    <a:cxn ang="0">
                      <a:pos x="T4" y="T5"/>
                    </a:cxn>
                    <a:cxn ang="0">
                      <a:pos x="T6" y="T7"/>
                    </a:cxn>
                  </a:cxnLst>
                  <a:rect l="0" t="0" r="r" b="b"/>
                  <a:pathLst>
                    <a:path w="14" h="14">
                      <a:moveTo>
                        <a:pt x="14" y="14"/>
                      </a:moveTo>
                      <a:lnTo>
                        <a:pt x="14" y="0"/>
                      </a:lnTo>
                      <a:lnTo>
                        <a:pt x="0" y="14"/>
                      </a:lnTo>
                      <a:lnTo>
                        <a:pt x="14" y="14"/>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77"/>
                <p:cNvSpPr>
                  <a:spLocks/>
                </p:cNvSpPr>
                <p:nvPr/>
              </p:nvSpPr>
              <p:spPr bwMode="auto">
                <a:xfrm>
                  <a:off x="4280923" y="4287169"/>
                  <a:ext cx="143939" cy="102465"/>
                </a:xfrm>
                <a:custGeom>
                  <a:avLst/>
                  <a:gdLst>
                    <a:gd name="T0" fmla="*/ 43 w 59"/>
                    <a:gd name="T1" fmla="*/ 0 h 42"/>
                    <a:gd name="T2" fmla="*/ 0 w 59"/>
                    <a:gd name="T3" fmla="*/ 42 h 42"/>
                    <a:gd name="T4" fmla="*/ 0 w 59"/>
                    <a:gd name="T5" fmla="*/ 42 h 42"/>
                    <a:gd name="T6" fmla="*/ 0 w 59"/>
                    <a:gd name="T7" fmla="*/ 42 h 42"/>
                    <a:gd name="T8" fmla="*/ 14 w 59"/>
                    <a:gd name="T9" fmla="*/ 42 h 42"/>
                    <a:gd name="T10" fmla="*/ 16 w 59"/>
                    <a:gd name="T11" fmla="*/ 42 h 42"/>
                    <a:gd name="T12" fmla="*/ 59 w 59"/>
                    <a:gd name="T13" fmla="*/ 0 h 42"/>
                    <a:gd name="T14" fmla="*/ 43 w 59"/>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2">
                      <a:moveTo>
                        <a:pt x="43" y="0"/>
                      </a:moveTo>
                      <a:lnTo>
                        <a:pt x="0" y="42"/>
                      </a:lnTo>
                      <a:lnTo>
                        <a:pt x="0" y="42"/>
                      </a:lnTo>
                      <a:lnTo>
                        <a:pt x="0" y="42"/>
                      </a:lnTo>
                      <a:lnTo>
                        <a:pt x="14" y="42"/>
                      </a:lnTo>
                      <a:lnTo>
                        <a:pt x="16" y="42"/>
                      </a:lnTo>
                      <a:lnTo>
                        <a:pt x="59" y="0"/>
                      </a:lnTo>
                      <a:lnTo>
                        <a:pt x="4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78"/>
                <p:cNvSpPr>
                  <a:spLocks/>
                </p:cNvSpPr>
                <p:nvPr/>
              </p:nvSpPr>
              <p:spPr bwMode="auto">
                <a:xfrm>
                  <a:off x="4246769" y="4287169"/>
                  <a:ext cx="56112" cy="56112"/>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79"/>
                <p:cNvSpPr>
                  <a:spLocks/>
                </p:cNvSpPr>
                <p:nvPr/>
              </p:nvSpPr>
              <p:spPr bwMode="auto">
                <a:xfrm>
                  <a:off x="4358992" y="4287169"/>
                  <a:ext cx="117102" cy="102465"/>
                </a:xfrm>
                <a:custGeom>
                  <a:avLst/>
                  <a:gdLst>
                    <a:gd name="T0" fmla="*/ 43 w 48"/>
                    <a:gd name="T1" fmla="*/ 0 h 42"/>
                    <a:gd name="T2" fmla="*/ 0 w 48"/>
                    <a:gd name="T3" fmla="*/ 42 h 42"/>
                    <a:gd name="T4" fmla="*/ 18 w 48"/>
                    <a:gd name="T5" fmla="*/ 42 h 42"/>
                    <a:gd name="T6" fmla="*/ 48 w 48"/>
                    <a:gd name="T7" fmla="*/ 12 h 42"/>
                    <a:gd name="T8" fmla="*/ 48 w 48"/>
                    <a:gd name="T9" fmla="*/ 0 h 42"/>
                    <a:gd name="T10" fmla="*/ 43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43" y="0"/>
                      </a:moveTo>
                      <a:lnTo>
                        <a:pt x="0" y="42"/>
                      </a:lnTo>
                      <a:lnTo>
                        <a:pt x="18" y="42"/>
                      </a:lnTo>
                      <a:lnTo>
                        <a:pt x="48" y="12"/>
                      </a:lnTo>
                      <a:lnTo>
                        <a:pt x="48" y="0"/>
                      </a:lnTo>
                      <a:lnTo>
                        <a:pt x="4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80"/>
                <p:cNvSpPr>
                  <a:spLocks/>
                </p:cNvSpPr>
                <p:nvPr/>
              </p:nvSpPr>
              <p:spPr bwMode="auto">
                <a:xfrm>
                  <a:off x="4119908" y="4287169"/>
                  <a:ext cx="143939" cy="102465"/>
                </a:xfrm>
                <a:custGeom>
                  <a:avLst/>
                  <a:gdLst>
                    <a:gd name="T0" fmla="*/ 43 w 59"/>
                    <a:gd name="T1" fmla="*/ 0 h 42"/>
                    <a:gd name="T2" fmla="*/ 0 w 59"/>
                    <a:gd name="T3" fmla="*/ 42 h 42"/>
                    <a:gd name="T4" fmla="*/ 0 w 59"/>
                    <a:gd name="T5" fmla="*/ 42 h 42"/>
                    <a:gd name="T6" fmla="*/ 15 w 59"/>
                    <a:gd name="T7" fmla="*/ 42 h 42"/>
                    <a:gd name="T8" fmla="*/ 16 w 59"/>
                    <a:gd name="T9" fmla="*/ 42 h 42"/>
                    <a:gd name="T10" fmla="*/ 59 w 59"/>
                    <a:gd name="T11" fmla="*/ 0 h 42"/>
                    <a:gd name="T12" fmla="*/ 43 w 5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9" h="42">
                      <a:moveTo>
                        <a:pt x="43" y="0"/>
                      </a:moveTo>
                      <a:lnTo>
                        <a:pt x="0" y="42"/>
                      </a:lnTo>
                      <a:lnTo>
                        <a:pt x="0" y="42"/>
                      </a:lnTo>
                      <a:lnTo>
                        <a:pt x="15" y="42"/>
                      </a:lnTo>
                      <a:lnTo>
                        <a:pt x="16" y="42"/>
                      </a:lnTo>
                      <a:lnTo>
                        <a:pt x="59" y="0"/>
                      </a:lnTo>
                      <a:lnTo>
                        <a:pt x="4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81"/>
                <p:cNvSpPr>
                  <a:spLocks/>
                </p:cNvSpPr>
                <p:nvPr/>
              </p:nvSpPr>
              <p:spPr bwMode="auto">
                <a:xfrm>
                  <a:off x="4141863" y="4287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82"/>
                <p:cNvSpPr>
                  <a:spLocks/>
                </p:cNvSpPr>
                <p:nvPr/>
              </p:nvSpPr>
              <p:spPr bwMode="auto">
                <a:xfrm>
                  <a:off x="4141863" y="42871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83"/>
                <p:cNvSpPr>
                  <a:spLocks/>
                </p:cNvSpPr>
                <p:nvPr/>
              </p:nvSpPr>
              <p:spPr bwMode="auto">
                <a:xfrm>
                  <a:off x="4202855" y="4287169"/>
                  <a:ext cx="143939" cy="102465"/>
                </a:xfrm>
                <a:custGeom>
                  <a:avLst/>
                  <a:gdLst>
                    <a:gd name="T0" fmla="*/ 46 w 59"/>
                    <a:gd name="T1" fmla="*/ 12 h 42"/>
                    <a:gd name="T2" fmla="*/ 59 w 59"/>
                    <a:gd name="T3" fmla="*/ 0 h 42"/>
                    <a:gd name="T4" fmla="*/ 46 w 59"/>
                    <a:gd name="T5" fmla="*/ 0 h 42"/>
                    <a:gd name="T6" fmla="*/ 46 w 59"/>
                    <a:gd name="T7" fmla="*/ 0 h 42"/>
                    <a:gd name="T8" fmla="*/ 41 w 59"/>
                    <a:gd name="T9" fmla="*/ 0 h 42"/>
                    <a:gd name="T10" fmla="*/ 18 w 59"/>
                    <a:gd name="T11" fmla="*/ 23 h 42"/>
                    <a:gd name="T12" fmla="*/ 0 w 59"/>
                    <a:gd name="T13" fmla="*/ 42 h 42"/>
                    <a:gd name="T14" fmla="*/ 16 w 59"/>
                    <a:gd name="T15" fmla="*/ 42 h 42"/>
                    <a:gd name="T16" fmla="*/ 46 w 59"/>
                    <a:gd name="T17" fmla="*/ 12 h 42"/>
                    <a:gd name="T18" fmla="*/ 46 w 59"/>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46" y="12"/>
                      </a:moveTo>
                      <a:lnTo>
                        <a:pt x="59" y="0"/>
                      </a:lnTo>
                      <a:lnTo>
                        <a:pt x="46" y="0"/>
                      </a:lnTo>
                      <a:lnTo>
                        <a:pt x="46" y="0"/>
                      </a:lnTo>
                      <a:lnTo>
                        <a:pt x="41" y="0"/>
                      </a:lnTo>
                      <a:lnTo>
                        <a:pt x="18" y="23"/>
                      </a:lnTo>
                      <a:lnTo>
                        <a:pt x="0" y="42"/>
                      </a:lnTo>
                      <a:lnTo>
                        <a:pt x="16" y="42"/>
                      </a:lnTo>
                      <a:lnTo>
                        <a:pt x="46" y="12"/>
                      </a:lnTo>
                      <a:lnTo>
                        <a:pt x="46" y="1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84"/>
                <p:cNvSpPr>
                  <a:spLocks/>
                </p:cNvSpPr>
                <p:nvPr/>
              </p:nvSpPr>
              <p:spPr bwMode="auto">
                <a:xfrm>
                  <a:off x="4095511" y="4287169"/>
                  <a:ext cx="7319" cy="7319"/>
                </a:xfrm>
                <a:custGeom>
                  <a:avLst/>
                  <a:gdLst>
                    <a:gd name="T0" fmla="*/ 0 w 3"/>
                    <a:gd name="T1" fmla="*/ 0 h 3"/>
                    <a:gd name="T2" fmla="*/ 0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lnTo>
                        <a:pt x="0" y="3"/>
                      </a:lnTo>
                      <a:lnTo>
                        <a:pt x="3"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85"/>
                <p:cNvSpPr>
                  <a:spLocks/>
                </p:cNvSpPr>
                <p:nvPr/>
              </p:nvSpPr>
              <p:spPr bwMode="auto">
                <a:xfrm>
                  <a:off x="4095511" y="4287169"/>
                  <a:ext cx="90268" cy="85388"/>
                </a:xfrm>
                <a:custGeom>
                  <a:avLst/>
                  <a:gdLst>
                    <a:gd name="T0" fmla="*/ 25 w 37"/>
                    <a:gd name="T1" fmla="*/ 12 h 35"/>
                    <a:gd name="T2" fmla="*/ 37 w 37"/>
                    <a:gd name="T3" fmla="*/ 0 h 35"/>
                    <a:gd name="T4" fmla="*/ 25 w 37"/>
                    <a:gd name="T5" fmla="*/ 0 h 35"/>
                    <a:gd name="T6" fmla="*/ 19 w 37"/>
                    <a:gd name="T7" fmla="*/ 0 h 35"/>
                    <a:gd name="T8" fmla="*/ 19 w 37"/>
                    <a:gd name="T9" fmla="*/ 0 h 35"/>
                    <a:gd name="T10" fmla="*/ 0 w 37"/>
                    <a:gd name="T11" fmla="*/ 19 h 35"/>
                    <a:gd name="T12" fmla="*/ 0 w 37"/>
                    <a:gd name="T13" fmla="*/ 35 h 35"/>
                    <a:gd name="T14" fmla="*/ 25 w 37"/>
                    <a:gd name="T15" fmla="*/ 12 h 35"/>
                    <a:gd name="T16" fmla="*/ 25 w 37"/>
                    <a:gd name="T1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5">
                      <a:moveTo>
                        <a:pt x="25" y="12"/>
                      </a:moveTo>
                      <a:lnTo>
                        <a:pt x="37" y="0"/>
                      </a:lnTo>
                      <a:lnTo>
                        <a:pt x="25" y="0"/>
                      </a:lnTo>
                      <a:lnTo>
                        <a:pt x="19" y="0"/>
                      </a:lnTo>
                      <a:lnTo>
                        <a:pt x="19" y="0"/>
                      </a:lnTo>
                      <a:lnTo>
                        <a:pt x="0" y="19"/>
                      </a:lnTo>
                      <a:lnTo>
                        <a:pt x="0" y="35"/>
                      </a:lnTo>
                      <a:lnTo>
                        <a:pt x="25" y="12"/>
                      </a:lnTo>
                      <a:lnTo>
                        <a:pt x="25" y="1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86"/>
                <p:cNvSpPr>
                  <a:spLocks/>
                </p:cNvSpPr>
                <p:nvPr/>
              </p:nvSpPr>
              <p:spPr bwMode="auto">
                <a:xfrm>
                  <a:off x="4627352" y="4506736"/>
                  <a:ext cx="34154" cy="34156"/>
                </a:xfrm>
                <a:custGeom>
                  <a:avLst/>
                  <a:gdLst>
                    <a:gd name="T0" fmla="*/ 14 w 14"/>
                    <a:gd name="T1" fmla="*/ 14 h 14"/>
                    <a:gd name="T2" fmla="*/ 14 w 14"/>
                    <a:gd name="T3" fmla="*/ 0 h 14"/>
                    <a:gd name="T4" fmla="*/ 0 w 14"/>
                    <a:gd name="T5" fmla="*/ 14 h 14"/>
                    <a:gd name="T6" fmla="*/ 14 w 14"/>
                    <a:gd name="T7" fmla="*/ 14 h 14"/>
                  </a:gdLst>
                  <a:ahLst/>
                  <a:cxnLst>
                    <a:cxn ang="0">
                      <a:pos x="T0" y="T1"/>
                    </a:cxn>
                    <a:cxn ang="0">
                      <a:pos x="T2" y="T3"/>
                    </a:cxn>
                    <a:cxn ang="0">
                      <a:pos x="T4" y="T5"/>
                    </a:cxn>
                    <a:cxn ang="0">
                      <a:pos x="T6" y="T7"/>
                    </a:cxn>
                  </a:cxnLst>
                  <a:rect l="0" t="0" r="r" b="b"/>
                  <a:pathLst>
                    <a:path w="14" h="14">
                      <a:moveTo>
                        <a:pt x="14" y="14"/>
                      </a:moveTo>
                      <a:lnTo>
                        <a:pt x="14" y="0"/>
                      </a:lnTo>
                      <a:lnTo>
                        <a:pt x="0" y="14"/>
                      </a:lnTo>
                      <a:lnTo>
                        <a:pt x="14" y="14"/>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87"/>
                <p:cNvSpPr>
                  <a:spLocks/>
                </p:cNvSpPr>
                <p:nvPr/>
              </p:nvSpPr>
              <p:spPr bwMode="auto">
                <a:xfrm>
                  <a:off x="4471216" y="4438426"/>
                  <a:ext cx="143939" cy="102465"/>
                </a:xfrm>
                <a:custGeom>
                  <a:avLst/>
                  <a:gdLst>
                    <a:gd name="T0" fmla="*/ 41 w 59"/>
                    <a:gd name="T1" fmla="*/ 0 h 42"/>
                    <a:gd name="T2" fmla="*/ 0 w 59"/>
                    <a:gd name="T3" fmla="*/ 42 h 42"/>
                    <a:gd name="T4" fmla="*/ 0 w 59"/>
                    <a:gd name="T5" fmla="*/ 42 h 42"/>
                    <a:gd name="T6" fmla="*/ 0 w 59"/>
                    <a:gd name="T7" fmla="*/ 42 h 42"/>
                    <a:gd name="T8" fmla="*/ 13 w 59"/>
                    <a:gd name="T9" fmla="*/ 42 h 42"/>
                    <a:gd name="T10" fmla="*/ 16 w 59"/>
                    <a:gd name="T11" fmla="*/ 42 h 42"/>
                    <a:gd name="T12" fmla="*/ 59 w 59"/>
                    <a:gd name="T13" fmla="*/ 0 h 42"/>
                    <a:gd name="T14" fmla="*/ 41 w 59"/>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2">
                      <a:moveTo>
                        <a:pt x="41" y="0"/>
                      </a:moveTo>
                      <a:lnTo>
                        <a:pt x="0" y="42"/>
                      </a:lnTo>
                      <a:lnTo>
                        <a:pt x="0" y="42"/>
                      </a:lnTo>
                      <a:lnTo>
                        <a:pt x="0" y="42"/>
                      </a:lnTo>
                      <a:lnTo>
                        <a:pt x="13" y="42"/>
                      </a:lnTo>
                      <a:lnTo>
                        <a:pt x="16" y="42"/>
                      </a:lnTo>
                      <a:lnTo>
                        <a:pt x="59" y="0"/>
                      </a:lnTo>
                      <a:lnTo>
                        <a:pt x="41"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88"/>
                <p:cNvSpPr>
                  <a:spLocks/>
                </p:cNvSpPr>
                <p:nvPr/>
              </p:nvSpPr>
              <p:spPr bwMode="auto">
                <a:xfrm>
                  <a:off x="4437060" y="4438426"/>
                  <a:ext cx="56112" cy="56112"/>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689"/>
                <p:cNvSpPr>
                  <a:spLocks/>
                </p:cNvSpPr>
                <p:nvPr/>
              </p:nvSpPr>
              <p:spPr bwMode="auto">
                <a:xfrm>
                  <a:off x="4549284" y="4438426"/>
                  <a:ext cx="112222" cy="102465"/>
                </a:xfrm>
                <a:custGeom>
                  <a:avLst/>
                  <a:gdLst>
                    <a:gd name="T0" fmla="*/ 43 w 46"/>
                    <a:gd name="T1" fmla="*/ 0 h 42"/>
                    <a:gd name="T2" fmla="*/ 0 w 46"/>
                    <a:gd name="T3" fmla="*/ 42 h 42"/>
                    <a:gd name="T4" fmla="*/ 16 w 46"/>
                    <a:gd name="T5" fmla="*/ 42 h 42"/>
                    <a:gd name="T6" fmla="*/ 46 w 46"/>
                    <a:gd name="T7" fmla="*/ 12 h 42"/>
                    <a:gd name="T8" fmla="*/ 46 w 46"/>
                    <a:gd name="T9" fmla="*/ 0 h 42"/>
                    <a:gd name="T10" fmla="*/ 43 w 46"/>
                    <a:gd name="T11" fmla="*/ 0 h 42"/>
                  </a:gdLst>
                  <a:ahLst/>
                  <a:cxnLst>
                    <a:cxn ang="0">
                      <a:pos x="T0" y="T1"/>
                    </a:cxn>
                    <a:cxn ang="0">
                      <a:pos x="T2" y="T3"/>
                    </a:cxn>
                    <a:cxn ang="0">
                      <a:pos x="T4" y="T5"/>
                    </a:cxn>
                    <a:cxn ang="0">
                      <a:pos x="T6" y="T7"/>
                    </a:cxn>
                    <a:cxn ang="0">
                      <a:pos x="T8" y="T9"/>
                    </a:cxn>
                    <a:cxn ang="0">
                      <a:pos x="T10" y="T11"/>
                    </a:cxn>
                  </a:cxnLst>
                  <a:rect l="0" t="0" r="r" b="b"/>
                  <a:pathLst>
                    <a:path w="46" h="42">
                      <a:moveTo>
                        <a:pt x="43" y="0"/>
                      </a:moveTo>
                      <a:lnTo>
                        <a:pt x="0" y="42"/>
                      </a:lnTo>
                      <a:lnTo>
                        <a:pt x="16" y="42"/>
                      </a:lnTo>
                      <a:lnTo>
                        <a:pt x="46" y="12"/>
                      </a:lnTo>
                      <a:lnTo>
                        <a:pt x="46" y="0"/>
                      </a:lnTo>
                      <a:lnTo>
                        <a:pt x="4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90"/>
                <p:cNvSpPr>
                  <a:spLocks/>
                </p:cNvSpPr>
                <p:nvPr/>
              </p:nvSpPr>
              <p:spPr bwMode="auto">
                <a:xfrm>
                  <a:off x="4310199" y="4438426"/>
                  <a:ext cx="143939" cy="102465"/>
                </a:xfrm>
                <a:custGeom>
                  <a:avLst/>
                  <a:gdLst>
                    <a:gd name="T0" fmla="*/ 41 w 59"/>
                    <a:gd name="T1" fmla="*/ 0 h 42"/>
                    <a:gd name="T2" fmla="*/ 0 w 59"/>
                    <a:gd name="T3" fmla="*/ 42 h 42"/>
                    <a:gd name="T4" fmla="*/ 0 w 59"/>
                    <a:gd name="T5" fmla="*/ 42 h 42"/>
                    <a:gd name="T6" fmla="*/ 13 w 59"/>
                    <a:gd name="T7" fmla="*/ 42 h 42"/>
                    <a:gd name="T8" fmla="*/ 16 w 59"/>
                    <a:gd name="T9" fmla="*/ 42 h 42"/>
                    <a:gd name="T10" fmla="*/ 59 w 59"/>
                    <a:gd name="T11" fmla="*/ 0 h 42"/>
                    <a:gd name="T12" fmla="*/ 41 w 5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9" h="42">
                      <a:moveTo>
                        <a:pt x="41" y="0"/>
                      </a:moveTo>
                      <a:lnTo>
                        <a:pt x="0" y="42"/>
                      </a:lnTo>
                      <a:lnTo>
                        <a:pt x="0" y="42"/>
                      </a:lnTo>
                      <a:lnTo>
                        <a:pt x="13" y="42"/>
                      </a:lnTo>
                      <a:lnTo>
                        <a:pt x="16" y="42"/>
                      </a:lnTo>
                      <a:lnTo>
                        <a:pt x="59" y="0"/>
                      </a:lnTo>
                      <a:lnTo>
                        <a:pt x="41"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91"/>
                <p:cNvSpPr>
                  <a:spLocks/>
                </p:cNvSpPr>
                <p:nvPr/>
              </p:nvSpPr>
              <p:spPr bwMode="auto">
                <a:xfrm>
                  <a:off x="4332155" y="44384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92"/>
                <p:cNvSpPr>
                  <a:spLocks/>
                </p:cNvSpPr>
                <p:nvPr/>
              </p:nvSpPr>
              <p:spPr bwMode="auto">
                <a:xfrm>
                  <a:off x="4332155" y="443842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693"/>
                <p:cNvSpPr>
                  <a:spLocks/>
                </p:cNvSpPr>
                <p:nvPr/>
              </p:nvSpPr>
              <p:spPr bwMode="auto">
                <a:xfrm>
                  <a:off x="4388267" y="4438426"/>
                  <a:ext cx="143939" cy="102465"/>
                </a:xfrm>
                <a:custGeom>
                  <a:avLst/>
                  <a:gdLst>
                    <a:gd name="T0" fmla="*/ 47 w 59"/>
                    <a:gd name="T1" fmla="*/ 12 h 42"/>
                    <a:gd name="T2" fmla="*/ 59 w 59"/>
                    <a:gd name="T3" fmla="*/ 0 h 42"/>
                    <a:gd name="T4" fmla="*/ 47 w 59"/>
                    <a:gd name="T5" fmla="*/ 0 h 42"/>
                    <a:gd name="T6" fmla="*/ 47 w 59"/>
                    <a:gd name="T7" fmla="*/ 0 h 42"/>
                    <a:gd name="T8" fmla="*/ 43 w 59"/>
                    <a:gd name="T9" fmla="*/ 0 h 42"/>
                    <a:gd name="T10" fmla="*/ 20 w 59"/>
                    <a:gd name="T11" fmla="*/ 23 h 42"/>
                    <a:gd name="T12" fmla="*/ 0 w 59"/>
                    <a:gd name="T13" fmla="*/ 42 h 42"/>
                    <a:gd name="T14" fmla="*/ 16 w 59"/>
                    <a:gd name="T15" fmla="*/ 42 h 42"/>
                    <a:gd name="T16" fmla="*/ 47 w 59"/>
                    <a:gd name="T17" fmla="*/ 12 h 42"/>
                    <a:gd name="T18" fmla="*/ 47 w 59"/>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47" y="12"/>
                      </a:moveTo>
                      <a:lnTo>
                        <a:pt x="59" y="0"/>
                      </a:lnTo>
                      <a:lnTo>
                        <a:pt x="47" y="0"/>
                      </a:lnTo>
                      <a:lnTo>
                        <a:pt x="47" y="0"/>
                      </a:lnTo>
                      <a:lnTo>
                        <a:pt x="43" y="0"/>
                      </a:lnTo>
                      <a:lnTo>
                        <a:pt x="20" y="23"/>
                      </a:lnTo>
                      <a:lnTo>
                        <a:pt x="0" y="42"/>
                      </a:lnTo>
                      <a:lnTo>
                        <a:pt x="16" y="42"/>
                      </a:lnTo>
                      <a:lnTo>
                        <a:pt x="47" y="12"/>
                      </a:lnTo>
                      <a:lnTo>
                        <a:pt x="47" y="1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694"/>
                <p:cNvSpPr>
                  <a:spLocks/>
                </p:cNvSpPr>
                <p:nvPr/>
              </p:nvSpPr>
              <p:spPr bwMode="auto">
                <a:xfrm>
                  <a:off x="4285803" y="4438426"/>
                  <a:ext cx="7319" cy="7319"/>
                </a:xfrm>
                <a:custGeom>
                  <a:avLst/>
                  <a:gdLst>
                    <a:gd name="T0" fmla="*/ 0 w 3"/>
                    <a:gd name="T1" fmla="*/ 0 h 3"/>
                    <a:gd name="T2" fmla="*/ 0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lnTo>
                        <a:pt x="0" y="3"/>
                      </a:lnTo>
                      <a:lnTo>
                        <a:pt x="3"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695"/>
                <p:cNvSpPr>
                  <a:spLocks/>
                </p:cNvSpPr>
                <p:nvPr/>
              </p:nvSpPr>
              <p:spPr bwMode="auto">
                <a:xfrm>
                  <a:off x="4285803" y="4438426"/>
                  <a:ext cx="85388" cy="90268"/>
                </a:xfrm>
                <a:custGeom>
                  <a:avLst/>
                  <a:gdLst>
                    <a:gd name="T0" fmla="*/ 23 w 35"/>
                    <a:gd name="T1" fmla="*/ 12 h 37"/>
                    <a:gd name="T2" fmla="*/ 35 w 35"/>
                    <a:gd name="T3" fmla="*/ 0 h 37"/>
                    <a:gd name="T4" fmla="*/ 23 w 35"/>
                    <a:gd name="T5" fmla="*/ 0 h 37"/>
                    <a:gd name="T6" fmla="*/ 19 w 35"/>
                    <a:gd name="T7" fmla="*/ 0 h 37"/>
                    <a:gd name="T8" fmla="*/ 19 w 35"/>
                    <a:gd name="T9" fmla="*/ 0 h 37"/>
                    <a:gd name="T10" fmla="*/ 0 w 35"/>
                    <a:gd name="T11" fmla="*/ 19 h 37"/>
                    <a:gd name="T12" fmla="*/ 0 w 35"/>
                    <a:gd name="T13" fmla="*/ 37 h 37"/>
                    <a:gd name="T14" fmla="*/ 23 w 35"/>
                    <a:gd name="T15" fmla="*/ 12 h 37"/>
                    <a:gd name="T16" fmla="*/ 23 w 35"/>
                    <a:gd name="T17"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7">
                      <a:moveTo>
                        <a:pt x="23" y="12"/>
                      </a:moveTo>
                      <a:lnTo>
                        <a:pt x="35" y="0"/>
                      </a:lnTo>
                      <a:lnTo>
                        <a:pt x="23" y="0"/>
                      </a:lnTo>
                      <a:lnTo>
                        <a:pt x="19" y="0"/>
                      </a:lnTo>
                      <a:lnTo>
                        <a:pt x="19" y="0"/>
                      </a:lnTo>
                      <a:lnTo>
                        <a:pt x="0" y="19"/>
                      </a:lnTo>
                      <a:lnTo>
                        <a:pt x="0" y="37"/>
                      </a:lnTo>
                      <a:lnTo>
                        <a:pt x="23" y="12"/>
                      </a:lnTo>
                      <a:lnTo>
                        <a:pt x="23" y="1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696"/>
                <p:cNvSpPr>
                  <a:spLocks/>
                </p:cNvSpPr>
                <p:nvPr/>
              </p:nvSpPr>
              <p:spPr bwMode="auto">
                <a:xfrm>
                  <a:off x="4732255" y="4662873"/>
                  <a:ext cx="34154" cy="34156"/>
                </a:xfrm>
                <a:custGeom>
                  <a:avLst/>
                  <a:gdLst>
                    <a:gd name="T0" fmla="*/ 14 w 14"/>
                    <a:gd name="T1" fmla="*/ 14 h 14"/>
                    <a:gd name="T2" fmla="*/ 14 w 14"/>
                    <a:gd name="T3" fmla="*/ 0 h 14"/>
                    <a:gd name="T4" fmla="*/ 0 w 14"/>
                    <a:gd name="T5" fmla="*/ 14 h 14"/>
                    <a:gd name="T6" fmla="*/ 14 w 14"/>
                    <a:gd name="T7" fmla="*/ 14 h 14"/>
                  </a:gdLst>
                  <a:ahLst/>
                  <a:cxnLst>
                    <a:cxn ang="0">
                      <a:pos x="T0" y="T1"/>
                    </a:cxn>
                    <a:cxn ang="0">
                      <a:pos x="T2" y="T3"/>
                    </a:cxn>
                    <a:cxn ang="0">
                      <a:pos x="T4" y="T5"/>
                    </a:cxn>
                    <a:cxn ang="0">
                      <a:pos x="T6" y="T7"/>
                    </a:cxn>
                  </a:cxnLst>
                  <a:rect l="0" t="0" r="r" b="b"/>
                  <a:pathLst>
                    <a:path w="14" h="14">
                      <a:moveTo>
                        <a:pt x="14" y="14"/>
                      </a:moveTo>
                      <a:lnTo>
                        <a:pt x="14" y="0"/>
                      </a:lnTo>
                      <a:lnTo>
                        <a:pt x="0" y="14"/>
                      </a:lnTo>
                      <a:lnTo>
                        <a:pt x="14" y="14"/>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697"/>
                <p:cNvSpPr>
                  <a:spLocks/>
                </p:cNvSpPr>
                <p:nvPr/>
              </p:nvSpPr>
              <p:spPr bwMode="auto">
                <a:xfrm>
                  <a:off x="4571239" y="4594563"/>
                  <a:ext cx="143939" cy="102465"/>
                </a:xfrm>
                <a:custGeom>
                  <a:avLst/>
                  <a:gdLst>
                    <a:gd name="T0" fmla="*/ 43 w 59"/>
                    <a:gd name="T1" fmla="*/ 0 h 42"/>
                    <a:gd name="T2" fmla="*/ 0 w 59"/>
                    <a:gd name="T3" fmla="*/ 42 h 42"/>
                    <a:gd name="T4" fmla="*/ 0 w 59"/>
                    <a:gd name="T5" fmla="*/ 42 h 42"/>
                    <a:gd name="T6" fmla="*/ 0 w 59"/>
                    <a:gd name="T7" fmla="*/ 42 h 42"/>
                    <a:gd name="T8" fmla="*/ 14 w 59"/>
                    <a:gd name="T9" fmla="*/ 42 h 42"/>
                    <a:gd name="T10" fmla="*/ 16 w 59"/>
                    <a:gd name="T11" fmla="*/ 42 h 42"/>
                    <a:gd name="T12" fmla="*/ 59 w 59"/>
                    <a:gd name="T13" fmla="*/ 0 h 42"/>
                    <a:gd name="T14" fmla="*/ 43 w 59"/>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2">
                      <a:moveTo>
                        <a:pt x="43" y="0"/>
                      </a:moveTo>
                      <a:lnTo>
                        <a:pt x="0" y="42"/>
                      </a:lnTo>
                      <a:lnTo>
                        <a:pt x="0" y="42"/>
                      </a:lnTo>
                      <a:lnTo>
                        <a:pt x="0" y="42"/>
                      </a:lnTo>
                      <a:lnTo>
                        <a:pt x="14" y="42"/>
                      </a:lnTo>
                      <a:lnTo>
                        <a:pt x="16" y="42"/>
                      </a:lnTo>
                      <a:lnTo>
                        <a:pt x="59" y="0"/>
                      </a:lnTo>
                      <a:lnTo>
                        <a:pt x="4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698"/>
                <p:cNvSpPr>
                  <a:spLocks/>
                </p:cNvSpPr>
                <p:nvPr/>
              </p:nvSpPr>
              <p:spPr bwMode="auto">
                <a:xfrm>
                  <a:off x="4537085" y="4594563"/>
                  <a:ext cx="56112" cy="56112"/>
                </a:xfrm>
                <a:custGeom>
                  <a:avLst/>
                  <a:gdLst>
                    <a:gd name="T0" fmla="*/ 23 w 23"/>
                    <a:gd name="T1" fmla="*/ 0 h 23"/>
                    <a:gd name="T2" fmla="*/ 0 w 23"/>
                    <a:gd name="T3" fmla="*/ 23 h 23"/>
                    <a:gd name="T4" fmla="*/ 0 w 23"/>
                    <a:gd name="T5" fmla="*/ 23 h 23"/>
                    <a:gd name="T6" fmla="*/ 23 w 23"/>
                    <a:gd name="T7" fmla="*/ 0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lnTo>
                        <a:pt x="0" y="23"/>
                      </a:lnTo>
                      <a:lnTo>
                        <a:pt x="0" y="23"/>
                      </a:lnTo>
                      <a:lnTo>
                        <a:pt x="23" y="0"/>
                      </a:lnTo>
                      <a:lnTo>
                        <a:pt x="2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699"/>
                <p:cNvSpPr>
                  <a:spLocks/>
                </p:cNvSpPr>
                <p:nvPr/>
              </p:nvSpPr>
              <p:spPr bwMode="auto">
                <a:xfrm>
                  <a:off x="4649307" y="4594563"/>
                  <a:ext cx="117102" cy="102465"/>
                </a:xfrm>
                <a:custGeom>
                  <a:avLst/>
                  <a:gdLst>
                    <a:gd name="T0" fmla="*/ 43 w 48"/>
                    <a:gd name="T1" fmla="*/ 0 h 42"/>
                    <a:gd name="T2" fmla="*/ 0 w 48"/>
                    <a:gd name="T3" fmla="*/ 42 h 42"/>
                    <a:gd name="T4" fmla="*/ 18 w 48"/>
                    <a:gd name="T5" fmla="*/ 42 h 42"/>
                    <a:gd name="T6" fmla="*/ 48 w 48"/>
                    <a:gd name="T7" fmla="*/ 12 h 42"/>
                    <a:gd name="T8" fmla="*/ 48 w 48"/>
                    <a:gd name="T9" fmla="*/ 0 h 42"/>
                    <a:gd name="T10" fmla="*/ 43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43" y="0"/>
                      </a:moveTo>
                      <a:lnTo>
                        <a:pt x="0" y="42"/>
                      </a:lnTo>
                      <a:lnTo>
                        <a:pt x="18" y="42"/>
                      </a:lnTo>
                      <a:lnTo>
                        <a:pt x="48" y="12"/>
                      </a:lnTo>
                      <a:lnTo>
                        <a:pt x="48" y="0"/>
                      </a:lnTo>
                      <a:lnTo>
                        <a:pt x="4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700"/>
                <p:cNvSpPr>
                  <a:spLocks/>
                </p:cNvSpPr>
                <p:nvPr/>
              </p:nvSpPr>
              <p:spPr bwMode="auto">
                <a:xfrm>
                  <a:off x="4410224" y="4594563"/>
                  <a:ext cx="143939" cy="102465"/>
                </a:xfrm>
                <a:custGeom>
                  <a:avLst/>
                  <a:gdLst>
                    <a:gd name="T0" fmla="*/ 43 w 59"/>
                    <a:gd name="T1" fmla="*/ 0 h 42"/>
                    <a:gd name="T2" fmla="*/ 0 w 59"/>
                    <a:gd name="T3" fmla="*/ 42 h 42"/>
                    <a:gd name="T4" fmla="*/ 0 w 59"/>
                    <a:gd name="T5" fmla="*/ 42 h 42"/>
                    <a:gd name="T6" fmla="*/ 15 w 59"/>
                    <a:gd name="T7" fmla="*/ 42 h 42"/>
                    <a:gd name="T8" fmla="*/ 16 w 59"/>
                    <a:gd name="T9" fmla="*/ 42 h 42"/>
                    <a:gd name="T10" fmla="*/ 59 w 59"/>
                    <a:gd name="T11" fmla="*/ 0 h 42"/>
                    <a:gd name="T12" fmla="*/ 43 w 5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9" h="42">
                      <a:moveTo>
                        <a:pt x="43" y="0"/>
                      </a:moveTo>
                      <a:lnTo>
                        <a:pt x="0" y="42"/>
                      </a:lnTo>
                      <a:lnTo>
                        <a:pt x="0" y="42"/>
                      </a:lnTo>
                      <a:lnTo>
                        <a:pt x="15" y="42"/>
                      </a:lnTo>
                      <a:lnTo>
                        <a:pt x="16" y="42"/>
                      </a:lnTo>
                      <a:lnTo>
                        <a:pt x="59" y="0"/>
                      </a:lnTo>
                      <a:lnTo>
                        <a:pt x="43"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701"/>
                <p:cNvSpPr>
                  <a:spLocks/>
                </p:cNvSpPr>
                <p:nvPr/>
              </p:nvSpPr>
              <p:spPr bwMode="auto">
                <a:xfrm>
                  <a:off x="4432181" y="45945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702"/>
                <p:cNvSpPr>
                  <a:spLocks/>
                </p:cNvSpPr>
                <p:nvPr/>
              </p:nvSpPr>
              <p:spPr bwMode="auto">
                <a:xfrm>
                  <a:off x="4432181" y="45945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703"/>
                <p:cNvSpPr>
                  <a:spLocks/>
                </p:cNvSpPr>
                <p:nvPr/>
              </p:nvSpPr>
              <p:spPr bwMode="auto">
                <a:xfrm>
                  <a:off x="4493170" y="4594563"/>
                  <a:ext cx="143939" cy="102465"/>
                </a:xfrm>
                <a:custGeom>
                  <a:avLst/>
                  <a:gdLst>
                    <a:gd name="T0" fmla="*/ 46 w 59"/>
                    <a:gd name="T1" fmla="*/ 12 h 42"/>
                    <a:gd name="T2" fmla="*/ 59 w 59"/>
                    <a:gd name="T3" fmla="*/ 0 h 42"/>
                    <a:gd name="T4" fmla="*/ 46 w 59"/>
                    <a:gd name="T5" fmla="*/ 0 h 42"/>
                    <a:gd name="T6" fmla="*/ 46 w 59"/>
                    <a:gd name="T7" fmla="*/ 0 h 42"/>
                    <a:gd name="T8" fmla="*/ 41 w 59"/>
                    <a:gd name="T9" fmla="*/ 0 h 42"/>
                    <a:gd name="T10" fmla="*/ 18 w 59"/>
                    <a:gd name="T11" fmla="*/ 23 h 42"/>
                    <a:gd name="T12" fmla="*/ 0 w 59"/>
                    <a:gd name="T13" fmla="*/ 42 h 42"/>
                    <a:gd name="T14" fmla="*/ 16 w 59"/>
                    <a:gd name="T15" fmla="*/ 42 h 42"/>
                    <a:gd name="T16" fmla="*/ 46 w 59"/>
                    <a:gd name="T17" fmla="*/ 12 h 42"/>
                    <a:gd name="T18" fmla="*/ 46 w 59"/>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46" y="12"/>
                      </a:moveTo>
                      <a:lnTo>
                        <a:pt x="59" y="0"/>
                      </a:lnTo>
                      <a:lnTo>
                        <a:pt x="46" y="0"/>
                      </a:lnTo>
                      <a:lnTo>
                        <a:pt x="46" y="0"/>
                      </a:lnTo>
                      <a:lnTo>
                        <a:pt x="41" y="0"/>
                      </a:lnTo>
                      <a:lnTo>
                        <a:pt x="18" y="23"/>
                      </a:lnTo>
                      <a:lnTo>
                        <a:pt x="0" y="42"/>
                      </a:lnTo>
                      <a:lnTo>
                        <a:pt x="16" y="42"/>
                      </a:lnTo>
                      <a:lnTo>
                        <a:pt x="46" y="12"/>
                      </a:lnTo>
                      <a:lnTo>
                        <a:pt x="46" y="1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704"/>
                <p:cNvSpPr>
                  <a:spLocks/>
                </p:cNvSpPr>
                <p:nvPr/>
              </p:nvSpPr>
              <p:spPr bwMode="auto">
                <a:xfrm>
                  <a:off x="4385827" y="4594563"/>
                  <a:ext cx="7319" cy="7319"/>
                </a:xfrm>
                <a:custGeom>
                  <a:avLst/>
                  <a:gdLst>
                    <a:gd name="T0" fmla="*/ 0 w 3"/>
                    <a:gd name="T1" fmla="*/ 0 h 3"/>
                    <a:gd name="T2" fmla="*/ 0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lnTo>
                        <a:pt x="0" y="3"/>
                      </a:lnTo>
                      <a:lnTo>
                        <a:pt x="3" y="0"/>
                      </a:lnTo>
                      <a:lnTo>
                        <a:pt x="0" y="0"/>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705"/>
                <p:cNvSpPr>
                  <a:spLocks/>
                </p:cNvSpPr>
                <p:nvPr/>
              </p:nvSpPr>
              <p:spPr bwMode="auto">
                <a:xfrm>
                  <a:off x="4385827" y="4594563"/>
                  <a:ext cx="90268" cy="85388"/>
                </a:xfrm>
                <a:custGeom>
                  <a:avLst/>
                  <a:gdLst>
                    <a:gd name="T0" fmla="*/ 25 w 37"/>
                    <a:gd name="T1" fmla="*/ 12 h 35"/>
                    <a:gd name="T2" fmla="*/ 37 w 37"/>
                    <a:gd name="T3" fmla="*/ 0 h 35"/>
                    <a:gd name="T4" fmla="*/ 25 w 37"/>
                    <a:gd name="T5" fmla="*/ 0 h 35"/>
                    <a:gd name="T6" fmla="*/ 19 w 37"/>
                    <a:gd name="T7" fmla="*/ 0 h 35"/>
                    <a:gd name="T8" fmla="*/ 19 w 37"/>
                    <a:gd name="T9" fmla="*/ 0 h 35"/>
                    <a:gd name="T10" fmla="*/ 0 w 37"/>
                    <a:gd name="T11" fmla="*/ 19 h 35"/>
                    <a:gd name="T12" fmla="*/ 0 w 37"/>
                    <a:gd name="T13" fmla="*/ 35 h 35"/>
                    <a:gd name="T14" fmla="*/ 25 w 37"/>
                    <a:gd name="T15" fmla="*/ 12 h 35"/>
                    <a:gd name="T16" fmla="*/ 25 w 37"/>
                    <a:gd name="T1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5">
                      <a:moveTo>
                        <a:pt x="25" y="12"/>
                      </a:moveTo>
                      <a:lnTo>
                        <a:pt x="37" y="0"/>
                      </a:lnTo>
                      <a:lnTo>
                        <a:pt x="25" y="0"/>
                      </a:lnTo>
                      <a:lnTo>
                        <a:pt x="19" y="0"/>
                      </a:lnTo>
                      <a:lnTo>
                        <a:pt x="19" y="0"/>
                      </a:lnTo>
                      <a:lnTo>
                        <a:pt x="0" y="19"/>
                      </a:lnTo>
                      <a:lnTo>
                        <a:pt x="0" y="35"/>
                      </a:lnTo>
                      <a:lnTo>
                        <a:pt x="25" y="12"/>
                      </a:lnTo>
                      <a:lnTo>
                        <a:pt x="25" y="12"/>
                      </a:lnTo>
                      <a:close/>
                    </a:path>
                  </a:pathLst>
                </a:custGeom>
                <a:solidFill>
                  <a:srgbClr val="FDD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663"/>
                <p:cNvSpPr>
                  <a:spLocks noChangeArrowheads="1"/>
                </p:cNvSpPr>
                <p:nvPr/>
              </p:nvSpPr>
              <p:spPr bwMode="auto">
                <a:xfrm>
                  <a:off x="4285803" y="4131033"/>
                  <a:ext cx="190291" cy="1024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93" name="Rectangle 1663"/>
                <p:cNvSpPr>
                  <a:spLocks noChangeArrowheads="1"/>
                </p:cNvSpPr>
                <p:nvPr/>
              </p:nvSpPr>
              <p:spPr bwMode="auto">
                <a:xfrm>
                  <a:off x="4095511" y="4287169"/>
                  <a:ext cx="380583" cy="1024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94" name="Rectangle 1663"/>
                <p:cNvSpPr>
                  <a:spLocks noChangeArrowheads="1"/>
                </p:cNvSpPr>
                <p:nvPr/>
              </p:nvSpPr>
              <p:spPr bwMode="auto">
                <a:xfrm>
                  <a:off x="4285803" y="4438426"/>
                  <a:ext cx="375703" cy="1024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
              <p:nvSpPr>
                <p:cNvPr id="195" name="Rectangle 1663"/>
                <p:cNvSpPr>
                  <a:spLocks noChangeArrowheads="1"/>
                </p:cNvSpPr>
                <p:nvPr/>
              </p:nvSpPr>
              <p:spPr bwMode="auto">
                <a:xfrm>
                  <a:off x="4390708" y="4594563"/>
                  <a:ext cx="375703" cy="1024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45" name="TextBox 144"/>
              <p:cNvSpPr txBox="1"/>
              <p:nvPr/>
            </p:nvSpPr>
            <p:spPr>
              <a:xfrm>
                <a:off x="5970141" y="2745373"/>
                <a:ext cx="1289135" cy="430887"/>
              </a:xfrm>
              <a:prstGeom prst="rect">
                <a:avLst/>
              </a:prstGeom>
              <a:noFill/>
            </p:spPr>
            <p:txBody>
              <a:bodyPr wrap="none" rtlCol="0">
                <a:spAutoFit/>
              </a:bodyPr>
              <a:lstStyle/>
              <a:p>
                <a:r>
                  <a:rPr lang="en-US" sz="1100" dirty="0" smtClean="0"/>
                  <a:t>Vector- and Water-</a:t>
                </a:r>
              </a:p>
              <a:p>
                <a:r>
                  <a:rPr lang="en-US" sz="1100" dirty="0" smtClean="0"/>
                  <a:t>Borne Diseases</a:t>
                </a:r>
              </a:p>
            </p:txBody>
          </p:sp>
        </p:grpSp>
      </p:grpSp>
    </p:spTree>
    <p:extLst>
      <p:ext uri="{BB962C8B-B14F-4D97-AF65-F5344CB8AC3E}">
        <p14:creationId xmlns:p14="http://schemas.microsoft.com/office/powerpoint/2010/main" xmlns="" val="40399916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stretch>
            <a:fillRect/>
          </a:stretch>
        </p:blipFill>
        <p:spPr>
          <a:xfrm>
            <a:off x="266778" y="1352939"/>
            <a:ext cx="8634626" cy="3750031"/>
          </a:xfrm>
          <a:prstGeom prst="rect">
            <a:avLst/>
          </a:prstGeom>
        </p:spPr>
      </p:pic>
    </p:spTree>
    <p:extLst>
      <p:ext uri="{BB962C8B-B14F-4D97-AF65-F5344CB8AC3E}">
        <p14:creationId xmlns:p14="http://schemas.microsoft.com/office/powerpoint/2010/main" xmlns="" val="2299029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nathan.DUARTE\Desktop\greencity.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88" y="1588"/>
            <a:ext cx="9142412" cy="68564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 y="-1654629"/>
            <a:ext cx="9144001" cy="8512629"/>
          </a:xfrm>
          <a:prstGeom prst="rect">
            <a:avLst/>
          </a:prstGeom>
          <a:gradFill>
            <a:gsLst>
              <a:gs pos="12000">
                <a:schemeClr val="tx1">
                  <a:alpha val="70000"/>
                </a:schemeClr>
              </a:gs>
              <a:gs pos="50000">
                <a:schemeClr val="tx2">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p:cNvGrpSpPr/>
          <p:nvPr/>
        </p:nvGrpSpPr>
        <p:grpSpPr>
          <a:xfrm>
            <a:off x="6734865" y="6172200"/>
            <a:ext cx="2077348" cy="423894"/>
            <a:chOff x="6575425" y="4506095"/>
            <a:chExt cx="2236788" cy="456429"/>
          </a:xfrm>
          <a:solidFill>
            <a:schemeClr val="bg1"/>
          </a:solidFill>
        </p:grpSpPr>
        <p:sp>
          <p:nvSpPr>
            <p:cNvPr id="11"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9"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0"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1"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2"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4"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5"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5"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6"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7"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8"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9"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0"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1"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oup 6"/>
          <p:cNvGrpSpPr/>
          <p:nvPr/>
        </p:nvGrpSpPr>
        <p:grpSpPr>
          <a:xfrm>
            <a:off x="265601" y="4338989"/>
            <a:ext cx="5819141" cy="1681437"/>
            <a:chOff x="265601" y="4338989"/>
            <a:chExt cx="5819141" cy="1681437"/>
          </a:xfrm>
        </p:grpSpPr>
        <p:sp>
          <p:nvSpPr>
            <p:cNvPr id="5" name="TextBox 4"/>
            <p:cNvSpPr txBox="1"/>
            <p:nvPr/>
          </p:nvSpPr>
          <p:spPr>
            <a:xfrm>
              <a:off x="265602" y="4402816"/>
              <a:ext cx="5753536" cy="1034129"/>
            </a:xfrm>
            <a:prstGeom prst="rect">
              <a:avLst/>
            </a:prstGeom>
            <a:noFill/>
          </p:spPr>
          <p:txBody>
            <a:bodyPr wrap="square" rtlCol="0">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EFFECTIVE CLIMATE </a:t>
              </a:r>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CHANGE </a:t>
              </a: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ADAPTATION</a:t>
              </a:r>
            </a:p>
          </p:txBody>
        </p:sp>
        <p:grpSp>
          <p:nvGrpSpPr>
            <p:cNvPr id="2" name="Group 1"/>
            <p:cNvGrpSpPr/>
            <p:nvPr/>
          </p:nvGrpSpPr>
          <p:grpSpPr>
            <a:xfrm>
              <a:off x="265601" y="4338989"/>
              <a:ext cx="5819141" cy="1681437"/>
              <a:chOff x="265601" y="4338989"/>
              <a:chExt cx="5819141" cy="1681437"/>
            </a:xfrm>
          </p:grpSpPr>
          <p:sp>
            <p:nvSpPr>
              <p:cNvPr id="6" name="Rectangle 5"/>
              <p:cNvSpPr/>
              <p:nvPr/>
            </p:nvSpPr>
            <p:spPr>
              <a:xfrm>
                <a:off x="265601" y="5498745"/>
                <a:ext cx="5819141" cy="521681"/>
              </a:xfrm>
              <a:prstGeom prst="rect">
                <a:avLst/>
              </a:prstGeom>
            </p:spPr>
            <p:txBody>
              <a:bodyPr wrap="square">
                <a:spAutoFit/>
              </a:bodyPr>
              <a:lstStyle/>
              <a:p>
                <a:pPr>
                  <a:lnSpc>
                    <a:spcPct val="90000"/>
                  </a:lnSpc>
                </a:pP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A </a:t>
                </a:r>
                <a:r>
                  <a:rPr lang="en-US" sz="3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MORE VIBRANT WORLD</a:t>
                </a:r>
                <a:endPar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2" name="Group 51"/>
              <p:cNvGrpSpPr/>
              <p:nvPr/>
            </p:nvGrpSpPr>
            <p:grpSpPr>
              <a:xfrm>
                <a:off x="360123" y="4338989"/>
                <a:ext cx="5364401" cy="1101586"/>
                <a:chOff x="360124" y="4768880"/>
                <a:chExt cx="4495398" cy="1101586"/>
              </a:xfrm>
            </p:grpSpPr>
            <p:cxnSp>
              <p:nvCxnSpPr>
                <p:cNvPr id="53" name="Straight Connector 52"/>
                <p:cNvCxnSpPr/>
                <p:nvPr/>
              </p:nvCxnSpPr>
              <p:spPr>
                <a:xfrm>
                  <a:off x="360736" y="4768880"/>
                  <a:ext cx="44947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0124" y="5870466"/>
                  <a:ext cx="44947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xmlns="" val="7138923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9704"/>
            <a:ext cx="9142413" cy="5430253"/>
          </a:xfrm>
          <a:prstGeom prst="rect">
            <a:avLst/>
          </a:prstGeom>
          <a:solidFill>
            <a:srgbClr val="FEF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4" name="Group 43"/>
          <p:cNvGrpSpPr/>
          <p:nvPr/>
        </p:nvGrpSpPr>
        <p:grpSpPr>
          <a:xfrm>
            <a:off x="488951" y="990926"/>
            <a:ext cx="8416844" cy="4776211"/>
            <a:chOff x="488951" y="990926"/>
            <a:chExt cx="8416844" cy="4776211"/>
          </a:xfrm>
        </p:grpSpPr>
        <p:grpSp>
          <p:nvGrpSpPr>
            <p:cNvPr id="3" name="Group 2"/>
            <p:cNvGrpSpPr/>
            <p:nvPr/>
          </p:nvGrpSpPr>
          <p:grpSpPr>
            <a:xfrm>
              <a:off x="488951" y="2136758"/>
              <a:ext cx="8261389" cy="2523744"/>
              <a:chOff x="488951" y="2168843"/>
              <a:chExt cx="8261389" cy="2513965"/>
            </a:xfrm>
          </p:grpSpPr>
          <p:sp>
            <p:nvSpPr>
              <p:cNvPr id="4" name="Rectangle 3"/>
              <p:cNvSpPr/>
              <p:nvPr/>
            </p:nvSpPr>
            <p:spPr>
              <a:xfrm>
                <a:off x="4932948" y="2168843"/>
                <a:ext cx="3817392" cy="2513964"/>
              </a:xfrm>
              <a:prstGeom prst="rect">
                <a:avLst/>
              </a:prstGeom>
              <a:solidFill>
                <a:srgbClr val="C1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 name="Pentagon 4"/>
              <p:cNvSpPr/>
              <p:nvPr/>
            </p:nvSpPr>
            <p:spPr>
              <a:xfrm>
                <a:off x="488951" y="2168843"/>
                <a:ext cx="4443996" cy="2513965"/>
              </a:xfrm>
              <a:prstGeom prst="homePlate">
                <a:avLst>
                  <a:gd name="adj" fmla="val 0"/>
                </a:avLst>
              </a:prstGeom>
              <a:solidFill>
                <a:srgbClr val="BDD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 name="Freeform 12"/>
              <p:cNvSpPr>
                <a:spLocks/>
              </p:cNvSpPr>
              <p:nvPr/>
            </p:nvSpPr>
            <p:spPr bwMode="auto">
              <a:xfrm>
                <a:off x="2277981" y="2169567"/>
                <a:ext cx="664368"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2"/>
              <p:cNvSpPr>
                <a:spLocks/>
              </p:cNvSpPr>
              <p:nvPr/>
            </p:nvSpPr>
            <p:spPr bwMode="auto">
              <a:xfrm flipH="1">
                <a:off x="6306174" y="2169567"/>
                <a:ext cx="680202"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3116263" y="1542716"/>
              <a:ext cx="3322637" cy="3775076"/>
              <a:chOff x="3116263" y="1574800"/>
              <a:chExt cx="3322637" cy="3775076"/>
            </a:xfrm>
          </p:grpSpPr>
          <p:sp>
            <p:nvSpPr>
              <p:cNvPr id="9" name="Freeform 5"/>
              <p:cNvSpPr>
                <a:spLocks/>
              </p:cNvSpPr>
              <p:nvPr/>
            </p:nvSpPr>
            <p:spPr bwMode="auto">
              <a:xfrm>
                <a:off x="3116263" y="2627313"/>
                <a:ext cx="1374775" cy="1662113"/>
              </a:xfrm>
              <a:custGeom>
                <a:avLst/>
                <a:gdLst>
                  <a:gd name="T0" fmla="*/ 579 w 579"/>
                  <a:gd name="T1" fmla="*/ 698 h 700"/>
                  <a:gd name="T2" fmla="*/ 578 w 579"/>
                  <a:gd name="T3" fmla="*/ 0 h 700"/>
                  <a:gd name="T4" fmla="*/ 0 w 579"/>
                  <a:gd name="T5" fmla="*/ 353 h 700"/>
                  <a:gd name="T6" fmla="*/ 579 w 579"/>
                  <a:gd name="T7" fmla="*/ 698 h 700"/>
                </a:gdLst>
                <a:ahLst/>
                <a:cxnLst>
                  <a:cxn ang="0">
                    <a:pos x="T0" y="T1"/>
                  </a:cxn>
                  <a:cxn ang="0">
                    <a:pos x="T2" y="T3"/>
                  </a:cxn>
                  <a:cxn ang="0">
                    <a:pos x="T4" y="T5"/>
                  </a:cxn>
                  <a:cxn ang="0">
                    <a:pos x="T6" y="T7"/>
                  </a:cxn>
                </a:cxnLst>
                <a:rect l="0" t="0" r="r" b="b"/>
                <a:pathLst>
                  <a:path w="579" h="700">
                    <a:moveTo>
                      <a:pt x="579" y="698"/>
                    </a:moveTo>
                    <a:cubicBezTo>
                      <a:pt x="579" y="698"/>
                      <a:pt x="348" y="366"/>
                      <a:pt x="578" y="0"/>
                    </a:cubicBezTo>
                    <a:cubicBezTo>
                      <a:pt x="376" y="2"/>
                      <a:pt x="0" y="90"/>
                      <a:pt x="0" y="353"/>
                    </a:cubicBezTo>
                    <a:cubicBezTo>
                      <a:pt x="1" y="594"/>
                      <a:pt x="346" y="700"/>
                      <a:pt x="579" y="698"/>
                    </a:cubicBezTo>
                    <a:close/>
                  </a:path>
                </a:pathLst>
              </a:custGeom>
              <a:solidFill>
                <a:schemeClr val="tx2"/>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4491038" y="3471863"/>
                <a:ext cx="1938337" cy="1878013"/>
              </a:xfrm>
              <a:custGeom>
                <a:avLst/>
                <a:gdLst>
                  <a:gd name="T0" fmla="*/ 0 w 816"/>
                  <a:gd name="T1" fmla="*/ 344 h 791"/>
                  <a:gd name="T2" fmla="*/ 610 w 816"/>
                  <a:gd name="T3" fmla="*/ 0 h 791"/>
                  <a:gd name="T4" fmla="*/ 589 w 816"/>
                  <a:gd name="T5" fmla="*/ 672 h 791"/>
                  <a:gd name="T6" fmla="*/ 0 w 816"/>
                  <a:gd name="T7" fmla="*/ 344 h 791"/>
                </a:gdLst>
                <a:ahLst/>
                <a:cxnLst>
                  <a:cxn ang="0">
                    <a:pos x="T0" y="T1"/>
                  </a:cxn>
                  <a:cxn ang="0">
                    <a:pos x="T2" y="T3"/>
                  </a:cxn>
                  <a:cxn ang="0">
                    <a:pos x="T4" y="T5"/>
                  </a:cxn>
                  <a:cxn ang="0">
                    <a:pos x="T6" y="T7"/>
                  </a:cxn>
                </a:cxnLst>
                <a:rect l="0" t="0" r="r" b="b"/>
                <a:pathLst>
                  <a:path w="816" h="791">
                    <a:moveTo>
                      <a:pt x="0" y="344"/>
                    </a:moveTo>
                    <a:cubicBezTo>
                      <a:pt x="0" y="344"/>
                      <a:pt x="404" y="380"/>
                      <a:pt x="610" y="0"/>
                    </a:cubicBezTo>
                    <a:cubicBezTo>
                      <a:pt x="707" y="173"/>
                      <a:pt x="816" y="543"/>
                      <a:pt x="589" y="672"/>
                    </a:cubicBezTo>
                    <a:cubicBezTo>
                      <a:pt x="378" y="791"/>
                      <a:pt x="116" y="546"/>
                      <a:pt x="0" y="344"/>
                    </a:cubicBezTo>
                    <a:close/>
                  </a:path>
                </a:pathLst>
              </a:custGeom>
              <a:solidFill>
                <a:srgbClr val="08A6CC"/>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481513" y="1574800"/>
                <a:ext cx="1957387" cy="1897063"/>
              </a:xfrm>
              <a:custGeom>
                <a:avLst/>
                <a:gdLst>
                  <a:gd name="T0" fmla="*/ 0 w 824"/>
                  <a:gd name="T1" fmla="*/ 444 h 799"/>
                  <a:gd name="T2" fmla="*/ 612 w 824"/>
                  <a:gd name="T3" fmla="*/ 799 h 799"/>
                  <a:gd name="T4" fmla="*/ 595 w 824"/>
                  <a:gd name="T5" fmla="*/ 123 h 799"/>
                  <a:gd name="T6" fmla="*/ 0 w 824"/>
                  <a:gd name="T7" fmla="*/ 444 h 799"/>
                </a:gdLst>
                <a:ahLst/>
                <a:cxnLst>
                  <a:cxn ang="0">
                    <a:pos x="T0" y="T1"/>
                  </a:cxn>
                  <a:cxn ang="0">
                    <a:pos x="T2" y="T3"/>
                  </a:cxn>
                  <a:cxn ang="0">
                    <a:pos x="T4" y="T5"/>
                  </a:cxn>
                  <a:cxn ang="0">
                    <a:pos x="T6" y="T7"/>
                  </a:cxn>
                </a:cxnLst>
                <a:rect l="0" t="0" r="r" b="b"/>
                <a:pathLst>
                  <a:path w="824" h="799">
                    <a:moveTo>
                      <a:pt x="0" y="444"/>
                    </a:moveTo>
                    <a:cubicBezTo>
                      <a:pt x="0" y="444"/>
                      <a:pt x="406" y="414"/>
                      <a:pt x="612" y="799"/>
                    </a:cubicBezTo>
                    <a:cubicBezTo>
                      <a:pt x="711" y="626"/>
                      <a:pt x="824" y="256"/>
                      <a:pt x="595" y="123"/>
                    </a:cubicBezTo>
                    <a:cubicBezTo>
                      <a:pt x="382" y="0"/>
                      <a:pt x="117" y="242"/>
                      <a:pt x="0" y="444"/>
                    </a:cubicBezTo>
                    <a:close/>
                  </a:path>
                </a:pathLst>
              </a:custGeom>
              <a:solidFill>
                <a:srgbClr val="5290C8"/>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3943350" y="2598738"/>
                <a:ext cx="1992312" cy="1774825"/>
              </a:xfrm>
              <a:custGeom>
                <a:avLst/>
                <a:gdLst>
                  <a:gd name="T0" fmla="*/ 838 w 839"/>
                  <a:gd name="T1" fmla="*/ 365 h 748"/>
                  <a:gd name="T2" fmla="*/ 230 w 839"/>
                  <a:gd name="T3" fmla="*/ 12 h 748"/>
                  <a:gd name="T4" fmla="*/ 230 w 839"/>
                  <a:gd name="T5" fmla="*/ 12 h 748"/>
                  <a:gd name="T6" fmla="*/ 231 w 839"/>
                  <a:gd name="T7" fmla="*/ 710 h 748"/>
                  <a:gd name="T8" fmla="*/ 226 w 839"/>
                  <a:gd name="T9" fmla="*/ 710 h 748"/>
                  <a:gd name="T10" fmla="*/ 233 w 839"/>
                  <a:gd name="T11" fmla="*/ 715 h 748"/>
                  <a:gd name="T12" fmla="*/ 231 w 839"/>
                  <a:gd name="T13" fmla="*/ 712 h 748"/>
                  <a:gd name="T14" fmla="*/ 839 w 839"/>
                  <a:gd name="T15" fmla="*/ 372 h 748"/>
                  <a:gd name="T16" fmla="*/ 838 w 839"/>
                  <a:gd name="T17" fmla="*/ 36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9" h="748">
                    <a:moveTo>
                      <a:pt x="838" y="365"/>
                    </a:moveTo>
                    <a:cubicBezTo>
                      <a:pt x="639" y="0"/>
                      <a:pt x="261" y="11"/>
                      <a:pt x="230" y="12"/>
                    </a:cubicBezTo>
                    <a:cubicBezTo>
                      <a:pt x="230" y="12"/>
                      <a:pt x="230" y="12"/>
                      <a:pt x="230" y="12"/>
                    </a:cubicBezTo>
                    <a:cubicBezTo>
                      <a:pt x="0" y="378"/>
                      <a:pt x="231" y="710"/>
                      <a:pt x="231" y="710"/>
                    </a:cubicBezTo>
                    <a:cubicBezTo>
                      <a:pt x="229" y="710"/>
                      <a:pt x="227" y="710"/>
                      <a:pt x="226" y="710"/>
                    </a:cubicBezTo>
                    <a:cubicBezTo>
                      <a:pt x="233" y="715"/>
                      <a:pt x="233" y="715"/>
                      <a:pt x="233" y="715"/>
                    </a:cubicBezTo>
                    <a:cubicBezTo>
                      <a:pt x="233" y="714"/>
                      <a:pt x="232" y="713"/>
                      <a:pt x="231" y="712"/>
                    </a:cubicBezTo>
                    <a:cubicBezTo>
                      <a:pt x="231" y="712"/>
                      <a:pt x="632" y="748"/>
                      <a:pt x="839" y="372"/>
                    </a:cubicBezTo>
                    <a:lnTo>
                      <a:pt x="838" y="3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a:off x="6815937" y="2173897"/>
              <a:ext cx="2089858" cy="458587"/>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SOCIOECONOMIC</a:t>
              </a:r>
              <a:b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PROCESSES</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7175066" y="2630821"/>
              <a:ext cx="1371600" cy="603504"/>
            </a:xfrm>
            <a:prstGeom prst="roundRect">
              <a:avLst>
                <a:gd name="adj" fmla="val 10401"/>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Socioeconomic</a:t>
              </a:r>
              <a:br>
                <a:rPr lang="en-US" sz="1100" dirty="0" smtClean="0">
                  <a:latin typeface="Verdana" panose="020B0604030504040204" pitchFamily="34" charset="0"/>
                  <a:ea typeface="Verdana" panose="020B0604030504040204" pitchFamily="34" charset="0"/>
                  <a:cs typeface="Verdana" panose="020B0604030504040204" pitchFamily="34" charset="0"/>
                </a:rPr>
              </a:br>
              <a:r>
                <a:rPr lang="en-US" sz="1100" dirty="0" smtClean="0">
                  <a:latin typeface="Verdana" panose="020B0604030504040204" pitchFamily="34" charset="0"/>
                  <a:ea typeface="Verdana" panose="020B0604030504040204" pitchFamily="34" charset="0"/>
                  <a:cs typeface="Verdana" panose="020B0604030504040204" pitchFamily="34" charset="0"/>
                </a:rPr>
                <a:t>Pathways</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7175066" y="3308655"/>
              <a:ext cx="1371600" cy="603504"/>
            </a:xfrm>
            <a:prstGeom prst="roundRect">
              <a:avLst>
                <a:gd name="adj" fmla="val 9149"/>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Adaptation and Mitigation Actions</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7175066" y="3986489"/>
              <a:ext cx="1371600" cy="585216"/>
            </a:xfrm>
            <a:prstGeom prst="roundRect">
              <a:avLst>
                <a:gd name="adj" fmla="val 12907"/>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Governance</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643553" y="2221665"/>
              <a:ext cx="1401568" cy="275460"/>
            </a:xfrm>
            <a:prstGeom prst="rect">
              <a:avLst/>
            </a:prstGeom>
            <a:solidFill>
              <a:srgbClr val="BDDCEB"/>
            </a:solidFill>
          </p:spPr>
          <p:txBody>
            <a:bodyPr wrap="square" rtlCol="0">
              <a:spAutoFit/>
            </a:bodyPr>
            <a:lstStyle/>
            <a:p>
              <a:pPr algn="ctr" fontAlgn="base">
                <a:lnSpc>
                  <a:spcPct val="85000"/>
                </a:lnSpc>
                <a:spcBef>
                  <a:spcPct val="0"/>
                </a:spcBef>
                <a:spcAft>
                  <a:spcPct val="0"/>
                </a:spcAft>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CLIMATE</a:t>
              </a:r>
            </a:p>
          </p:txBody>
        </p:sp>
        <p:sp>
          <p:nvSpPr>
            <p:cNvPr id="18" name="TextBox 17"/>
            <p:cNvSpPr txBox="1"/>
            <p:nvPr/>
          </p:nvSpPr>
          <p:spPr>
            <a:xfrm>
              <a:off x="658537" y="2624153"/>
              <a:ext cx="1371600" cy="694944"/>
            </a:xfrm>
            <a:prstGeom prst="roundRect">
              <a:avLst>
                <a:gd name="adj" fmla="val 11289"/>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Natural</a:t>
              </a:r>
              <a:br>
                <a:rPr lang="en-US" dirty="0">
                  <a:solidFill>
                    <a:schemeClr val="tx1"/>
                  </a:solidFill>
                </a:rPr>
              </a:br>
              <a:r>
                <a:rPr lang="en-US" dirty="0">
                  <a:solidFill>
                    <a:schemeClr val="tx1"/>
                  </a:solidFill>
                </a:rPr>
                <a:t>Variability</a:t>
              </a:r>
            </a:p>
          </p:txBody>
        </p:sp>
        <p:sp>
          <p:nvSpPr>
            <p:cNvPr id="19" name="TextBox 18"/>
            <p:cNvSpPr txBox="1"/>
            <p:nvPr/>
          </p:nvSpPr>
          <p:spPr>
            <a:xfrm>
              <a:off x="658537" y="3518253"/>
              <a:ext cx="1371600" cy="694944"/>
            </a:xfrm>
            <a:prstGeom prst="roundRect">
              <a:avLst>
                <a:gd name="adj" fmla="val 12365"/>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Anthropogenic</a:t>
              </a:r>
              <a:br>
                <a:rPr lang="en-US" dirty="0">
                  <a:solidFill>
                    <a:schemeClr val="tx1"/>
                  </a:solidFill>
                </a:rPr>
              </a:br>
              <a:r>
                <a:rPr lang="en-US" dirty="0">
                  <a:solidFill>
                    <a:schemeClr val="tx1"/>
                  </a:solidFill>
                </a:rPr>
                <a:t>Climate Change</a:t>
              </a:r>
            </a:p>
          </p:txBody>
        </p:sp>
        <p:sp>
          <p:nvSpPr>
            <p:cNvPr id="21" name="TextBox 20"/>
            <p:cNvSpPr txBox="1"/>
            <p:nvPr/>
          </p:nvSpPr>
          <p:spPr>
            <a:xfrm>
              <a:off x="4748463" y="3252051"/>
              <a:ext cx="927591" cy="313932"/>
            </a:xfrm>
            <a:prstGeom prst="rect">
              <a:avLst/>
            </a:prstGeom>
            <a:noFill/>
          </p:spPr>
          <p:txBody>
            <a:bodyPr wrap="square" rtlCol="0">
              <a:spAutoFit/>
            </a:bodyPr>
            <a:lstStyle/>
            <a:p>
              <a:pPr>
                <a:lnSpc>
                  <a:spcPct val="90000"/>
                </a:lnSpc>
              </a:pPr>
              <a:r>
                <a:rPr lang="en-US" sz="1600" dirty="0">
                  <a:solidFill>
                    <a:srgbClr val="3A3A3A"/>
                  </a:solidFill>
                  <a:latin typeface="Verdana" panose="020B0604030504040204" pitchFamily="34" charset="0"/>
                  <a:ea typeface="Verdana" panose="020B0604030504040204" pitchFamily="34" charset="0"/>
                  <a:cs typeface="Verdana" panose="020B0604030504040204" pitchFamily="34" charset="0"/>
                </a:rPr>
                <a:t>RISK</a:t>
              </a:r>
            </a:p>
          </p:txBody>
        </p:sp>
        <p:sp>
          <p:nvSpPr>
            <p:cNvPr id="22" name="TextBox 21"/>
            <p:cNvSpPr txBox="1"/>
            <p:nvPr/>
          </p:nvSpPr>
          <p:spPr>
            <a:xfrm>
              <a:off x="3120021" y="3275600"/>
              <a:ext cx="1158321"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Hazards</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4695429" y="4278416"/>
              <a:ext cx="1401568"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Exposure</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4625351" y="2313850"/>
              <a:ext cx="1541725"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Vulnerability</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5" name="Picture 24"/>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flipH="1">
              <a:off x="7686652" y="1169006"/>
              <a:ext cx="226427" cy="968479"/>
            </a:xfrm>
            <a:prstGeom prst="rect">
              <a:avLst/>
            </a:prstGeom>
          </p:spPr>
        </p:pic>
        <p:pic>
          <p:nvPicPr>
            <p:cNvPr id="26" name="Picture 25"/>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187361" y="1169006"/>
              <a:ext cx="208732" cy="977595"/>
            </a:xfrm>
            <a:prstGeom prst="rect">
              <a:avLst/>
            </a:prstGeom>
          </p:spPr>
        </p:pic>
        <p:grpSp>
          <p:nvGrpSpPr>
            <p:cNvPr id="27" name="Group 26"/>
            <p:cNvGrpSpPr/>
            <p:nvPr/>
          </p:nvGrpSpPr>
          <p:grpSpPr>
            <a:xfrm>
              <a:off x="4376219" y="1443789"/>
              <a:ext cx="498264" cy="2013379"/>
              <a:chOff x="4376219" y="1475873"/>
              <a:chExt cx="498264" cy="2013379"/>
            </a:xfrm>
          </p:grpSpPr>
          <p:pic>
            <p:nvPicPr>
              <p:cNvPr id="28" name="Picture 27"/>
              <p:cNvPicPr>
                <a:picLocks noChangeAspect="1"/>
              </p:cNvPicPr>
              <p:nvPr/>
            </p:nvPicPr>
            <p:blipFill rotWithShape="1">
              <a:blip r:embed="rId5" cstate="email">
                <a:extLst>
                  <a:ext uri="{28A0092B-C50C-407E-A947-70E740481C1C}">
                    <a14:useLocalDpi xmlns:a14="http://schemas.microsoft.com/office/drawing/2010/main" xmlns="" val="0"/>
                  </a:ext>
                </a:extLst>
              </a:blip>
              <a:srcRect b="-5"/>
              <a:stretch/>
            </p:blipFill>
            <p:spPr>
              <a:xfrm>
                <a:off x="4376219" y="2621394"/>
                <a:ext cx="498264" cy="867858"/>
              </a:xfrm>
              <a:prstGeom prst="rect">
                <a:avLst/>
              </a:prstGeom>
              <a:effectLst>
                <a:outerShdw blurRad="63500" sx="102000" sy="102000" algn="ctr" rotWithShape="0">
                  <a:prstClr val="black">
                    <a:alpha val="40000"/>
                  </a:prstClr>
                </a:outerShdw>
              </a:effectLst>
            </p:spPr>
          </p:pic>
          <p:pic>
            <p:nvPicPr>
              <p:cNvPr id="29" name="Picture 28"/>
              <p:cNvPicPr>
                <a:picLocks noChangeAspect="1"/>
              </p:cNvPicPr>
              <p:nvPr/>
            </p:nvPicPr>
            <p:blipFill rotWithShape="1">
              <a:blip r:embed="rId6" cstate="email">
                <a:extLst>
                  <a:ext uri="{28A0092B-C50C-407E-A947-70E740481C1C}">
                    <a14:useLocalDpi xmlns:a14="http://schemas.microsoft.com/office/drawing/2010/main" xmlns="" val="0"/>
                  </a:ext>
                </a:extLst>
              </a:blip>
              <a:srcRect/>
              <a:stretch/>
            </p:blipFill>
            <p:spPr>
              <a:xfrm>
                <a:off x="4376219" y="1475873"/>
                <a:ext cx="498264" cy="2013379"/>
              </a:xfrm>
              <a:prstGeom prst="rect">
                <a:avLst/>
              </a:prstGeom>
            </p:spPr>
          </p:pic>
        </p:grpSp>
        <p:grpSp>
          <p:nvGrpSpPr>
            <p:cNvPr id="30" name="Group 29"/>
            <p:cNvGrpSpPr/>
            <p:nvPr/>
          </p:nvGrpSpPr>
          <p:grpSpPr>
            <a:xfrm>
              <a:off x="1396093" y="1169006"/>
              <a:ext cx="3099601" cy="274784"/>
              <a:chOff x="1396093" y="1201090"/>
              <a:chExt cx="3099601" cy="274784"/>
            </a:xfrm>
          </p:grpSpPr>
          <p:pic>
            <p:nvPicPr>
              <p:cNvPr id="31" name="Picture 30"/>
              <p:cNvPicPr>
                <a:picLocks noChangeAspect="1"/>
              </p:cNvPicPr>
              <p:nvPr/>
            </p:nvPicPr>
            <p:blipFill rotWithShape="1">
              <a:blip r:embed="rId7" cstate="screen">
                <a:extLst>
                  <a:ext uri="{28A0092B-C50C-407E-A947-70E740481C1C}">
                    <a14:useLocalDpi xmlns:a14="http://schemas.microsoft.com/office/drawing/2010/main" xmlns="" val="0"/>
                  </a:ext>
                </a:extLst>
              </a:blip>
              <a:srcRect/>
              <a:stretch/>
            </p:blipFill>
            <p:spPr>
              <a:xfrm>
                <a:off x="1396093" y="1201090"/>
                <a:ext cx="2882250" cy="274784"/>
              </a:xfrm>
              <a:prstGeom prst="rect">
                <a:avLst/>
              </a:prstGeom>
            </p:spPr>
          </p:pic>
          <p:pic>
            <p:nvPicPr>
              <p:cNvPr id="32" name="Picture 31"/>
              <p:cNvPicPr>
                <a:picLocks noChangeAspect="1"/>
              </p:cNvPicPr>
              <p:nvPr/>
            </p:nvPicPr>
            <p:blipFill rotWithShape="1">
              <a:blip r:embed="rId8" cstate="email">
                <a:extLst>
                  <a:ext uri="{28A0092B-C50C-407E-A947-70E740481C1C}">
                    <a14:useLocalDpi xmlns:a14="http://schemas.microsoft.com/office/drawing/2010/main" xmlns="" val="0"/>
                  </a:ext>
                </a:extLst>
              </a:blip>
              <a:srcRect/>
              <a:stretch/>
            </p:blipFill>
            <p:spPr>
              <a:xfrm>
                <a:off x="4019263" y="1201090"/>
                <a:ext cx="476431" cy="274784"/>
              </a:xfrm>
              <a:prstGeom prst="rect">
                <a:avLst/>
              </a:prstGeom>
            </p:spPr>
          </p:pic>
        </p:grpSp>
        <p:grpSp>
          <p:nvGrpSpPr>
            <p:cNvPr id="33" name="Group 32"/>
            <p:cNvGrpSpPr/>
            <p:nvPr/>
          </p:nvGrpSpPr>
          <p:grpSpPr>
            <a:xfrm>
              <a:off x="4410339" y="1169006"/>
              <a:ext cx="3276312" cy="373710"/>
              <a:chOff x="4410339" y="1201090"/>
              <a:chExt cx="3276312" cy="373710"/>
            </a:xfrm>
          </p:grpSpPr>
          <p:pic>
            <p:nvPicPr>
              <p:cNvPr id="34" name="Picture 33"/>
              <p:cNvPicPr>
                <a:picLocks noChangeAspect="1"/>
              </p:cNvPicPr>
              <p:nvPr/>
            </p:nvPicPr>
            <p:blipFill rotWithShape="1">
              <a:blip r:embed="rId9" cstate="email">
                <a:extLst>
                  <a:ext uri="{28A0092B-C50C-407E-A947-70E740481C1C}">
                    <a14:useLocalDpi xmlns:a14="http://schemas.microsoft.com/office/drawing/2010/main" xmlns="" val="0"/>
                  </a:ext>
                </a:extLst>
              </a:blip>
              <a:srcRect/>
              <a:stretch/>
            </p:blipFill>
            <p:spPr>
              <a:xfrm flipH="1">
                <a:off x="4748463" y="1201090"/>
                <a:ext cx="2938188" cy="186553"/>
              </a:xfrm>
              <a:prstGeom prst="rect">
                <a:avLst/>
              </a:prstGeom>
            </p:spPr>
          </p:pic>
          <p:pic>
            <p:nvPicPr>
              <p:cNvPr id="35" name="Picture 34"/>
              <p:cNvPicPr>
                <a:picLocks noChangeAspect="1"/>
              </p:cNvPicPr>
              <p:nvPr/>
            </p:nvPicPr>
            <p:blipFill rotWithShape="1">
              <a:blip r:embed="rId10" cstate="email">
                <a:extLst>
                  <a:ext uri="{28A0092B-C50C-407E-A947-70E740481C1C}">
                    <a14:useLocalDpi xmlns:a14="http://schemas.microsoft.com/office/drawing/2010/main" xmlns="" val="0"/>
                  </a:ext>
                </a:extLst>
              </a:blip>
              <a:srcRect t="-3"/>
              <a:stretch/>
            </p:blipFill>
            <p:spPr>
              <a:xfrm flipH="1">
                <a:off x="4410339" y="1201090"/>
                <a:ext cx="372244" cy="373710"/>
              </a:xfrm>
              <a:prstGeom prst="rect">
                <a:avLst/>
              </a:prstGeom>
            </p:spPr>
          </p:pic>
        </p:grpSp>
        <p:sp>
          <p:nvSpPr>
            <p:cNvPr id="36" name="TextBox 35"/>
            <p:cNvSpPr txBox="1"/>
            <p:nvPr/>
          </p:nvSpPr>
          <p:spPr>
            <a:xfrm>
              <a:off x="3873869" y="990926"/>
              <a:ext cx="1189087" cy="476726"/>
            </a:xfrm>
            <a:prstGeom prst="roundRect">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IMPACTS</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7" name="Picture 36"/>
            <p:cNvPicPr>
              <a:picLocks noChangeAspect="1"/>
            </p:cNvPicPr>
            <p:nvPr/>
          </p:nvPicPr>
          <p:blipFill rotWithShape="1">
            <a:blip r:embed="rId11" cstate="email">
              <a:extLst>
                <a:ext uri="{28A0092B-C50C-407E-A947-70E740481C1C}">
                  <a14:useLocalDpi xmlns:a14="http://schemas.microsoft.com/office/drawing/2010/main" xmlns="" val="0"/>
                </a:ext>
              </a:extLst>
            </a:blip>
            <a:srcRect/>
            <a:stretch/>
          </p:blipFill>
          <p:spPr>
            <a:xfrm>
              <a:off x="7607667" y="4659775"/>
              <a:ext cx="359390" cy="872335"/>
            </a:xfrm>
            <a:prstGeom prst="rect">
              <a:avLst/>
            </a:prstGeom>
          </p:spPr>
        </p:pic>
        <p:pic>
          <p:nvPicPr>
            <p:cNvPr id="38" name="Picture 37"/>
            <p:cNvPicPr>
              <a:picLocks noChangeAspect="1"/>
            </p:cNvPicPr>
            <p:nvPr/>
          </p:nvPicPr>
          <p:blipFill rotWithShape="1">
            <a:blip r:embed="rId12" cstate="email">
              <a:extLst>
                <a:ext uri="{28A0092B-C50C-407E-A947-70E740481C1C}">
                  <a14:useLocalDpi xmlns:a14="http://schemas.microsoft.com/office/drawing/2010/main" xmlns="" val="0"/>
                </a:ext>
              </a:extLst>
            </a:blip>
            <a:srcRect l="-1116"/>
            <a:stretch/>
          </p:blipFill>
          <p:spPr>
            <a:xfrm>
              <a:off x="1187361" y="4226845"/>
              <a:ext cx="234126" cy="1305265"/>
            </a:xfrm>
            <a:prstGeom prst="rect">
              <a:avLst/>
            </a:prstGeom>
          </p:spPr>
        </p:pic>
        <p:grpSp>
          <p:nvGrpSpPr>
            <p:cNvPr id="39" name="Group 38"/>
            <p:cNvGrpSpPr/>
            <p:nvPr/>
          </p:nvGrpSpPr>
          <p:grpSpPr>
            <a:xfrm>
              <a:off x="1396093" y="5050738"/>
              <a:ext cx="6239220" cy="716399"/>
              <a:chOff x="1396093" y="5082822"/>
              <a:chExt cx="6239220" cy="716399"/>
            </a:xfrm>
          </p:grpSpPr>
          <p:grpSp>
            <p:nvGrpSpPr>
              <p:cNvPr id="40" name="Group 39"/>
              <p:cNvGrpSpPr/>
              <p:nvPr/>
            </p:nvGrpSpPr>
            <p:grpSpPr>
              <a:xfrm>
                <a:off x="1396093" y="5349875"/>
                <a:ext cx="6239220" cy="214319"/>
                <a:chOff x="1396093" y="5349875"/>
                <a:chExt cx="6239220" cy="214319"/>
              </a:xfrm>
            </p:grpSpPr>
            <p:pic>
              <p:nvPicPr>
                <p:cNvPr id="42" name="Picture 41"/>
                <p:cNvPicPr>
                  <a:picLocks noChangeAspect="1"/>
                </p:cNvPicPr>
                <p:nvPr/>
              </p:nvPicPr>
              <p:blipFill rotWithShape="1">
                <a:blip r:embed="rId13" cstate="email">
                  <a:extLst>
                    <a:ext uri="{28A0092B-C50C-407E-A947-70E740481C1C}">
                      <a14:useLocalDpi xmlns:a14="http://schemas.microsoft.com/office/drawing/2010/main" xmlns="" val="0"/>
                    </a:ext>
                  </a:extLst>
                </a:blip>
                <a:srcRect b="-12"/>
                <a:stretch/>
              </p:blipFill>
              <p:spPr>
                <a:xfrm>
                  <a:off x="1396093" y="5349875"/>
                  <a:ext cx="2051957" cy="214319"/>
                </a:xfrm>
                <a:prstGeom prst="rect">
                  <a:avLst/>
                </a:prstGeom>
              </p:spPr>
            </p:pic>
            <p:pic>
              <p:nvPicPr>
                <p:cNvPr id="43" name="Picture 42"/>
                <p:cNvPicPr>
                  <a:picLocks noChangeAspect="1"/>
                </p:cNvPicPr>
                <p:nvPr/>
              </p:nvPicPr>
              <p:blipFill rotWithShape="1">
                <a:blip r:embed="rId14" cstate="screen">
                  <a:extLst>
                    <a:ext uri="{28A0092B-C50C-407E-A947-70E740481C1C}">
                      <a14:useLocalDpi xmlns:a14="http://schemas.microsoft.com/office/drawing/2010/main" xmlns="" val="0"/>
                    </a:ext>
                  </a:extLst>
                </a:blip>
                <a:srcRect/>
                <a:stretch/>
              </p:blipFill>
              <p:spPr>
                <a:xfrm>
                  <a:off x="3448050" y="5349876"/>
                  <a:ext cx="4187263" cy="214318"/>
                </a:xfrm>
                <a:prstGeom prst="rect">
                  <a:avLst/>
                </a:prstGeom>
              </p:spPr>
            </p:pic>
          </p:grpSp>
          <p:sp>
            <p:nvSpPr>
              <p:cNvPr id="41" name="TextBox 40"/>
              <p:cNvSpPr txBox="1"/>
              <p:nvPr/>
            </p:nvSpPr>
            <p:spPr>
              <a:xfrm>
                <a:off x="2388503" y="5082822"/>
                <a:ext cx="2564388" cy="716399"/>
              </a:xfrm>
              <a:prstGeom prst="roundRect">
                <a:avLst>
                  <a:gd name="adj" fmla="val 10894"/>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EMISSIONS</a:t>
                </a:r>
                <a:b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Land-use Change</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82" name="Group 81"/>
          <p:cNvGrpSpPr/>
          <p:nvPr/>
        </p:nvGrpSpPr>
        <p:grpSpPr>
          <a:xfrm>
            <a:off x="6734865" y="6172200"/>
            <a:ext cx="2077348" cy="423894"/>
            <a:chOff x="6575425" y="4506095"/>
            <a:chExt cx="2236788" cy="456429"/>
          </a:xfrm>
          <a:solidFill>
            <a:srgbClr val="3E6CA4"/>
          </a:solidFill>
        </p:grpSpPr>
        <p:sp>
          <p:nvSpPr>
            <p:cNvPr id="83" name="Rectangle 82"/>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4" name="Freeform 83"/>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5" name="Freeform 84"/>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6" name="Freeform 85"/>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7" name="Freeform 86"/>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8" name="Freeform 87"/>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9" name="Freeform 88"/>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0" name="Freeform 89"/>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1" name="Freeform 90"/>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2" name="Freeform 91"/>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3" name="Freeform 92"/>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4" name="Freeform 93"/>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5" name="Freeform 94"/>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6" name="Freeform 95"/>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7" name="Freeform 96"/>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8" name="Freeform 97"/>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9" name="Freeform 98"/>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0" name="Freeform 99"/>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1" name="Freeform 100"/>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2" name="Freeform 101"/>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3" name="Freeform 102"/>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4" name="Freeform 103"/>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5" name="Freeform 104"/>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6" name="Freeform 105"/>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7" name="Freeform 106"/>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8" name="Freeform 107"/>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9" name="Freeform 108"/>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6" name="Freeform 115"/>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1" name="Freeform 120"/>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2" name="Rectangle 121"/>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3" name="Freeform 122"/>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4" name="Freeform 123"/>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7" name="Freeform 126"/>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8" name="Freeform 127"/>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1" name="Freeform 130"/>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3" name="Freeform 132"/>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5" name="Freeform 134"/>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6" name="Freeform 135"/>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7" name="Freeform 136"/>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8" name="Freeform 137"/>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9" name="Freeform 138"/>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grpSp>
        <p:nvGrpSpPr>
          <p:cNvPr id="50" name="Group 49"/>
          <p:cNvGrpSpPr/>
          <p:nvPr/>
        </p:nvGrpSpPr>
        <p:grpSpPr>
          <a:xfrm>
            <a:off x="136563" y="3457168"/>
            <a:ext cx="3123642" cy="2489357"/>
            <a:chOff x="136563" y="3457168"/>
            <a:chExt cx="3123642" cy="2489357"/>
          </a:xfrm>
        </p:grpSpPr>
        <p:grpSp>
          <p:nvGrpSpPr>
            <p:cNvPr id="63" name="Group 62"/>
            <p:cNvGrpSpPr/>
            <p:nvPr/>
          </p:nvGrpSpPr>
          <p:grpSpPr>
            <a:xfrm>
              <a:off x="1814755" y="3457168"/>
              <a:ext cx="1445450" cy="583814"/>
              <a:chOff x="1814755" y="3457168"/>
              <a:chExt cx="1445450" cy="583814"/>
            </a:xfrm>
          </p:grpSpPr>
          <p:sp>
            <p:nvSpPr>
              <p:cNvPr id="132" name="Rectangle 131"/>
              <p:cNvSpPr/>
              <p:nvPr/>
            </p:nvSpPr>
            <p:spPr>
              <a:xfrm>
                <a:off x="1869316" y="3457168"/>
                <a:ext cx="1354819" cy="487456"/>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1814755" y="3466209"/>
                <a:ext cx="1445450" cy="574773"/>
              </a:xfrm>
              <a:prstGeom prst="rect">
                <a:avLst/>
              </a:prstGeom>
              <a:noFill/>
              <a:ln w="25400">
                <a:noFill/>
              </a:ln>
            </p:spPr>
            <p:txBody>
              <a:bodyPr wrap="square" rtlCol="0">
                <a:spAutoFit/>
              </a:bodyPr>
              <a:lstStyle/>
              <a:p>
                <a:pPr lvl="0" algn="ctr" fontAlgn="base">
                  <a:spcBef>
                    <a:spcPct val="0"/>
                  </a:spcBef>
                  <a:spcAft>
                    <a:spcPct val="0"/>
                  </a:spcAft>
                </a:pPr>
                <a:r>
                  <a:rPr lang="en-US" sz="1100" dirty="0" smtClean="0">
                    <a:latin typeface="Verdana" panose="020B0604030504040204" pitchFamily="34" charset="0"/>
                    <a:ea typeface="Verdana" panose="020B0604030504040204" pitchFamily="34" charset="0"/>
                    <a:cs typeface="Verdana" panose="020B0604030504040204" pitchFamily="34" charset="0"/>
                  </a:rPr>
                  <a:t>Anthropogenic</a:t>
                </a:r>
              </a:p>
              <a:p>
                <a:pPr lvl="0" algn="ctr" fontAlgn="base">
                  <a:spcBef>
                    <a:spcPct val="0"/>
                  </a:spcBef>
                  <a:spcAft>
                    <a:spcPct val="0"/>
                  </a:spcAft>
                </a:pPr>
                <a:r>
                  <a:rPr lang="en-US" sz="1100" dirty="0" smtClean="0">
                    <a:latin typeface="Verdana" panose="020B0604030504040204" pitchFamily="34" charset="0"/>
                    <a:ea typeface="Verdana" panose="020B0604030504040204" pitchFamily="34" charset="0"/>
                    <a:cs typeface="Verdana" panose="020B0604030504040204" pitchFamily="34" charset="0"/>
                  </a:rPr>
                  <a:t>Climate Change</a:t>
                </a:r>
                <a:endParaRPr lang="en-US" sz="1100" dirty="0">
                  <a:latin typeface="Verdana" panose="020B0604030504040204" pitchFamily="34" charset="0"/>
                  <a:ea typeface="Verdana" panose="020B0604030504040204" pitchFamily="34" charset="0"/>
                  <a:cs typeface="Verdana" panose="020B0604030504040204" pitchFamily="34" charset="0"/>
                </a:endParaRPr>
              </a:p>
              <a:p>
                <a:pPr algn="ctr" fontAlgn="base">
                  <a:lnSpc>
                    <a:spcPct val="85000"/>
                  </a:lnSpc>
                  <a:spcBef>
                    <a:spcPct val="0"/>
                  </a:spcBef>
                  <a:spcAft>
                    <a:spcPct val="0"/>
                  </a:spcAft>
                </a:pP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47" name="Pentagon 46"/>
            <p:cNvSpPr/>
            <p:nvPr/>
          </p:nvSpPr>
          <p:spPr>
            <a:xfrm rot="18275656">
              <a:off x="1028364" y="4610984"/>
              <a:ext cx="1886669"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136563" y="5043270"/>
              <a:ext cx="1961380" cy="903255"/>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Anthropogenic</a:t>
              </a:r>
              <a:br>
                <a:rPr lang="en-US" sz="1600" b="1" dirty="0" smtClean="0">
                  <a:solidFill>
                    <a:schemeClr val="tx1"/>
                  </a:solidFill>
                </a:rPr>
              </a:br>
              <a:r>
                <a:rPr lang="en-US" sz="1600" b="1" dirty="0" smtClean="0">
                  <a:solidFill>
                    <a:schemeClr val="tx1"/>
                  </a:solidFill>
                </a:rPr>
                <a:t>Climate Change</a:t>
              </a:r>
            </a:p>
            <a:p>
              <a:pPr marL="171450" indent="-171450">
                <a:buFont typeface="Arial" panose="020B0604020202020204" pitchFamily="34" charset="0"/>
                <a:buChar char="•"/>
              </a:pPr>
              <a:r>
                <a:rPr lang="en-US" sz="1400" dirty="0" smtClean="0">
                  <a:solidFill>
                    <a:schemeClr val="tx1"/>
                  </a:solidFill>
                </a:rPr>
                <a:t>Mitigation</a:t>
              </a:r>
            </a:p>
          </p:txBody>
        </p:sp>
      </p:grpSp>
      <p:grpSp>
        <p:nvGrpSpPr>
          <p:cNvPr id="49" name="Group 48"/>
          <p:cNvGrpSpPr/>
          <p:nvPr/>
        </p:nvGrpSpPr>
        <p:grpSpPr>
          <a:xfrm>
            <a:off x="188970" y="785685"/>
            <a:ext cx="5791682" cy="3452389"/>
            <a:chOff x="188970" y="785685"/>
            <a:chExt cx="5791682" cy="3452389"/>
          </a:xfrm>
        </p:grpSpPr>
        <p:grpSp>
          <p:nvGrpSpPr>
            <p:cNvPr id="115" name="Group 114"/>
            <p:cNvGrpSpPr/>
            <p:nvPr/>
          </p:nvGrpSpPr>
          <p:grpSpPr>
            <a:xfrm>
              <a:off x="4806395" y="2602356"/>
              <a:ext cx="1174257" cy="259079"/>
              <a:chOff x="4786225" y="2602356"/>
              <a:chExt cx="1174257" cy="259079"/>
            </a:xfrm>
          </p:grpSpPr>
          <p:sp>
            <p:nvSpPr>
              <p:cNvPr id="45" name="Rectangle 44"/>
              <p:cNvSpPr/>
              <p:nvPr/>
            </p:nvSpPr>
            <p:spPr>
              <a:xfrm>
                <a:off x="4786225" y="2602356"/>
                <a:ext cx="1174254" cy="252804"/>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786226" y="2625217"/>
                <a:ext cx="1174256" cy="236218"/>
              </a:xfrm>
              <a:prstGeom prst="rect">
                <a:avLst/>
              </a:prstGeom>
              <a:noFill/>
              <a:ln w="25400">
                <a:noFill/>
              </a:ln>
            </p:spPr>
            <p:txBody>
              <a:bodyPr wrap="square" rtlCol="0">
                <a:spAutoFit/>
              </a:bodyPr>
              <a:lstStyle/>
              <a:p>
                <a:pPr algn="ctr" fontAlgn="base">
                  <a:lnSpc>
                    <a:spcPct val="85000"/>
                  </a:lnSpc>
                  <a:spcBef>
                    <a:spcPct val="0"/>
                  </a:spcBef>
                  <a:spcAft>
                    <a:spcPct val="0"/>
                  </a:spcAft>
                </a:pPr>
                <a:r>
                  <a:rPr lang="en-US" sz="1100" dirty="0" smtClean="0">
                    <a:latin typeface="Verdana" panose="020B0604030504040204" pitchFamily="34" charset="0"/>
                    <a:ea typeface="Verdana" panose="020B0604030504040204" pitchFamily="34" charset="0"/>
                    <a:cs typeface="Verdana" panose="020B0604030504040204" pitchFamily="34" charset="0"/>
                  </a:rPr>
                  <a:t>Vulnerability</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14" name="Group 113"/>
            <p:cNvGrpSpPr/>
            <p:nvPr/>
          </p:nvGrpSpPr>
          <p:grpSpPr>
            <a:xfrm>
              <a:off x="4786225" y="3978995"/>
              <a:ext cx="1174257" cy="259079"/>
              <a:chOff x="4786225" y="3978995"/>
              <a:chExt cx="1174257" cy="259079"/>
            </a:xfrm>
          </p:grpSpPr>
          <p:sp>
            <p:nvSpPr>
              <p:cNvPr id="117" name="Rectangle 116"/>
              <p:cNvSpPr/>
              <p:nvPr/>
            </p:nvSpPr>
            <p:spPr>
              <a:xfrm>
                <a:off x="4786225" y="3978995"/>
                <a:ext cx="1174254" cy="252804"/>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4786226" y="4001856"/>
                <a:ext cx="1174256" cy="236218"/>
              </a:xfrm>
              <a:prstGeom prst="rect">
                <a:avLst/>
              </a:prstGeom>
              <a:noFill/>
              <a:ln w="25400">
                <a:noFill/>
              </a:ln>
            </p:spPr>
            <p:txBody>
              <a:bodyPr wrap="square" rtlCol="0">
                <a:spAutoFit/>
              </a:bodyPr>
              <a:lstStyle/>
              <a:p>
                <a:pPr algn="ctr" fontAlgn="base">
                  <a:lnSpc>
                    <a:spcPct val="85000"/>
                  </a:lnSpc>
                  <a:spcBef>
                    <a:spcPct val="0"/>
                  </a:spcBef>
                  <a:spcAft>
                    <a:spcPct val="0"/>
                  </a:spcAft>
                </a:pPr>
                <a:r>
                  <a:rPr lang="en-US" sz="1100" dirty="0" smtClean="0">
                    <a:latin typeface="Verdana" panose="020B0604030504040204" pitchFamily="34" charset="0"/>
                    <a:ea typeface="Verdana" panose="020B0604030504040204" pitchFamily="34" charset="0"/>
                    <a:cs typeface="Verdana" panose="020B0604030504040204" pitchFamily="34" charset="0"/>
                  </a:rPr>
                  <a:t>Exposure</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145" name="Pentagon 144"/>
            <p:cNvSpPr/>
            <p:nvPr/>
          </p:nvSpPr>
          <p:spPr>
            <a:xfrm rot="1427037">
              <a:off x="2907154" y="2147841"/>
              <a:ext cx="1886669"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Pentagon 145"/>
            <p:cNvSpPr/>
            <p:nvPr/>
          </p:nvSpPr>
          <p:spPr>
            <a:xfrm rot="2506822">
              <a:off x="2100998" y="2855894"/>
              <a:ext cx="3027034"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88970" y="785685"/>
              <a:ext cx="3071235" cy="1435980"/>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Vulnerability &amp; Exposure</a:t>
              </a:r>
            </a:p>
            <a:p>
              <a:pPr marL="171450" indent="-171450">
                <a:buFont typeface="Arial" panose="020B0604020202020204" pitchFamily="34" charset="0"/>
                <a:buChar char="•"/>
              </a:pPr>
              <a:r>
                <a:rPr lang="en-US" sz="1400" dirty="0" smtClean="0">
                  <a:solidFill>
                    <a:schemeClr val="tx1"/>
                  </a:solidFill>
                </a:rPr>
                <a:t>Vulnerability &amp; exposure reduction</a:t>
              </a:r>
            </a:p>
            <a:p>
              <a:pPr marL="171450" indent="-171450">
                <a:buFont typeface="Arial" panose="020B0604020202020204" pitchFamily="34" charset="0"/>
                <a:buChar char="•"/>
              </a:pPr>
              <a:r>
                <a:rPr lang="en-US" sz="1400" dirty="0" smtClean="0">
                  <a:solidFill>
                    <a:schemeClr val="tx1"/>
                  </a:solidFill>
                </a:rPr>
                <a:t>Low-regrets strategies &amp; actions</a:t>
              </a:r>
            </a:p>
            <a:p>
              <a:pPr marL="171450" indent="-171450">
                <a:buFont typeface="Arial" panose="020B0604020202020204" pitchFamily="34" charset="0"/>
                <a:buChar char="•"/>
              </a:pPr>
              <a:r>
                <a:rPr lang="en-US" sz="1400" dirty="0" smtClean="0">
                  <a:solidFill>
                    <a:schemeClr val="tx1"/>
                  </a:solidFill>
                </a:rPr>
                <a:t>Addressing multidimensional inequalities</a:t>
              </a:r>
              <a:endParaRPr lang="en-US" sz="1400" dirty="0">
                <a:solidFill>
                  <a:schemeClr val="tx1"/>
                </a:solidFill>
              </a:endParaRPr>
            </a:p>
          </p:txBody>
        </p:sp>
      </p:grpSp>
      <p:grpSp>
        <p:nvGrpSpPr>
          <p:cNvPr id="51" name="Group 50"/>
          <p:cNvGrpSpPr/>
          <p:nvPr/>
        </p:nvGrpSpPr>
        <p:grpSpPr>
          <a:xfrm>
            <a:off x="6523" y="3257186"/>
            <a:ext cx="5685684" cy="2054040"/>
            <a:chOff x="6523" y="3257186"/>
            <a:chExt cx="5685684" cy="2054040"/>
          </a:xfrm>
        </p:grpSpPr>
        <p:grpSp>
          <p:nvGrpSpPr>
            <p:cNvPr id="110" name="Group 109"/>
            <p:cNvGrpSpPr/>
            <p:nvPr/>
          </p:nvGrpSpPr>
          <p:grpSpPr>
            <a:xfrm>
              <a:off x="4246757" y="3257186"/>
              <a:ext cx="1445450" cy="417860"/>
              <a:chOff x="1562100" y="3559229"/>
              <a:chExt cx="1445450" cy="417860"/>
            </a:xfrm>
          </p:grpSpPr>
          <p:sp>
            <p:nvSpPr>
              <p:cNvPr id="111" name="Rectangle 110"/>
              <p:cNvSpPr/>
              <p:nvPr/>
            </p:nvSpPr>
            <p:spPr>
              <a:xfrm>
                <a:off x="1791609" y="3559229"/>
                <a:ext cx="986428" cy="279554"/>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1562100" y="3571593"/>
                <a:ext cx="1445450" cy="405496"/>
              </a:xfrm>
              <a:prstGeom prst="rect">
                <a:avLst/>
              </a:prstGeom>
              <a:noFill/>
              <a:ln w="25400">
                <a:noFill/>
              </a:ln>
            </p:spPr>
            <p:txBody>
              <a:bodyPr wrap="square" rtlCol="0">
                <a:spAutoFit/>
              </a:bodyPr>
              <a:lstStyle/>
              <a:p>
                <a:pPr lvl="0" algn="ctr" fontAlgn="base">
                  <a:spcBef>
                    <a:spcPct val="0"/>
                  </a:spcBef>
                  <a:spcAft>
                    <a:spcPct val="0"/>
                  </a:spcAft>
                </a:pPr>
                <a:r>
                  <a:rPr lang="en-US" sz="1100" dirty="0" smtClean="0">
                    <a:latin typeface="Verdana" panose="020B0604030504040204" pitchFamily="34" charset="0"/>
                    <a:ea typeface="Verdana" panose="020B0604030504040204" pitchFamily="34" charset="0"/>
                    <a:cs typeface="Verdana" panose="020B0604030504040204" pitchFamily="34" charset="0"/>
                  </a:rPr>
                  <a:t>Risk</a:t>
                </a:r>
                <a:endParaRPr lang="en-US" sz="1100" dirty="0">
                  <a:latin typeface="Verdana" panose="020B0604030504040204" pitchFamily="34" charset="0"/>
                  <a:ea typeface="Verdana" panose="020B0604030504040204" pitchFamily="34" charset="0"/>
                  <a:cs typeface="Verdana" panose="020B0604030504040204" pitchFamily="34" charset="0"/>
                </a:endParaRPr>
              </a:p>
              <a:p>
                <a:pPr algn="ctr" fontAlgn="base">
                  <a:lnSpc>
                    <a:spcPct val="85000"/>
                  </a:lnSpc>
                  <a:spcBef>
                    <a:spcPct val="0"/>
                  </a:spcBef>
                  <a:spcAft>
                    <a:spcPct val="0"/>
                  </a:spcAft>
                </a:pP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147" name="Pentagon 146"/>
            <p:cNvSpPr/>
            <p:nvPr/>
          </p:nvSpPr>
          <p:spPr>
            <a:xfrm rot="20018112">
              <a:off x="1940365" y="3824604"/>
              <a:ext cx="2639680"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6523" y="4226845"/>
              <a:ext cx="2415548" cy="1084381"/>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Risk</a:t>
              </a:r>
            </a:p>
            <a:p>
              <a:pPr marL="171450" indent="-171450">
                <a:buFont typeface="Arial" panose="020B0604020202020204" pitchFamily="34" charset="0"/>
                <a:buChar char="•"/>
              </a:pPr>
              <a:r>
                <a:rPr lang="en-US" sz="1400" dirty="0" smtClean="0">
                  <a:solidFill>
                    <a:schemeClr val="tx1"/>
                  </a:solidFill>
                </a:rPr>
                <a:t>Risk assessment</a:t>
              </a:r>
            </a:p>
            <a:p>
              <a:pPr marL="171450" indent="-171450">
                <a:buFont typeface="Arial" panose="020B0604020202020204" pitchFamily="34" charset="0"/>
                <a:buChar char="•"/>
              </a:pPr>
              <a:r>
                <a:rPr lang="en-US" sz="1400" dirty="0" smtClean="0">
                  <a:solidFill>
                    <a:schemeClr val="tx1"/>
                  </a:solidFill>
                </a:rPr>
                <a:t>Iterative risk management</a:t>
              </a:r>
            </a:p>
            <a:p>
              <a:pPr marL="171450" indent="-171450">
                <a:buFont typeface="Arial" panose="020B0604020202020204" pitchFamily="34" charset="0"/>
                <a:buChar char="•"/>
              </a:pPr>
              <a:r>
                <a:rPr lang="en-US" sz="1400" dirty="0" smtClean="0">
                  <a:solidFill>
                    <a:schemeClr val="tx1"/>
                  </a:solidFill>
                </a:rPr>
                <a:t>Risk perception</a:t>
              </a:r>
              <a:endParaRPr lang="en-US" sz="1400" dirty="0">
                <a:solidFill>
                  <a:schemeClr val="tx1"/>
                </a:solidFill>
              </a:endParaRPr>
            </a:p>
          </p:txBody>
        </p:sp>
      </p:grpSp>
      <p:grpSp>
        <p:nvGrpSpPr>
          <p:cNvPr id="52" name="Group 51"/>
          <p:cNvGrpSpPr/>
          <p:nvPr/>
        </p:nvGrpSpPr>
        <p:grpSpPr>
          <a:xfrm>
            <a:off x="5852581" y="680804"/>
            <a:ext cx="3160165" cy="2767209"/>
            <a:chOff x="5852581" y="680804"/>
            <a:chExt cx="3160165" cy="2767209"/>
          </a:xfrm>
        </p:grpSpPr>
        <p:grpSp>
          <p:nvGrpSpPr>
            <p:cNvPr id="55" name="Group 54"/>
            <p:cNvGrpSpPr/>
            <p:nvPr/>
          </p:nvGrpSpPr>
          <p:grpSpPr>
            <a:xfrm>
              <a:off x="5852581" y="2873240"/>
              <a:ext cx="1445450" cy="574773"/>
              <a:chOff x="1775460" y="3443624"/>
              <a:chExt cx="1445450" cy="688845"/>
            </a:xfrm>
          </p:grpSpPr>
          <p:sp>
            <p:nvSpPr>
              <p:cNvPr id="58" name="Rectangle 57"/>
              <p:cNvSpPr/>
              <p:nvPr/>
            </p:nvSpPr>
            <p:spPr>
              <a:xfrm>
                <a:off x="1880106" y="3457291"/>
                <a:ext cx="1236154" cy="498669"/>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775460" y="3443624"/>
                <a:ext cx="1445450" cy="688845"/>
              </a:xfrm>
              <a:prstGeom prst="rect">
                <a:avLst/>
              </a:prstGeom>
              <a:noFill/>
              <a:ln w="25400">
                <a:noFill/>
              </a:ln>
            </p:spPr>
            <p:txBody>
              <a:bodyPr wrap="square" rtlCol="0">
                <a:spAutoFit/>
              </a:bodyPr>
              <a:lstStyle/>
              <a:p>
                <a:pPr lvl="0" algn="ctr" fontAlgn="base">
                  <a:spcBef>
                    <a:spcPct val="0"/>
                  </a:spcBef>
                  <a:spcAft>
                    <a:spcPct val="0"/>
                  </a:spcAft>
                </a:pPr>
                <a:r>
                  <a:rPr lang="en-US" sz="1100" dirty="0" smtClean="0">
                    <a:latin typeface="Verdana" panose="020B0604030504040204" pitchFamily="34" charset="0"/>
                    <a:ea typeface="Verdana" panose="020B0604030504040204" pitchFamily="34" charset="0"/>
                    <a:cs typeface="Verdana" panose="020B0604030504040204" pitchFamily="34" charset="0"/>
                  </a:rPr>
                  <a:t>Socioeconomic</a:t>
                </a:r>
              </a:p>
              <a:p>
                <a:pPr lvl="0" algn="ctr" fontAlgn="base">
                  <a:spcBef>
                    <a:spcPct val="0"/>
                  </a:spcBef>
                  <a:spcAft>
                    <a:spcPct val="0"/>
                  </a:spcAft>
                </a:pPr>
                <a:r>
                  <a:rPr lang="en-US" sz="1100" dirty="0" smtClean="0">
                    <a:latin typeface="Verdana" panose="020B0604030504040204" pitchFamily="34" charset="0"/>
                    <a:ea typeface="Verdana" panose="020B0604030504040204" pitchFamily="34" charset="0"/>
                    <a:cs typeface="Verdana" panose="020B0604030504040204" pitchFamily="34" charset="0"/>
                  </a:rPr>
                  <a:t>Pathways</a:t>
                </a:r>
                <a:endParaRPr lang="en-US" sz="1100" dirty="0">
                  <a:latin typeface="Verdana" panose="020B0604030504040204" pitchFamily="34" charset="0"/>
                  <a:ea typeface="Verdana" panose="020B0604030504040204" pitchFamily="34" charset="0"/>
                  <a:cs typeface="Verdana" panose="020B0604030504040204" pitchFamily="34" charset="0"/>
                </a:endParaRPr>
              </a:p>
              <a:p>
                <a:pPr algn="ctr" fontAlgn="base">
                  <a:lnSpc>
                    <a:spcPct val="85000"/>
                  </a:lnSpc>
                  <a:spcBef>
                    <a:spcPct val="0"/>
                  </a:spcBef>
                  <a:spcAft>
                    <a:spcPct val="0"/>
                  </a:spcAft>
                </a:pP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148" name="Pentagon 147"/>
            <p:cNvSpPr/>
            <p:nvPr/>
          </p:nvSpPr>
          <p:spPr>
            <a:xfrm rot="6526826">
              <a:off x="5996257" y="1731109"/>
              <a:ext cx="1886669"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6462067" y="680804"/>
              <a:ext cx="2550679" cy="1162955"/>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Socioeconomic pathways</a:t>
              </a:r>
            </a:p>
            <a:p>
              <a:pPr marL="171450" indent="-171450">
                <a:buFont typeface="Arial" panose="020B0604020202020204" pitchFamily="34" charset="0"/>
                <a:buChar char="•"/>
              </a:pPr>
              <a:r>
                <a:rPr lang="en-US" sz="1400" dirty="0" smtClean="0">
                  <a:solidFill>
                    <a:schemeClr val="tx1"/>
                  </a:solidFill>
                </a:rPr>
                <a:t>Diverse values &amp; objectives</a:t>
              </a:r>
            </a:p>
            <a:p>
              <a:pPr marL="171450" indent="-171450">
                <a:buFont typeface="Arial" panose="020B0604020202020204" pitchFamily="34" charset="0"/>
                <a:buChar char="•"/>
              </a:pPr>
              <a:r>
                <a:rPr lang="en-US" sz="1400" dirty="0" smtClean="0">
                  <a:solidFill>
                    <a:schemeClr val="tx1"/>
                  </a:solidFill>
                </a:rPr>
                <a:t>Climate resilient pathways</a:t>
              </a:r>
            </a:p>
            <a:p>
              <a:pPr marL="171450" indent="-171450">
                <a:buFont typeface="Arial" panose="020B0604020202020204" pitchFamily="34" charset="0"/>
                <a:buChar char="•"/>
              </a:pPr>
              <a:r>
                <a:rPr lang="en-US" sz="1400" dirty="0" smtClean="0">
                  <a:solidFill>
                    <a:schemeClr val="tx1"/>
                  </a:solidFill>
                </a:rPr>
                <a:t>Transformation</a:t>
              </a:r>
              <a:endParaRPr lang="en-US" sz="1400" dirty="0">
                <a:solidFill>
                  <a:schemeClr val="tx1"/>
                </a:solidFill>
              </a:endParaRPr>
            </a:p>
          </p:txBody>
        </p:sp>
      </p:grpSp>
      <p:grpSp>
        <p:nvGrpSpPr>
          <p:cNvPr id="53" name="Group 52"/>
          <p:cNvGrpSpPr/>
          <p:nvPr/>
        </p:nvGrpSpPr>
        <p:grpSpPr>
          <a:xfrm>
            <a:off x="5739342" y="855889"/>
            <a:ext cx="3364592" cy="3080220"/>
            <a:chOff x="5739342" y="855889"/>
            <a:chExt cx="3364592" cy="3080220"/>
          </a:xfrm>
        </p:grpSpPr>
        <p:grpSp>
          <p:nvGrpSpPr>
            <p:cNvPr id="8192" name="Group 8191"/>
            <p:cNvGrpSpPr/>
            <p:nvPr/>
          </p:nvGrpSpPr>
          <p:grpSpPr>
            <a:xfrm>
              <a:off x="5739342" y="3361336"/>
              <a:ext cx="1445450" cy="574773"/>
              <a:chOff x="5739342" y="3361336"/>
              <a:chExt cx="1445450" cy="574773"/>
            </a:xfrm>
          </p:grpSpPr>
          <p:sp>
            <p:nvSpPr>
              <p:cNvPr id="129" name="Rectangle 128"/>
              <p:cNvSpPr/>
              <p:nvPr/>
            </p:nvSpPr>
            <p:spPr>
              <a:xfrm>
                <a:off x="5789178" y="3370933"/>
                <a:ext cx="1354819" cy="416090"/>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5739342" y="3361336"/>
                <a:ext cx="1445450" cy="574773"/>
              </a:xfrm>
              <a:prstGeom prst="rect">
                <a:avLst/>
              </a:prstGeom>
              <a:noFill/>
              <a:ln w="25400">
                <a:noFill/>
              </a:ln>
            </p:spPr>
            <p:txBody>
              <a:bodyPr wrap="square" rtlCol="0">
                <a:spAutoFit/>
              </a:bodyPr>
              <a:lstStyle/>
              <a:p>
                <a:pPr lvl="0" algn="ctr" fontAlgn="base">
                  <a:spcBef>
                    <a:spcPct val="0"/>
                  </a:spcBef>
                  <a:spcAft>
                    <a:spcPct val="0"/>
                  </a:spcAft>
                </a:pPr>
                <a:r>
                  <a:rPr lang="en-US" sz="1100" dirty="0" smtClean="0">
                    <a:latin typeface="Verdana" panose="020B0604030504040204" pitchFamily="34" charset="0"/>
                    <a:ea typeface="Verdana" panose="020B0604030504040204" pitchFamily="34" charset="0"/>
                    <a:cs typeface="Verdana" panose="020B0604030504040204" pitchFamily="34" charset="0"/>
                  </a:rPr>
                  <a:t>Adaptation and</a:t>
                </a:r>
              </a:p>
              <a:p>
                <a:pPr lvl="0" algn="ctr" fontAlgn="base">
                  <a:spcBef>
                    <a:spcPct val="0"/>
                  </a:spcBef>
                  <a:spcAft>
                    <a:spcPct val="0"/>
                  </a:spcAft>
                </a:pPr>
                <a:r>
                  <a:rPr lang="en-US" sz="1100" dirty="0" smtClean="0">
                    <a:latin typeface="Verdana" panose="020B0604030504040204" pitchFamily="34" charset="0"/>
                    <a:ea typeface="Verdana" panose="020B0604030504040204" pitchFamily="34" charset="0"/>
                    <a:cs typeface="Verdana" panose="020B0604030504040204" pitchFamily="34" charset="0"/>
                  </a:rPr>
                  <a:t>Mitigation Actions</a:t>
                </a:r>
                <a:endParaRPr lang="en-US" sz="1100" dirty="0">
                  <a:latin typeface="Verdana" panose="020B0604030504040204" pitchFamily="34" charset="0"/>
                  <a:ea typeface="Verdana" panose="020B0604030504040204" pitchFamily="34" charset="0"/>
                  <a:cs typeface="Verdana" panose="020B0604030504040204" pitchFamily="34" charset="0"/>
                </a:endParaRPr>
              </a:p>
              <a:p>
                <a:pPr algn="ctr" fontAlgn="base">
                  <a:lnSpc>
                    <a:spcPct val="85000"/>
                  </a:lnSpc>
                  <a:spcBef>
                    <a:spcPct val="0"/>
                  </a:spcBef>
                  <a:spcAft>
                    <a:spcPct val="0"/>
                  </a:spcAft>
                </a:pP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149" name="Pentagon 148"/>
            <p:cNvSpPr/>
            <p:nvPr/>
          </p:nvSpPr>
          <p:spPr>
            <a:xfrm rot="6526826">
              <a:off x="5820492" y="2248212"/>
              <a:ext cx="1886669"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6019249" y="855889"/>
              <a:ext cx="3084685" cy="1762832"/>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Adaptation &amp; Interactions</a:t>
              </a:r>
              <a:br>
                <a:rPr lang="en-US" sz="1600" b="1" dirty="0" smtClean="0">
                  <a:solidFill>
                    <a:schemeClr val="tx1"/>
                  </a:solidFill>
                </a:rPr>
              </a:br>
              <a:r>
                <a:rPr lang="en-US" sz="1600" b="1" dirty="0" smtClean="0">
                  <a:solidFill>
                    <a:schemeClr val="tx1"/>
                  </a:solidFill>
                </a:rPr>
                <a:t>with Mitigation</a:t>
              </a:r>
            </a:p>
            <a:p>
              <a:pPr marL="171450" indent="-171450">
                <a:buFont typeface="Arial" panose="020B0604020202020204" pitchFamily="34" charset="0"/>
                <a:buChar char="•"/>
              </a:pPr>
              <a:r>
                <a:rPr lang="en-US" sz="1400" dirty="0" smtClean="0">
                  <a:solidFill>
                    <a:schemeClr val="tx1"/>
                  </a:solidFill>
                </a:rPr>
                <a:t>Incremental &amp; transformational adaptation</a:t>
              </a:r>
            </a:p>
            <a:p>
              <a:pPr marL="171450" indent="-171450">
                <a:buFont typeface="Arial" panose="020B0604020202020204" pitchFamily="34" charset="0"/>
                <a:buChar char="•"/>
              </a:pPr>
              <a:r>
                <a:rPr lang="en-US" sz="1400" dirty="0" smtClean="0">
                  <a:solidFill>
                    <a:schemeClr val="tx1"/>
                  </a:solidFill>
                </a:rPr>
                <a:t>Co-benefits, synergies, &amp; trade-offs</a:t>
              </a:r>
            </a:p>
            <a:p>
              <a:pPr marL="171450" indent="-171450">
                <a:buFont typeface="Arial" panose="020B0604020202020204" pitchFamily="34" charset="0"/>
                <a:buChar char="•"/>
              </a:pPr>
              <a:r>
                <a:rPr lang="en-US" sz="1400" dirty="0" smtClean="0">
                  <a:solidFill>
                    <a:schemeClr val="tx1"/>
                  </a:solidFill>
                </a:rPr>
                <a:t>Context-specific adaptation</a:t>
              </a:r>
            </a:p>
            <a:p>
              <a:pPr marL="171450" indent="-171450">
                <a:buFont typeface="Arial" panose="020B0604020202020204" pitchFamily="34" charset="0"/>
                <a:buChar char="•"/>
              </a:pPr>
              <a:r>
                <a:rPr lang="en-US" sz="1400" dirty="0" smtClean="0">
                  <a:solidFill>
                    <a:schemeClr val="tx1"/>
                  </a:solidFill>
                </a:rPr>
                <a:t>Complementary actions</a:t>
              </a:r>
              <a:endParaRPr lang="en-US" sz="1400" dirty="0">
                <a:solidFill>
                  <a:schemeClr val="tx1"/>
                </a:solidFill>
              </a:endParaRPr>
            </a:p>
          </p:txBody>
        </p:sp>
      </p:grpSp>
      <p:grpSp>
        <p:nvGrpSpPr>
          <p:cNvPr id="54" name="Group 53"/>
          <p:cNvGrpSpPr/>
          <p:nvPr/>
        </p:nvGrpSpPr>
        <p:grpSpPr>
          <a:xfrm>
            <a:off x="5960478" y="3849455"/>
            <a:ext cx="3052268" cy="2455706"/>
            <a:chOff x="5960478" y="3849455"/>
            <a:chExt cx="3052268" cy="2455706"/>
          </a:xfrm>
        </p:grpSpPr>
        <p:grpSp>
          <p:nvGrpSpPr>
            <p:cNvPr id="65" name="Group 64"/>
            <p:cNvGrpSpPr/>
            <p:nvPr/>
          </p:nvGrpSpPr>
          <p:grpSpPr>
            <a:xfrm>
              <a:off x="5960478" y="3849455"/>
              <a:ext cx="1174257" cy="259079"/>
              <a:chOff x="5960478" y="3849455"/>
              <a:chExt cx="1174257" cy="259079"/>
            </a:xfrm>
          </p:grpSpPr>
          <p:sp>
            <p:nvSpPr>
              <p:cNvPr id="125" name="Rectangle 124"/>
              <p:cNvSpPr/>
              <p:nvPr/>
            </p:nvSpPr>
            <p:spPr>
              <a:xfrm>
                <a:off x="5960478" y="3849455"/>
                <a:ext cx="1174254" cy="252804"/>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5960479" y="3872316"/>
                <a:ext cx="1174256" cy="236218"/>
              </a:xfrm>
              <a:prstGeom prst="rect">
                <a:avLst/>
              </a:prstGeom>
              <a:noFill/>
              <a:ln w="25400">
                <a:noFill/>
              </a:ln>
            </p:spPr>
            <p:txBody>
              <a:bodyPr wrap="square" rtlCol="0">
                <a:spAutoFit/>
              </a:bodyPr>
              <a:lstStyle/>
              <a:p>
                <a:pPr algn="ctr" fontAlgn="base">
                  <a:lnSpc>
                    <a:spcPct val="85000"/>
                  </a:lnSpc>
                  <a:spcBef>
                    <a:spcPct val="0"/>
                  </a:spcBef>
                  <a:spcAft>
                    <a:spcPct val="0"/>
                  </a:spcAft>
                </a:pPr>
                <a:r>
                  <a:rPr lang="en-US" sz="1100" dirty="0" smtClean="0">
                    <a:latin typeface="Verdana" panose="020B0604030504040204" pitchFamily="34" charset="0"/>
                    <a:ea typeface="Verdana" panose="020B0604030504040204" pitchFamily="34" charset="0"/>
                    <a:cs typeface="Verdana" panose="020B0604030504040204" pitchFamily="34" charset="0"/>
                  </a:rPr>
                  <a:t>Governance</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150" name="Pentagon 149"/>
            <p:cNvSpPr/>
            <p:nvPr/>
          </p:nvSpPr>
          <p:spPr>
            <a:xfrm rot="14535108">
              <a:off x="6308448" y="4629314"/>
              <a:ext cx="1430130" cy="359629"/>
            </a:xfrm>
            <a:prstGeom prst="homePlate">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6510048" y="4736313"/>
              <a:ext cx="2502698" cy="1568848"/>
            </a:xfrm>
            <a:prstGeom prst="round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Governance</a:t>
              </a:r>
            </a:p>
            <a:p>
              <a:pPr marL="171450" indent="-171450">
                <a:buFont typeface="Arial" panose="020B0604020202020204" pitchFamily="34" charset="0"/>
                <a:buChar char="•"/>
              </a:pPr>
              <a:r>
                <a:rPr lang="en-US" sz="1400" dirty="0" smtClean="0">
                  <a:solidFill>
                    <a:schemeClr val="tx1"/>
                  </a:solidFill>
                </a:rPr>
                <a:t>Decision- making under uncertainty</a:t>
              </a:r>
            </a:p>
            <a:p>
              <a:pPr marL="171450" indent="-171450">
                <a:buFont typeface="Arial" panose="020B0604020202020204" pitchFamily="34" charset="0"/>
                <a:buChar char="•"/>
              </a:pPr>
              <a:r>
                <a:rPr lang="en-US" sz="1400" dirty="0" smtClean="0">
                  <a:solidFill>
                    <a:schemeClr val="tx1"/>
                  </a:solidFill>
                </a:rPr>
                <a:t>Learning, monitoring, &amp; flexibility</a:t>
              </a:r>
            </a:p>
            <a:p>
              <a:pPr marL="171450" indent="-171450">
                <a:buFont typeface="Arial" panose="020B0604020202020204" pitchFamily="34" charset="0"/>
                <a:buChar char="•"/>
              </a:pPr>
              <a:r>
                <a:rPr lang="en-US" sz="1400" dirty="0" smtClean="0">
                  <a:solidFill>
                    <a:schemeClr val="tx1"/>
                  </a:solidFill>
                </a:rPr>
                <a:t>Coordination across scales</a:t>
              </a:r>
              <a:endParaRPr lang="en-US" sz="1400" dirty="0">
                <a:solidFill>
                  <a:schemeClr val="tx1"/>
                </a:solidFill>
              </a:endParaRPr>
            </a:p>
          </p:txBody>
        </p:sp>
      </p:grpSp>
    </p:spTree>
    <p:extLst>
      <p:ext uri="{BB962C8B-B14F-4D97-AF65-F5344CB8AC3E}">
        <p14:creationId xmlns:p14="http://schemas.microsoft.com/office/powerpoint/2010/main" xmlns="" val="393695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43000" decel="43000" fill="hold" nodeType="clickEffect">
                                  <p:stCondLst>
                                    <p:cond delay="0"/>
                                  </p:stCondLst>
                                  <p:childTnLst>
                                    <p:animScale>
                                      <p:cBhvr>
                                        <p:cTn id="6" dur="2000" fill="hold"/>
                                        <p:tgtEl>
                                          <p:spTgt spid="44"/>
                                        </p:tgtEl>
                                      </p:cBhvr>
                                      <p:by x="65000" y="65000"/>
                                    </p:animScale>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xit" presetSubtype="0" fill="hold" nodeType="withEffect">
                                  <p:stCondLst>
                                    <p:cond delay="0"/>
                                  </p:stCondLst>
                                  <p:childTnLst>
                                    <p:animEffect transition="out" filter="fade">
                                      <p:cBhvr>
                                        <p:cTn id="17" dur="500"/>
                                        <p:tgtEl>
                                          <p:spTgt spid="50"/>
                                        </p:tgtEl>
                                      </p:cBhvr>
                                    </p:animEffect>
                                    <p:set>
                                      <p:cBhvr>
                                        <p:cTn id="18" dur="1" fill="hold">
                                          <p:stCondLst>
                                            <p:cond delay="499"/>
                                          </p:stCondLst>
                                        </p:cTn>
                                        <p:tgtEl>
                                          <p:spTgt spid="5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xit" presetSubtype="0" fill="hold" nodeType="withEffect">
                                  <p:stCondLst>
                                    <p:cond delay="0"/>
                                  </p:stCondLst>
                                  <p:childTnLst>
                                    <p:animEffect transition="out" filter="fade">
                                      <p:cBhvr>
                                        <p:cTn id="25" dur="500"/>
                                        <p:tgtEl>
                                          <p:spTgt spid="49"/>
                                        </p:tgtEl>
                                      </p:cBhvr>
                                    </p:animEffect>
                                    <p:set>
                                      <p:cBhvr>
                                        <p:cTn id="26" dur="1" fill="hold">
                                          <p:stCondLst>
                                            <p:cond delay="499"/>
                                          </p:stCondLst>
                                        </p:cTn>
                                        <p:tgtEl>
                                          <p:spTgt spid="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xit" presetSubtype="0" fill="hold" nodeType="withEffect">
                                  <p:stCondLst>
                                    <p:cond delay="0"/>
                                  </p:stCondLst>
                                  <p:childTnLst>
                                    <p:animEffect transition="out" filter="fade">
                                      <p:cBhvr>
                                        <p:cTn id="33" dur="500"/>
                                        <p:tgtEl>
                                          <p:spTgt spid="51"/>
                                        </p:tgtEl>
                                      </p:cBhvr>
                                    </p:animEffect>
                                    <p:set>
                                      <p:cBhvr>
                                        <p:cTn id="34" dur="1" fill="hold">
                                          <p:stCondLst>
                                            <p:cond delay="499"/>
                                          </p:stCondLst>
                                        </p:cTn>
                                        <p:tgtEl>
                                          <p:spTgt spid="5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xit" presetSubtype="0" fill="hold" nodeType="withEffect">
                                  <p:stCondLst>
                                    <p:cond delay="0"/>
                                  </p:stCondLst>
                                  <p:childTnLst>
                                    <p:animEffect transition="out" filter="fade">
                                      <p:cBhvr>
                                        <p:cTn id="41" dur="500"/>
                                        <p:tgtEl>
                                          <p:spTgt spid="52"/>
                                        </p:tgtEl>
                                      </p:cBhvr>
                                    </p:animEffect>
                                    <p:set>
                                      <p:cBhvr>
                                        <p:cTn id="42" dur="1" fill="hold">
                                          <p:stCondLst>
                                            <p:cond delay="499"/>
                                          </p:stCondLst>
                                        </p:cTn>
                                        <p:tgtEl>
                                          <p:spTgt spid="5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xit" presetSubtype="0" fill="hold" nodeType="withEffect">
                                  <p:stCondLst>
                                    <p:cond delay="0"/>
                                  </p:stCondLst>
                                  <p:childTnLst>
                                    <p:animEffect transition="out" filter="fade">
                                      <p:cBhvr>
                                        <p:cTn id="49" dur="500"/>
                                        <p:tgtEl>
                                          <p:spTgt spid="53"/>
                                        </p:tgtEl>
                                      </p:cBhvr>
                                    </p:animEffect>
                                    <p:set>
                                      <p:cBhvr>
                                        <p:cTn id="50"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onathan.DUARTE\Desktop\managing.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 y="-504825"/>
            <a:ext cx="9144001" cy="7362825"/>
          </a:xfrm>
          <a:prstGeom prst="rect">
            <a:avLst/>
          </a:prstGeom>
          <a:gradFill>
            <a:gsLst>
              <a:gs pos="0">
                <a:schemeClr val="tx1">
                  <a:alpha val="70000"/>
                </a:schemeClr>
              </a:gs>
              <a:gs pos="28726">
                <a:schemeClr val="tx1">
                  <a:alpha val="44000"/>
                </a:schemeClr>
              </a:gs>
              <a:gs pos="50000">
                <a:schemeClr val="tx2">
                  <a:alpha val="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p:cNvGrpSpPr/>
          <p:nvPr/>
        </p:nvGrpSpPr>
        <p:grpSpPr>
          <a:xfrm>
            <a:off x="6734865" y="6172200"/>
            <a:ext cx="2077348" cy="423894"/>
            <a:chOff x="6575425" y="4506095"/>
            <a:chExt cx="2236788" cy="456429"/>
          </a:xfrm>
          <a:solidFill>
            <a:schemeClr val="bg1"/>
          </a:solidFill>
        </p:grpSpPr>
        <p:sp>
          <p:nvSpPr>
            <p:cNvPr id="9"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9"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0"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1"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2"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4"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5"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5"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6"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7"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8"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9"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oup 3"/>
          <p:cNvGrpSpPr/>
          <p:nvPr/>
        </p:nvGrpSpPr>
        <p:grpSpPr>
          <a:xfrm>
            <a:off x="259607" y="4724400"/>
            <a:ext cx="6417221" cy="1667822"/>
            <a:chOff x="259607" y="4724400"/>
            <a:chExt cx="6417221" cy="1667822"/>
          </a:xfrm>
        </p:grpSpPr>
        <p:sp>
          <p:nvSpPr>
            <p:cNvPr id="52" name="TextBox 51"/>
            <p:cNvSpPr txBox="1"/>
            <p:nvPr/>
          </p:nvSpPr>
          <p:spPr>
            <a:xfrm>
              <a:off x="259607" y="4771189"/>
              <a:ext cx="6417221" cy="563231"/>
            </a:xfrm>
            <a:prstGeom prst="rect">
              <a:avLst/>
            </a:prstGeom>
            <a:noFill/>
          </p:spPr>
          <p:txBody>
            <a:bodyPr wrap="square" rtlCol="0">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CLIMATE CHANGE</a:t>
              </a:r>
            </a:p>
          </p:txBody>
        </p:sp>
        <p:grpSp>
          <p:nvGrpSpPr>
            <p:cNvPr id="2" name="Group 1"/>
            <p:cNvGrpSpPr/>
            <p:nvPr/>
          </p:nvGrpSpPr>
          <p:grpSpPr>
            <a:xfrm>
              <a:off x="259607" y="4724400"/>
              <a:ext cx="5819141" cy="1667822"/>
              <a:chOff x="259607" y="4724400"/>
              <a:chExt cx="5819141" cy="1667822"/>
            </a:xfrm>
          </p:grpSpPr>
          <p:sp>
            <p:nvSpPr>
              <p:cNvPr id="51" name="Rectangle 50"/>
              <p:cNvSpPr/>
              <p:nvPr/>
            </p:nvSpPr>
            <p:spPr>
              <a:xfrm>
                <a:off x="259607" y="5441192"/>
                <a:ext cx="5819141" cy="951030"/>
              </a:xfrm>
              <a:prstGeom prst="rect">
                <a:avLst/>
              </a:prstGeom>
            </p:spPr>
            <p:txBody>
              <a:bodyPr wrap="square">
                <a:spAutoFit/>
              </a:bodyPr>
              <a:lstStyle/>
              <a:p>
                <a:pPr>
                  <a:lnSpc>
                    <a:spcPct val="90000"/>
                  </a:lnSpc>
                </a:pPr>
                <a:r>
                  <a:rPr lang="en-US" sz="3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REDUCING AND</a:t>
                </a:r>
              </a:p>
              <a:p>
                <a:pPr>
                  <a:lnSpc>
                    <a:spcPct val="90000"/>
                  </a:lnSpc>
                </a:pPr>
                <a:r>
                  <a:rPr lang="en-US" sz="3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MANAGING </a:t>
                </a: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RISKS</a:t>
                </a:r>
              </a:p>
            </p:txBody>
          </p:sp>
          <p:grpSp>
            <p:nvGrpSpPr>
              <p:cNvPr id="56" name="Group 55"/>
              <p:cNvGrpSpPr/>
              <p:nvPr/>
            </p:nvGrpSpPr>
            <p:grpSpPr>
              <a:xfrm>
                <a:off x="335807" y="4724400"/>
                <a:ext cx="4388593" cy="648457"/>
                <a:chOff x="380094" y="5041045"/>
                <a:chExt cx="4598305" cy="648457"/>
              </a:xfrm>
            </p:grpSpPr>
            <p:cxnSp>
              <p:nvCxnSpPr>
                <p:cNvPr id="57" name="Straight Connector 56"/>
                <p:cNvCxnSpPr/>
                <p:nvPr/>
              </p:nvCxnSpPr>
              <p:spPr>
                <a:xfrm>
                  <a:off x="380094" y="5041045"/>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0094" y="5689502"/>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xmlns="" val="2218494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49704"/>
            <a:ext cx="9142413" cy="5430253"/>
          </a:xfrm>
          <a:prstGeom prst="rect">
            <a:avLst/>
          </a:prstGeom>
          <a:solidFill>
            <a:srgbClr val="FEF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88951" y="2136758"/>
            <a:ext cx="8261389" cy="2523744"/>
            <a:chOff x="488951" y="2168843"/>
            <a:chExt cx="8261389" cy="2513965"/>
          </a:xfrm>
        </p:grpSpPr>
        <p:sp>
          <p:nvSpPr>
            <p:cNvPr id="19" name="Rectangle 18"/>
            <p:cNvSpPr/>
            <p:nvPr/>
          </p:nvSpPr>
          <p:spPr>
            <a:xfrm>
              <a:off x="4932948" y="2168843"/>
              <a:ext cx="3817392" cy="2513964"/>
            </a:xfrm>
            <a:prstGeom prst="rect">
              <a:avLst/>
            </a:prstGeom>
            <a:solidFill>
              <a:srgbClr val="C1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8" name="Pentagon 97"/>
            <p:cNvSpPr/>
            <p:nvPr/>
          </p:nvSpPr>
          <p:spPr>
            <a:xfrm>
              <a:off x="488951" y="2168843"/>
              <a:ext cx="4443996" cy="2513965"/>
            </a:xfrm>
            <a:prstGeom prst="homePlate">
              <a:avLst>
                <a:gd name="adj" fmla="val 0"/>
              </a:avLst>
            </a:prstGeom>
            <a:solidFill>
              <a:srgbClr val="BDD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2"/>
            <p:cNvSpPr>
              <a:spLocks/>
            </p:cNvSpPr>
            <p:nvPr/>
          </p:nvSpPr>
          <p:spPr bwMode="auto">
            <a:xfrm>
              <a:off x="2277981" y="2169567"/>
              <a:ext cx="664368"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2"/>
            <p:cNvSpPr>
              <a:spLocks/>
            </p:cNvSpPr>
            <p:nvPr/>
          </p:nvSpPr>
          <p:spPr bwMode="auto">
            <a:xfrm flipH="1">
              <a:off x="6306174" y="2169567"/>
              <a:ext cx="680202" cy="2512517"/>
            </a:xfrm>
            <a:custGeom>
              <a:avLst/>
              <a:gdLst>
                <a:gd name="T0" fmla="*/ 0 w 330"/>
                <a:gd name="T1" fmla="*/ 1248 h 1248"/>
                <a:gd name="T2" fmla="*/ 0 w 330"/>
                <a:gd name="T3" fmla="*/ 1248 h 1248"/>
                <a:gd name="T4" fmla="*/ 12 w 330"/>
                <a:gd name="T5" fmla="*/ 1222 h 1248"/>
                <a:gd name="T6" fmla="*/ 296 w 330"/>
                <a:gd name="T7" fmla="*/ 636 h 1248"/>
                <a:gd name="T8" fmla="*/ 296 w 330"/>
                <a:gd name="T9" fmla="*/ 636 h 1248"/>
                <a:gd name="T10" fmla="*/ 298 w 330"/>
                <a:gd name="T11" fmla="*/ 630 h 1248"/>
                <a:gd name="T12" fmla="*/ 298 w 330"/>
                <a:gd name="T13" fmla="*/ 622 h 1248"/>
                <a:gd name="T14" fmla="*/ 298 w 330"/>
                <a:gd name="T15" fmla="*/ 616 h 1248"/>
                <a:gd name="T16" fmla="*/ 296 w 330"/>
                <a:gd name="T17" fmla="*/ 610 h 1248"/>
                <a:gd name="T18" fmla="*/ 12 w 330"/>
                <a:gd name="T19" fmla="*/ 24 h 1248"/>
                <a:gd name="T20" fmla="*/ 12 w 330"/>
                <a:gd name="T21" fmla="*/ 24 h 1248"/>
                <a:gd name="T22" fmla="*/ 2 w 330"/>
                <a:gd name="T23" fmla="*/ 0 h 1248"/>
                <a:gd name="T24" fmla="*/ 36 w 330"/>
                <a:gd name="T25" fmla="*/ 0 h 1248"/>
                <a:gd name="T26" fmla="*/ 36 w 330"/>
                <a:gd name="T27" fmla="*/ 0 h 1248"/>
                <a:gd name="T28" fmla="*/ 40 w 330"/>
                <a:gd name="T29" fmla="*/ 8 h 1248"/>
                <a:gd name="T30" fmla="*/ 324 w 330"/>
                <a:gd name="T31" fmla="*/ 594 h 1248"/>
                <a:gd name="T32" fmla="*/ 324 w 330"/>
                <a:gd name="T33" fmla="*/ 594 h 1248"/>
                <a:gd name="T34" fmla="*/ 328 w 330"/>
                <a:gd name="T35" fmla="*/ 608 h 1248"/>
                <a:gd name="T36" fmla="*/ 330 w 330"/>
                <a:gd name="T37" fmla="*/ 622 h 1248"/>
                <a:gd name="T38" fmla="*/ 328 w 330"/>
                <a:gd name="T39" fmla="*/ 638 h 1248"/>
                <a:gd name="T40" fmla="*/ 324 w 330"/>
                <a:gd name="T41" fmla="*/ 652 h 1248"/>
                <a:gd name="T42" fmla="*/ 40 w 330"/>
                <a:gd name="T43" fmla="*/ 1238 h 1248"/>
                <a:gd name="T44" fmla="*/ 40 w 330"/>
                <a:gd name="T45" fmla="*/ 1238 h 1248"/>
                <a:gd name="T46" fmla="*/ 36 w 330"/>
                <a:gd name="T47" fmla="*/ 1248 h 1248"/>
                <a:gd name="T48" fmla="*/ 0 w 330"/>
                <a:gd name="T49"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1248">
                  <a:moveTo>
                    <a:pt x="0" y="1248"/>
                  </a:moveTo>
                  <a:lnTo>
                    <a:pt x="0" y="1248"/>
                  </a:lnTo>
                  <a:lnTo>
                    <a:pt x="12" y="1222"/>
                  </a:lnTo>
                  <a:lnTo>
                    <a:pt x="296" y="636"/>
                  </a:lnTo>
                  <a:lnTo>
                    <a:pt x="296" y="636"/>
                  </a:lnTo>
                  <a:lnTo>
                    <a:pt x="298" y="630"/>
                  </a:lnTo>
                  <a:lnTo>
                    <a:pt x="298" y="622"/>
                  </a:lnTo>
                  <a:lnTo>
                    <a:pt x="298" y="616"/>
                  </a:lnTo>
                  <a:lnTo>
                    <a:pt x="296" y="610"/>
                  </a:lnTo>
                  <a:lnTo>
                    <a:pt x="12" y="24"/>
                  </a:lnTo>
                  <a:lnTo>
                    <a:pt x="12" y="24"/>
                  </a:lnTo>
                  <a:lnTo>
                    <a:pt x="2" y="0"/>
                  </a:lnTo>
                  <a:lnTo>
                    <a:pt x="36" y="0"/>
                  </a:lnTo>
                  <a:lnTo>
                    <a:pt x="36" y="0"/>
                  </a:lnTo>
                  <a:lnTo>
                    <a:pt x="40" y="8"/>
                  </a:lnTo>
                  <a:lnTo>
                    <a:pt x="324" y="594"/>
                  </a:lnTo>
                  <a:lnTo>
                    <a:pt x="324" y="594"/>
                  </a:lnTo>
                  <a:lnTo>
                    <a:pt x="328" y="608"/>
                  </a:lnTo>
                  <a:lnTo>
                    <a:pt x="330" y="622"/>
                  </a:lnTo>
                  <a:lnTo>
                    <a:pt x="328" y="638"/>
                  </a:lnTo>
                  <a:lnTo>
                    <a:pt x="324" y="652"/>
                  </a:lnTo>
                  <a:lnTo>
                    <a:pt x="40" y="1238"/>
                  </a:lnTo>
                  <a:lnTo>
                    <a:pt x="40" y="1238"/>
                  </a:lnTo>
                  <a:lnTo>
                    <a:pt x="36" y="1248"/>
                  </a:lnTo>
                  <a:lnTo>
                    <a:pt x="0" y="12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3116263" y="1542716"/>
            <a:ext cx="3322637" cy="3775076"/>
            <a:chOff x="3116263" y="1574800"/>
            <a:chExt cx="3322637" cy="3775076"/>
          </a:xfrm>
        </p:grpSpPr>
        <p:sp>
          <p:nvSpPr>
            <p:cNvPr id="8" name="Freeform 5"/>
            <p:cNvSpPr>
              <a:spLocks/>
            </p:cNvSpPr>
            <p:nvPr/>
          </p:nvSpPr>
          <p:spPr bwMode="auto">
            <a:xfrm>
              <a:off x="3116263" y="2627313"/>
              <a:ext cx="1374775" cy="1662113"/>
            </a:xfrm>
            <a:custGeom>
              <a:avLst/>
              <a:gdLst>
                <a:gd name="T0" fmla="*/ 579 w 579"/>
                <a:gd name="T1" fmla="*/ 698 h 700"/>
                <a:gd name="T2" fmla="*/ 578 w 579"/>
                <a:gd name="T3" fmla="*/ 0 h 700"/>
                <a:gd name="T4" fmla="*/ 0 w 579"/>
                <a:gd name="T5" fmla="*/ 353 h 700"/>
                <a:gd name="T6" fmla="*/ 579 w 579"/>
                <a:gd name="T7" fmla="*/ 698 h 700"/>
              </a:gdLst>
              <a:ahLst/>
              <a:cxnLst>
                <a:cxn ang="0">
                  <a:pos x="T0" y="T1"/>
                </a:cxn>
                <a:cxn ang="0">
                  <a:pos x="T2" y="T3"/>
                </a:cxn>
                <a:cxn ang="0">
                  <a:pos x="T4" y="T5"/>
                </a:cxn>
                <a:cxn ang="0">
                  <a:pos x="T6" y="T7"/>
                </a:cxn>
              </a:cxnLst>
              <a:rect l="0" t="0" r="r" b="b"/>
              <a:pathLst>
                <a:path w="579" h="700">
                  <a:moveTo>
                    <a:pt x="579" y="698"/>
                  </a:moveTo>
                  <a:cubicBezTo>
                    <a:pt x="579" y="698"/>
                    <a:pt x="348" y="366"/>
                    <a:pt x="578" y="0"/>
                  </a:cubicBezTo>
                  <a:cubicBezTo>
                    <a:pt x="376" y="2"/>
                    <a:pt x="0" y="90"/>
                    <a:pt x="0" y="353"/>
                  </a:cubicBezTo>
                  <a:cubicBezTo>
                    <a:pt x="1" y="594"/>
                    <a:pt x="346" y="700"/>
                    <a:pt x="579" y="698"/>
                  </a:cubicBezTo>
                  <a:close/>
                </a:path>
              </a:pathLst>
            </a:custGeom>
            <a:solidFill>
              <a:schemeClr val="tx2"/>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491038" y="3471863"/>
              <a:ext cx="1938337" cy="1878013"/>
            </a:xfrm>
            <a:custGeom>
              <a:avLst/>
              <a:gdLst>
                <a:gd name="T0" fmla="*/ 0 w 816"/>
                <a:gd name="T1" fmla="*/ 344 h 791"/>
                <a:gd name="T2" fmla="*/ 610 w 816"/>
                <a:gd name="T3" fmla="*/ 0 h 791"/>
                <a:gd name="T4" fmla="*/ 589 w 816"/>
                <a:gd name="T5" fmla="*/ 672 h 791"/>
                <a:gd name="T6" fmla="*/ 0 w 816"/>
                <a:gd name="T7" fmla="*/ 344 h 791"/>
              </a:gdLst>
              <a:ahLst/>
              <a:cxnLst>
                <a:cxn ang="0">
                  <a:pos x="T0" y="T1"/>
                </a:cxn>
                <a:cxn ang="0">
                  <a:pos x="T2" y="T3"/>
                </a:cxn>
                <a:cxn ang="0">
                  <a:pos x="T4" y="T5"/>
                </a:cxn>
                <a:cxn ang="0">
                  <a:pos x="T6" y="T7"/>
                </a:cxn>
              </a:cxnLst>
              <a:rect l="0" t="0" r="r" b="b"/>
              <a:pathLst>
                <a:path w="816" h="791">
                  <a:moveTo>
                    <a:pt x="0" y="344"/>
                  </a:moveTo>
                  <a:cubicBezTo>
                    <a:pt x="0" y="344"/>
                    <a:pt x="404" y="380"/>
                    <a:pt x="610" y="0"/>
                  </a:cubicBezTo>
                  <a:cubicBezTo>
                    <a:pt x="707" y="173"/>
                    <a:pt x="816" y="543"/>
                    <a:pt x="589" y="672"/>
                  </a:cubicBezTo>
                  <a:cubicBezTo>
                    <a:pt x="378" y="791"/>
                    <a:pt x="116" y="546"/>
                    <a:pt x="0" y="344"/>
                  </a:cubicBezTo>
                  <a:close/>
                </a:path>
              </a:pathLst>
            </a:custGeom>
            <a:solidFill>
              <a:srgbClr val="08A6CC"/>
            </a:solid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4481513" y="1574800"/>
              <a:ext cx="1957387" cy="1897063"/>
            </a:xfrm>
            <a:custGeom>
              <a:avLst/>
              <a:gdLst>
                <a:gd name="T0" fmla="*/ 0 w 824"/>
                <a:gd name="T1" fmla="*/ 444 h 799"/>
                <a:gd name="T2" fmla="*/ 612 w 824"/>
                <a:gd name="T3" fmla="*/ 799 h 799"/>
                <a:gd name="T4" fmla="*/ 595 w 824"/>
                <a:gd name="T5" fmla="*/ 123 h 799"/>
                <a:gd name="T6" fmla="*/ 0 w 824"/>
                <a:gd name="T7" fmla="*/ 444 h 799"/>
              </a:gdLst>
              <a:ahLst/>
              <a:cxnLst>
                <a:cxn ang="0">
                  <a:pos x="T0" y="T1"/>
                </a:cxn>
                <a:cxn ang="0">
                  <a:pos x="T2" y="T3"/>
                </a:cxn>
                <a:cxn ang="0">
                  <a:pos x="T4" y="T5"/>
                </a:cxn>
                <a:cxn ang="0">
                  <a:pos x="T6" y="T7"/>
                </a:cxn>
              </a:cxnLst>
              <a:rect l="0" t="0" r="r" b="b"/>
              <a:pathLst>
                <a:path w="824" h="799">
                  <a:moveTo>
                    <a:pt x="0" y="444"/>
                  </a:moveTo>
                  <a:cubicBezTo>
                    <a:pt x="0" y="444"/>
                    <a:pt x="406" y="414"/>
                    <a:pt x="612" y="799"/>
                  </a:cubicBezTo>
                  <a:cubicBezTo>
                    <a:pt x="711" y="626"/>
                    <a:pt x="824" y="256"/>
                    <a:pt x="595" y="123"/>
                  </a:cubicBezTo>
                  <a:cubicBezTo>
                    <a:pt x="382" y="0"/>
                    <a:pt x="117" y="242"/>
                    <a:pt x="0" y="444"/>
                  </a:cubicBezTo>
                  <a:close/>
                </a:path>
              </a:pathLst>
            </a:custGeom>
            <a:solidFill>
              <a:srgbClr val="5290C8"/>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3943350" y="2598738"/>
              <a:ext cx="1992312" cy="1774825"/>
            </a:xfrm>
            <a:custGeom>
              <a:avLst/>
              <a:gdLst>
                <a:gd name="T0" fmla="*/ 838 w 839"/>
                <a:gd name="T1" fmla="*/ 365 h 748"/>
                <a:gd name="T2" fmla="*/ 230 w 839"/>
                <a:gd name="T3" fmla="*/ 12 h 748"/>
                <a:gd name="T4" fmla="*/ 230 w 839"/>
                <a:gd name="T5" fmla="*/ 12 h 748"/>
                <a:gd name="T6" fmla="*/ 231 w 839"/>
                <a:gd name="T7" fmla="*/ 710 h 748"/>
                <a:gd name="T8" fmla="*/ 226 w 839"/>
                <a:gd name="T9" fmla="*/ 710 h 748"/>
                <a:gd name="T10" fmla="*/ 233 w 839"/>
                <a:gd name="T11" fmla="*/ 715 h 748"/>
                <a:gd name="T12" fmla="*/ 231 w 839"/>
                <a:gd name="T13" fmla="*/ 712 h 748"/>
                <a:gd name="T14" fmla="*/ 839 w 839"/>
                <a:gd name="T15" fmla="*/ 372 h 748"/>
                <a:gd name="T16" fmla="*/ 838 w 839"/>
                <a:gd name="T17" fmla="*/ 36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9" h="748">
                  <a:moveTo>
                    <a:pt x="838" y="365"/>
                  </a:moveTo>
                  <a:cubicBezTo>
                    <a:pt x="639" y="0"/>
                    <a:pt x="261" y="11"/>
                    <a:pt x="230" y="12"/>
                  </a:cubicBezTo>
                  <a:cubicBezTo>
                    <a:pt x="230" y="12"/>
                    <a:pt x="230" y="12"/>
                    <a:pt x="230" y="12"/>
                  </a:cubicBezTo>
                  <a:cubicBezTo>
                    <a:pt x="0" y="378"/>
                    <a:pt x="231" y="710"/>
                    <a:pt x="231" y="710"/>
                  </a:cubicBezTo>
                  <a:cubicBezTo>
                    <a:pt x="229" y="710"/>
                    <a:pt x="227" y="710"/>
                    <a:pt x="226" y="710"/>
                  </a:cubicBezTo>
                  <a:cubicBezTo>
                    <a:pt x="233" y="715"/>
                    <a:pt x="233" y="715"/>
                    <a:pt x="233" y="715"/>
                  </a:cubicBezTo>
                  <a:cubicBezTo>
                    <a:pt x="233" y="714"/>
                    <a:pt x="232" y="713"/>
                    <a:pt x="231" y="712"/>
                  </a:cubicBezTo>
                  <a:cubicBezTo>
                    <a:pt x="231" y="712"/>
                    <a:pt x="632" y="748"/>
                    <a:pt x="839" y="372"/>
                  </a:cubicBezTo>
                  <a:lnTo>
                    <a:pt x="838" y="3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TextBox 40"/>
          <p:cNvSpPr txBox="1"/>
          <p:nvPr/>
        </p:nvSpPr>
        <p:spPr>
          <a:xfrm>
            <a:off x="6815937" y="2173897"/>
            <a:ext cx="2089858" cy="458587"/>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SOCIOECONOMIC</a:t>
            </a:r>
            <a:b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PROCESSES</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TextBox 44"/>
          <p:cNvSpPr txBox="1"/>
          <p:nvPr/>
        </p:nvSpPr>
        <p:spPr>
          <a:xfrm>
            <a:off x="7175066" y="2630821"/>
            <a:ext cx="1371600" cy="603504"/>
          </a:xfrm>
          <a:prstGeom prst="roundRect">
            <a:avLst>
              <a:gd name="adj" fmla="val 10401"/>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Socioeconomic</a:t>
            </a:r>
            <a:br>
              <a:rPr lang="en-US" sz="1100" dirty="0" smtClean="0">
                <a:latin typeface="Verdana" panose="020B0604030504040204" pitchFamily="34" charset="0"/>
                <a:ea typeface="Verdana" panose="020B0604030504040204" pitchFamily="34" charset="0"/>
                <a:cs typeface="Verdana" panose="020B0604030504040204" pitchFamily="34" charset="0"/>
              </a:rPr>
            </a:br>
            <a:r>
              <a:rPr lang="en-US" sz="1100" dirty="0" smtClean="0">
                <a:latin typeface="Verdana" panose="020B0604030504040204" pitchFamily="34" charset="0"/>
                <a:ea typeface="Verdana" panose="020B0604030504040204" pitchFamily="34" charset="0"/>
                <a:cs typeface="Verdana" panose="020B0604030504040204" pitchFamily="34" charset="0"/>
              </a:rPr>
              <a:t>Pathways</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6" name="TextBox 45"/>
          <p:cNvSpPr txBox="1"/>
          <p:nvPr/>
        </p:nvSpPr>
        <p:spPr>
          <a:xfrm>
            <a:off x="7175066" y="3308655"/>
            <a:ext cx="1371600" cy="603504"/>
          </a:xfrm>
          <a:prstGeom prst="roundRect">
            <a:avLst>
              <a:gd name="adj" fmla="val 9149"/>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Adaptation and Mitigation Actions</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7" name="TextBox 46"/>
          <p:cNvSpPr txBox="1"/>
          <p:nvPr/>
        </p:nvSpPr>
        <p:spPr>
          <a:xfrm>
            <a:off x="7175066" y="3986489"/>
            <a:ext cx="1371600" cy="585216"/>
          </a:xfrm>
          <a:prstGeom prst="roundRect">
            <a:avLst>
              <a:gd name="adj" fmla="val 12907"/>
            </a:avLst>
          </a:prstGeom>
          <a:solidFill>
            <a:schemeClr val="bg1"/>
          </a:solidFill>
          <a:ln>
            <a:noFill/>
          </a:ln>
          <a:effectLst>
            <a:outerShdw blurRad="63500" sx="102000" sy="102000" algn="ctr" rotWithShape="0">
              <a:prstClr val="black">
                <a:alpha val="40000"/>
              </a:prstClr>
            </a:outerShdw>
          </a:effectLst>
        </p:spPr>
        <p:txBody>
          <a:bodyPr wrap="square" tIns="0" bIns="0" rtlCol="0" anchor="ctr" anchorCtr="0">
            <a:no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Governance</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0" name="TextBox 39"/>
          <p:cNvSpPr txBox="1"/>
          <p:nvPr/>
        </p:nvSpPr>
        <p:spPr>
          <a:xfrm>
            <a:off x="643553" y="2221665"/>
            <a:ext cx="1401568" cy="275460"/>
          </a:xfrm>
          <a:prstGeom prst="rect">
            <a:avLst/>
          </a:prstGeom>
          <a:solidFill>
            <a:srgbClr val="BDDCEB"/>
          </a:solidFill>
        </p:spPr>
        <p:txBody>
          <a:bodyPr wrap="square" rtlCol="0">
            <a:spAutoFit/>
          </a:bodyPr>
          <a:lstStyle/>
          <a:p>
            <a:pPr algn="ctr" fontAlgn="base">
              <a:lnSpc>
                <a:spcPct val="85000"/>
              </a:lnSpc>
              <a:spcBef>
                <a:spcPct val="0"/>
              </a:spcBef>
              <a:spcAft>
                <a:spcPct val="0"/>
              </a:spcAft>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CLIMATE</a:t>
            </a:r>
          </a:p>
        </p:txBody>
      </p:sp>
      <p:sp>
        <p:nvSpPr>
          <p:cNvPr id="42" name="TextBox 41"/>
          <p:cNvSpPr txBox="1"/>
          <p:nvPr/>
        </p:nvSpPr>
        <p:spPr>
          <a:xfrm>
            <a:off x="658537" y="2624153"/>
            <a:ext cx="1371600" cy="694944"/>
          </a:xfrm>
          <a:prstGeom prst="roundRect">
            <a:avLst>
              <a:gd name="adj" fmla="val 11289"/>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Natural</a:t>
            </a:r>
            <a:br>
              <a:rPr lang="en-US" dirty="0">
                <a:solidFill>
                  <a:schemeClr val="tx1"/>
                </a:solidFill>
              </a:rPr>
            </a:br>
            <a:r>
              <a:rPr lang="en-US" dirty="0">
                <a:solidFill>
                  <a:schemeClr val="tx1"/>
                </a:solidFill>
              </a:rPr>
              <a:t>Variability</a:t>
            </a:r>
          </a:p>
        </p:txBody>
      </p:sp>
      <p:sp>
        <p:nvSpPr>
          <p:cNvPr id="43" name="TextBox 42"/>
          <p:cNvSpPr txBox="1"/>
          <p:nvPr/>
        </p:nvSpPr>
        <p:spPr>
          <a:xfrm>
            <a:off x="658537" y="3518253"/>
            <a:ext cx="1371600" cy="694944"/>
          </a:xfrm>
          <a:prstGeom prst="roundRect">
            <a:avLst>
              <a:gd name="adj" fmla="val 12365"/>
            </a:avLst>
          </a:prstGeom>
          <a:solidFill>
            <a:schemeClr val="bg1"/>
          </a:solidFill>
          <a:ln>
            <a:noFill/>
          </a:ln>
          <a:effectLst>
            <a:outerShdw blurRad="63500" sx="102000" sy="102000" algn="ctr" rotWithShape="0">
              <a:prstClr val="black">
                <a:alpha val="40000"/>
              </a:prstClr>
            </a:outerShdw>
          </a:effectLst>
        </p:spPr>
        <p:txBody>
          <a:bodyPr wrap="square" tIns="137160" bIns="137160" rtlCol="0" anchor="ctr" anchorCtr="0">
            <a:spAutoFit/>
          </a:bodyPr>
          <a:lstStyle>
            <a:defPPr>
              <a:defRPr lang="en-US"/>
            </a:defPPr>
            <a:lvl1pPr algn="ctr">
              <a:lnSpc>
                <a:spcPct val="90000"/>
              </a:lnSpc>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en-US" dirty="0">
                <a:solidFill>
                  <a:schemeClr val="tx1"/>
                </a:solidFill>
              </a:rPr>
              <a:t>Anthropogenic</a:t>
            </a:r>
            <a:br>
              <a:rPr lang="en-US" dirty="0">
                <a:solidFill>
                  <a:schemeClr val="tx1"/>
                </a:solidFill>
              </a:rPr>
            </a:br>
            <a:r>
              <a:rPr lang="en-US" dirty="0">
                <a:solidFill>
                  <a:schemeClr val="tx1"/>
                </a:solidFill>
              </a:rPr>
              <a:t>Climate Change</a:t>
            </a:r>
          </a:p>
        </p:txBody>
      </p:sp>
      <p:grpSp>
        <p:nvGrpSpPr>
          <p:cNvPr id="52" name="Group 51"/>
          <p:cNvGrpSpPr/>
          <p:nvPr/>
        </p:nvGrpSpPr>
        <p:grpSpPr>
          <a:xfrm>
            <a:off x="6734865" y="6172200"/>
            <a:ext cx="2077348" cy="423894"/>
            <a:chOff x="6575425" y="4506095"/>
            <a:chExt cx="2236788" cy="456429"/>
          </a:xfrm>
          <a:solidFill>
            <a:srgbClr val="5492CD"/>
          </a:solidFill>
        </p:grpSpPr>
        <p:sp>
          <p:nvSpPr>
            <p:cNvPr id="53"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4"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5"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6"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7"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8"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9"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0"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1"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2"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3"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4"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5"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6"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7"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8"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9"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0"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1"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2"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3"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4"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5"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6"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7"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8"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9"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0"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1"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2"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3"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4"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5"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6"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7"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8"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9"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0"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1"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2"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3"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94" name="Rectangle 93"/>
          <p:cNvSpPr/>
          <p:nvPr/>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1" name="TextBox 100"/>
          <p:cNvSpPr txBox="1"/>
          <p:nvPr/>
        </p:nvSpPr>
        <p:spPr>
          <a:xfrm>
            <a:off x="4748463" y="3252051"/>
            <a:ext cx="927591" cy="313932"/>
          </a:xfrm>
          <a:prstGeom prst="rect">
            <a:avLst/>
          </a:prstGeom>
          <a:noFill/>
        </p:spPr>
        <p:txBody>
          <a:bodyPr wrap="square" rtlCol="0">
            <a:spAutoFit/>
          </a:bodyPr>
          <a:lstStyle/>
          <a:p>
            <a:pPr>
              <a:lnSpc>
                <a:spcPct val="90000"/>
              </a:lnSpc>
            </a:pPr>
            <a:r>
              <a:rPr lang="en-US" sz="1600" dirty="0">
                <a:solidFill>
                  <a:srgbClr val="3A3A3A"/>
                </a:solidFill>
                <a:latin typeface="Verdana" panose="020B0604030504040204" pitchFamily="34" charset="0"/>
                <a:ea typeface="Verdana" panose="020B0604030504040204" pitchFamily="34" charset="0"/>
                <a:cs typeface="Verdana" panose="020B0604030504040204" pitchFamily="34" charset="0"/>
              </a:rPr>
              <a:t>RISK</a:t>
            </a:r>
          </a:p>
        </p:txBody>
      </p:sp>
      <p:sp>
        <p:nvSpPr>
          <p:cNvPr id="102" name="TextBox 101"/>
          <p:cNvSpPr txBox="1"/>
          <p:nvPr/>
        </p:nvSpPr>
        <p:spPr>
          <a:xfrm>
            <a:off x="3120021" y="3275600"/>
            <a:ext cx="1158321"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Hazards</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TextBox 102"/>
          <p:cNvSpPr txBox="1"/>
          <p:nvPr/>
        </p:nvSpPr>
        <p:spPr>
          <a:xfrm>
            <a:off x="4695429" y="4278416"/>
            <a:ext cx="1401568"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Exposure</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4" name="TextBox 103"/>
          <p:cNvSpPr txBox="1"/>
          <p:nvPr/>
        </p:nvSpPr>
        <p:spPr>
          <a:xfrm>
            <a:off x="4625351" y="2313850"/>
            <a:ext cx="1541725" cy="275460"/>
          </a:xfrm>
          <a:prstGeom prst="rect">
            <a:avLst/>
          </a:prstGeom>
          <a:noFill/>
        </p:spPr>
        <p:txBody>
          <a:bodyPr wrap="square" rtlCol="0">
            <a:spAutoFit/>
          </a:bodyPr>
          <a:lstStyle/>
          <a:p>
            <a:pPr algn="ctr" fontAlgn="base">
              <a:lnSpc>
                <a:spcPct val="85000"/>
              </a:lnSpc>
              <a:spcBef>
                <a:spcPct val="0"/>
              </a:spcBef>
              <a:spcAft>
                <a:spcPct val="0"/>
              </a:spcAft>
            </a:pPr>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Vulnerability</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5" name="Rectangle 144"/>
          <p:cNvSpPr/>
          <p:nvPr/>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05" name="Picture 104"/>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flipH="1">
            <a:off x="7686652" y="1169006"/>
            <a:ext cx="226427" cy="968479"/>
          </a:xfrm>
          <a:prstGeom prst="rect">
            <a:avLst/>
          </a:prstGeom>
        </p:spPr>
      </p:pic>
      <p:pic>
        <p:nvPicPr>
          <p:cNvPr id="24" name="Picture 23"/>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187361" y="1169006"/>
            <a:ext cx="208732" cy="977595"/>
          </a:xfrm>
          <a:prstGeom prst="rect">
            <a:avLst/>
          </a:prstGeom>
        </p:spPr>
      </p:pic>
      <p:grpSp>
        <p:nvGrpSpPr>
          <p:cNvPr id="29" name="Group 28"/>
          <p:cNvGrpSpPr/>
          <p:nvPr/>
        </p:nvGrpSpPr>
        <p:grpSpPr>
          <a:xfrm>
            <a:off x="4376219" y="1443789"/>
            <a:ext cx="498264" cy="2013379"/>
            <a:chOff x="4376219" y="1475873"/>
            <a:chExt cx="498264" cy="2013379"/>
          </a:xfrm>
        </p:grpSpPr>
        <p:pic>
          <p:nvPicPr>
            <p:cNvPr id="26" name="Picture 25"/>
            <p:cNvPicPr>
              <a:picLocks noChangeAspect="1"/>
            </p:cNvPicPr>
            <p:nvPr/>
          </p:nvPicPr>
          <p:blipFill rotWithShape="1">
            <a:blip r:embed="rId5" cstate="email">
              <a:extLst>
                <a:ext uri="{28A0092B-C50C-407E-A947-70E740481C1C}">
                  <a14:useLocalDpi xmlns:a14="http://schemas.microsoft.com/office/drawing/2010/main" xmlns="" val="0"/>
                </a:ext>
              </a:extLst>
            </a:blip>
            <a:srcRect b="-5"/>
            <a:stretch/>
          </p:blipFill>
          <p:spPr>
            <a:xfrm>
              <a:off x="4376219" y="2621394"/>
              <a:ext cx="498264" cy="867858"/>
            </a:xfrm>
            <a:prstGeom prst="rect">
              <a:avLst/>
            </a:prstGeom>
            <a:effectLst>
              <a:outerShdw blurRad="63500" sx="102000" sy="102000" algn="ctr" rotWithShape="0">
                <a:prstClr val="black">
                  <a:alpha val="40000"/>
                </a:prstClr>
              </a:outerShdw>
            </a:effectLst>
          </p:spPr>
        </p:pic>
        <p:pic>
          <p:nvPicPr>
            <p:cNvPr id="112" name="Picture 111"/>
            <p:cNvPicPr>
              <a:picLocks noChangeAspect="1"/>
            </p:cNvPicPr>
            <p:nvPr/>
          </p:nvPicPr>
          <p:blipFill rotWithShape="1">
            <a:blip r:embed="rId6" cstate="email">
              <a:extLst>
                <a:ext uri="{28A0092B-C50C-407E-A947-70E740481C1C}">
                  <a14:useLocalDpi xmlns:a14="http://schemas.microsoft.com/office/drawing/2010/main" xmlns="" val="0"/>
                </a:ext>
              </a:extLst>
            </a:blip>
            <a:srcRect/>
            <a:stretch/>
          </p:blipFill>
          <p:spPr>
            <a:xfrm>
              <a:off x="4376219" y="1475873"/>
              <a:ext cx="498264" cy="2013379"/>
            </a:xfrm>
            <a:prstGeom prst="rect">
              <a:avLst/>
            </a:prstGeom>
          </p:spPr>
        </p:pic>
      </p:grpSp>
      <p:grpSp>
        <p:nvGrpSpPr>
          <p:cNvPr id="30" name="Group 29"/>
          <p:cNvGrpSpPr/>
          <p:nvPr/>
        </p:nvGrpSpPr>
        <p:grpSpPr>
          <a:xfrm>
            <a:off x="1396093" y="1169006"/>
            <a:ext cx="3099601" cy="274784"/>
            <a:chOff x="1396093" y="1201090"/>
            <a:chExt cx="3099601" cy="274784"/>
          </a:xfrm>
        </p:grpSpPr>
        <p:pic>
          <p:nvPicPr>
            <p:cNvPr id="107" name="Picture 106"/>
            <p:cNvPicPr>
              <a:picLocks noChangeAspect="1"/>
            </p:cNvPicPr>
            <p:nvPr/>
          </p:nvPicPr>
          <p:blipFill rotWithShape="1">
            <a:blip r:embed="rId7" cstate="email">
              <a:extLst>
                <a:ext uri="{28A0092B-C50C-407E-A947-70E740481C1C}">
                  <a14:useLocalDpi xmlns:a14="http://schemas.microsoft.com/office/drawing/2010/main" xmlns="" val="0"/>
                </a:ext>
              </a:extLst>
            </a:blip>
            <a:srcRect/>
            <a:stretch/>
          </p:blipFill>
          <p:spPr>
            <a:xfrm>
              <a:off x="1396093" y="1201090"/>
              <a:ext cx="2882250" cy="274784"/>
            </a:xfrm>
            <a:prstGeom prst="rect">
              <a:avLst/>
            </a:prstGeom>
          </p:spPr>
        </p:pic>
        <p:pic>
          <p:nvPicPr>
            <p:cNvPr id="113" name="Picture 112"/>
            <p:cNvPicPr>
              <a:picLocks noChangeAspect="1"/>
            </p:cNvPicPr>
            <p:nvPr/>
          </p:nvPicPr>
          <p:blipFill rotWithShape="1">
            <a:blip r:embed="rId8" cstate="email">
              <a:extLst>
                <a:ext uri="{28A0092B-C50C-407E-A947-70E740481C1C}">
                  <a14:useLocalDpi xmlns:a14="http://schemas.microsoft.com/office/drawing/2010/main" xmlns="" val="0"/>
                </a:ext>
              </a:extLst>
            </a:blip>
            <a:srcRect/>
            <a:stretch/>
          </p:blipFill>
          <p:spPr>
            <a:xfrm>
              <a:off x="4019263" y="1201090"/>
              <a:ext cx="476431" cy="274784"/>
            </a:xfrm>
            <a:prstGeom prst="rect">
              <a:avLst/>
            </a:prstGeom>
          </p:spPr>
        </p:pic>
      </p:grpSp>
      <p:grpSp>
        <p:nvGrpSpPr>
          <p:cNvPr id="31" name="Group 30"/>
          <p:cNvGrpSpPr/>
          <p:nvPr/>
        </p:nvGrpSpPr>
        <p:grpSpPr>
          <a:xfrm>
            <a:off x="4410339" y="1169006"/>
            <a:ext cx="3276312" cy="373710"/>
            <a:chOff x="4410339" y="1201090"/>
            <a:chExt cx="3276312" cy="373710"/>
          </a:xfrm>
        </p:grpSpPr>
        <p:pic>
          <p:nvPicPr>
            <p:cNvPr id="106" name="Picture 105"/>
            <p:cNvPicPr>
              <a:picLocks noChangeAspect="1"/>
            </p:cNvPicPr>
            <p:nvPr/>
          </p:nvPicPr>
          <p:blipFill rotWithShape="1">
            <a:blip r:embed="rId9" cstate="email">
              <a:extLst>
                <a:ext uri="{28A0092B-C50C-407E-A947-70E740481C1C}">
                  <a14:useLocalDpi xmlns:a14="http://schemas.microsoft.com/office/drawing/2010/main" xmlns="" val="0"/>
                </a:ext>
              </a:extLst>
            </a:blip>
            <a:srcRect/>
            <a:stretch/>
          </p:blipFill>
          <p:spPr>
            <a:xfrm flipH="1">
              <a:off x="4748463" y="1201090"/>
              <a:ext cx="2938188" cy="186553"/>
            </a:xfrm>
            <a:prstGeom prst="rect">
              <a:avLst/>
            </a:prstGeom>
          </p:spPr>
        </p:pic>
        <p:pic>
          <p:nvPicPr>
            <p:cNvPr id="114" name="Picture 113"/>
            <p:cNvPicPr>
              <a:picLocks noChangeAspect="1"/>
            </p:cNvPicPr>
            <p:nvPr/>
          </p:nvPicPr>
          <p:blipFill rotWithShape="1">
            <a:blip r:embed="rId10" cstate="email">
              <a:extLst>
                <a:ext uri="{28A0092B-C50C-407E-A947-70E740481C1C}">
                  <a14:useLocalDpi xmlns:a14="http://schemas.microsoft.com/office/drawing/2010/main" xmlns="" val="0"/>
                </a:ext>
              </a:extLst>
            </a:blip>
            <a:srcRect t="-3"/>
            <a:stretch/>
          </p:blipFill>
          <p:spPr>
            <a:xfrm flipH="1">
              <a:off x="4410339" y="1201090"/>
              <a:ext cx="372244" cy="373710"/>
            </a:xfrm>
            <a:prstGeom prst="rect">
              <a:avLst/>
            </a:prstGeom>
          </p:spPr>
        </p:pic>
      </p:grpSp>
      <p:sp>
        <p:nvSpPr>
          <p:cNvPr id="139" name="TextBox 138"/>
          <p:cNvSpPr txBox="1"/>
          <p:nvPr/>
        </p:nvSpPr>
        <p:spPr>
          <a:xfrm>
            <a:off x="3873869" y="990926"/>
            <a:ext cx="1189087" cy="476726"/>
          </a:xfrm>
          <a:prstGeom prst="roundRect">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IMPACTS</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1" name="Picture 120"/>
          <p:cNvPicPr>
            <a:picLocks noChangeAspect="1"/>
          </p:cNvPicPr>
          <p:nvPr/>
        </p:nvPicPr>
        <p:blipFill rotWithShape="1">
          <a:blip r:embed="rId11" cstate="email">
            <a:extLst>
              <a:ext uri="{28A0092B-C50C-407E-A947-70E740481C1C}">
                <a14:useLocalDpi xmlns:a14="http://schemas.microsoft.com/office/drawing/2010/main" xmlns="" val="0"/>
              </a:ext>
            </a:extLst>
          </a:blip>
          <a:srcRect/>
          <a:stretch/>
        </p:blipFill>
        <p:spPr>
          <a:xfrm>
            <a:off x="7607667" y="4659775"/>
            <a:ext cx="359390" cy="872335"/>
          </a:xfrm>
          <a:prstGeom prst="rect">
            <a:avLst/>
          </a:prstGeom>
        </p:spPr>
      </p:pic>
      <p:pic>
        <p:nvPicPr>
          <p:cNvPr id="122" name="Picture 121"/>
          <p:cNvPicPr>
            <a:picLocks noChangeAspect="1"/>
          </p:cNvPicPr>
          <p:nvPr/>
        </p:nvPicPr>
        <p:blipFill rotWithShape="1">
          <a:blip r:embed="rId12" cstate="email">
            <a:extLst>
              <a:ext uri="{28A0092B-C50C-407E-A947-70E740481C1C}">
                <a14:useLocalDpi xmlns:a14="http://schemas.microsoft.com/office/drawing/2010/main" xmlns="" val="0"/>
              </a:ext>
            </a:extLst>
          </a:blip>
          <a:srcRect l="-1117"/>
          <a:stretch/>
        </p:blipFill>
        <p:spPr>
          <a:xfrm>
            <a:off x="1187361" y="4226845"/>
            <a:ext cx="234126" cy="1305265"/>
          </a:xfrm>
          <a:prstGeom prst="rect">
            <a:avLst/>
          </a:prstGeom>
        </p:spPr>
      </p:pic>
      <p:grpSp>
        <p:nvGrpSpPr>
          <p:cNvPr id="34" name="Group 33"/>
          <p:cNvGrpSpPr/>
          <p:nvPr/>
        </p:nvGrpSpPr>
        <p:grpSpPr>
          <a:xfrm>
            <a:off x="1396093" y="5050738"/>
            <a:ext cx="6239220" cy="716399"/>
            <a:chOff x="1396093" y="5082822"/>
            <a:chExt cx="6239220" cy="716399"/>
          </a:xfrm>
        </p:grpSpPr>
        <p:grpSp>
          <p:nvGrpSpPr>
            <p:cNvPr id="33" name="Group 32"/>
            <p:cNvGrpSpPr/>
            <p:nvPr/>
          </p:nvGrpSpPr>
          <p:grpSpPr>
            <a:xfrm>
              <a:off x="1396093" y="5349875"/>
              <a:ext cx="6239220" cy="214319"/>
              <a:chOff x="1396093" y="5349875"/>
              <a:chExt cx="6239220" cy="214319"/>
            </a:xfrm>
          </p:grpSpPr>
          <p:pic>
            <p:nvPicPr>
              <p:cNvPr id="119" name="Picture 118"/>
              <p:cNvPicPr>
                <a:picLocks noChangeAspect="1"/>
              </p:cNvPicPr>
              <p:nvPr/>
            </p:nvPicPr>
            <p:blipFill rotWithShape="1">
              <a:blip r:embed="rId13" cstate="email">
                <a:extLst>
                  <a:ext uri="{28A0092B-C50C-407E-A947-70E740481C1C}">
                    <a14:useLocalDpi xmlns:a14="http://schemas.microsoft.com/office/drawing/2010/main" xmlns="" val="0"/>
                  </a:ext>
                </a:extLst>
              </a:blip>
              <a:srcRect b="-12"/>
              <a:stretch/>
            </p:blipFill>
            <p:spPr>
              <a:xfrm>
                <a:off x="1396093" y="5349875"/>
                <a:ext cx="2051957" cy="214319"/>
              </a:xfrm>
              <a:prstGeom prst="rect">
                <a:avLst/>
              </a:prstGeom>
            </p:spPr>
          </p:pic>
          <p:pic>
            <p:nvPicPr>
              <p:cNvPr id="124" name="Picture 123"/>
              <p:cNvPicPr>
                <a:picLocks noChangeAspect="1"/>
              </p:cNvPicPr>
              <p:nvPr/>
            </p:nvPicPr>
            <p:blipFill rotWithShape="1">
              <a:blip r:embed="rId14" cstate="email">
                <a:extLst>
                  <a:ext uri="{28A0092B-C50C-407E-A947-70E740481C1C}">
                    <a14:useLocalDpi xmlns:a14="http://schemas.microsoft.com/office/drawing/2010/main" xmlns="" val="0"/>
                  </a:ext>
                </a:extLst>
              </a:blip>
              <a:srcRect/>
              <a:stretch/>
            </p:blipFill>
            <p:spPr>
              <a:xfrm>
                <a:off x="3448050" y="5349876"/>
                <a:ext cx="4187263" cy="214318"/>
              </a:xfrm>
              <a:prstGeom prst="rect">
                <a:avLst/>
              </a:prstGeom>
            </p:spPr>
          </p:pic>
        </p:grpSp>
        <p:sp>
          <p:nvSpPr>
            <p:cNvPr id="96" name="TextBox 95"/>
            <p:cNvSpPr txBox="1"/>
            <p:nvPr/>
          </p:nvSpPr>
          <p:spPr>
            <a:xfrm>
              <a:off x="2388503" y="5082822"/>
              <a:ext cx="2564388" cy="716399"/>
            </a:xfrm>
            <a:prstGeom prst="roundRect">
              <a:avLst>
                <a:gd name="adj" fmla="val 10894"/>
              </a:avLst>
            </a:prstGeom>
            <a:solidFill>
              <a:srgbClr val="57585A"/>
            </a:solidFill>
            <a:effectLst>
              <a:outerShdw blurRad="63500" sx="102000" sy="102000" algn="ctr" rotWithShape="0">
                <a:prstClr val="black">
                  <a:alpha val="40000"/>
                </a:prstClr>
              </a:outerShdw>
            </a:effectLst>
          </p:spPr>
          <p:txBody>
            <a:bodyPr wrap="square" tIns="91440" bIns="91440" rtlCol="0">
              <a:spAutoFit/>
            </a:bodyPr>
            <a:lstStyle/>
            <a:p>
              <a:pPr algn="ct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EMISSIONS</a:t>
              </a:r>
              <a:b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Land-use Change</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xmlns="" val="1404790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250"/>
                                        <p:tgtEl>
                                          <p:spTgt spid="139"/>
                                        </p:tgtEl>
                                      </p:cBhvr>
                                    </p:animEffect>
                                  </p:childTnLst>
                                </p:cTn>
                              </p:par>
                              <p:par>
                                <p:cTn id="11" presetID="22" presetClass="entr" presetSubtype="8" fill="hold" nodeType="withEffect">
                                  <p:stCondLst>
                                    <p:cond delay="7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2" fill="hold" nodeType="withEffect">
                                  <p:stCondLst>
                                    <p:cond delay="70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par>
                                <p:cTn id="17" presetID="22" presetClass="entr" presetSubtype="1" fill="hold" nodeType="withEffect">
                                  <p:stCondLst>
                                    <p:cond delay="110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22" presetClass="entr" presetSubtype="1" fill="hold" nodeType="withEffect">
                                  <p:stCondLst>
                                    <p:cond delay="1100"/>
                                  </p:stCondLst>
                                  <p:childTnLst>
                                    <p:set>
                                      <p:cBhvr>
                                        <p:cTn id="21" dur="1" fill="hold">
                                          <p:stCondLst>
                                            <p:cond delay="0"/>
                                          </p:stCondLst>
                                        </p:cTn>
                                        <p:tgtEl>
                                          <p:spTgt spid="105"/>
                                        </p:tgtEl>
                                        <p:attrNameLst>
                                          <p:attrName>style.visibility</p:attrName>
                                        </p:attrNameLst>
                                      </p:cBhvr>
                                      <p:to>
                                        <p:strVal val="visible"/>
                                      </p:to>
                                    </p:set>
                                    <p:animEffect transition="in" filter="wipe(up)">
                                      <p:cBhvr>
                                        <p:cTn id="22" dur="500"/>
                                        <p:tgtEl>
                                          <p:spTgt spid="105"/>
                                        </p:tgtEl>
                                      </p:cBhvr>
                                    </p:animEffect>
                                  </p:childTnLst>
                                </p:cTn>
                              </p:par>
                            </p:childTnLst>
                          </p:cTn>
                        </p:par>
                        <p:par>
                          <p:cTn id="23" fill="hold">
                            <p:stCondLst>
                              <p:cond delay="1600"/>
                            </p:stCondLst>
                            <p:childTnLst>
                              <p:par>
                                <p:cTn id="24" presetID="22" presetClass="entr" presetSubtype="1" fill="hold" nodeType="afterEffect">
                                  <p:stCondLst>
                                    <p:cond delay="500"/>
                                  </p:stCondLst>
                                  <p:childTnLst>
                                    <p:set>
                                      <p:cBhvr>
                                        <p:cTn id="25" dur="1" fill="hold">
                                          <p:stCondLst>
                                            <p:cond delay="0"/>
                                          </p:stCondLst>
                                        </p:cTn>
                                        <p:tgtEl>
                                          <p:spTgt spid="121"/>
                                        </p:tgtEl>
                                        <p:attrNameLst>
                                          <p:attrName>style.visibility</p:attrName>
                                        </p:attrNameLst>
                                      </p:cBhvr>
                                      <p:to>
                                        <p:strVal val="visible"/>
                                      </p:to>
                                    </p:set>
                                    <p:animEffect transition="in" filter="wipe(up)">
                                      <p:cBhvr>
                                        <p:cTn id="26" dur="500"/>
                                        <p:tgtEl>
                                          <p:spTgt spid="121"/>
                                        </p:tgtEl>
                                      </p:cBhvr>
                                    </p:animEffect>
                                  </p:childTnLst>
                                </p:cTn>
                              </p:par>
                              <p:par>
                                <p:cTn id="27" presetID="22" presetClass="entr" presetSubtype="2" fill="hold" nodeType="withEffect">
                                  <p:stCondLst>
                                    <p:cond delay="90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1000"/>
                                        <p:tgtEl>
                                          <p:spTgt spid="34"/>
                                        </p:tgtEl>
                                      </p:cBhvr>
                                    </p:animEffect>
                                  </p:childTnLst>
                                </p:cTn>
                              </p:par>
                              <p:par>
                                <p:cTn id="30" presetID="22" presetClass="entr" presetSubtype="4" fill="hold" nodeType="withEffect">
                                  <p:stCondLst>
                                    <p:cond delay="1750"/>
                                  </p:stCondLst>
                                  <p:childTnLst>
                                    <p:set>
                                      <p:cBhvr>
                                        <p:cTn id="31" dur="1" fill="hold">
                                          <p:stCondLst>
                                            <p:cond delay="0"/>
                                          </p:stCondLst>
                                        </p:cTn>
                                        <p:tgtEl>
                                          <p:spTgt spid="122"/>
                                        </p:tgtEl>
                                        <p:attrNameLst>
                                          <p:attrName>style.visibility</p:attrName>
                                        </p:attrNameLst>
                                      </p:cBhvr>
                                      <p:to>
                                        <p:strVal val="visible"/>
                                      </p:to>
                                    </p:set>
                                    <p:animEffect transition="in" filter="wipe(down)">
                                      <p:cBhvr>
                                        <p:cTn id="3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onathan.DUARTE\Desktop\Corals1.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5"/>
          <p:cNvSpPr/>
          <p:nvPr/>
        </p:nvSpPr>
        <p:spPr>
          <a:xfrm rot="10800000">
            <a:off x="0" y="3175"/>
            <a:ext cx="9143997" cy="6854825"/>
          </a:xfrm>
          <a:prstGeom prst="rect">
            <a:avLst/>
          </a:prstGeom>
          <a:gradFill>
            <a:gsLst>
              <a:gs pos="0">
                <a:schemeClr val="tx1">
                  <a:alpha val="30000"/>
                </a:schemeClr>
              </a:gs>
              <a:gs pos="59000">
                <a:schemeClr val="tx2">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p:cNvGrpSpPr/>
          <p:nvPr/>
        </p:nvGrpSpPr>
        <p:grpSpPr>
          <a:xfrm>
            <a:off x="6734865" y="6172200"/>
            <a:ext cx="2077348" cy="423894"/>
            <a:chOff x="6575425" y="4506095"/>
            <a:chExt cx="2236788" cy="456429"/>
          </a:xfrm>
          <a:solidFill>
            <a:schemeClr val="bg1"/>
          </a:solidFill>
        </p:grpSpPr>
        <p:sp>
          <p:nvSpPr>
            <p:cNvPr id="11"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4"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5"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5"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6"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7"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8"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9"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0"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1"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2"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3"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4"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5"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6"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7"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8"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grpSp>
        <p:nvGrpSpPr>
          <p:cNvPr id="2" name="Group 1"/>
          <p:cNvGrpSpPr/>
          <p:nvPr/>
        </p:nvGrpSpPr>
        <p:grpSpPr>
          <a:xfrm>
            <a:off x="263196" y="1066800"/>
            <a:ext cx="5242255" cy="2062553"/>
            <a:chOff x="263196" y="1066800"/>
            <a:chExt cx="5242255" cy="2062553"/>
          </a:xfrm>
        </p:grpSpPr>
        <p:sp>
          <p:nvSpPr>
            <p:cNvPr id="70" name="Rectangle 69"/>
            <p:cNvSpPr/>
            <p:nvPr/>
          </p:nvSpPr>
          <p:spPr>
            <a:xfrm>
              <a:off x="310821" y="2041372"/>
              <a:ext cx="5194630" cy="563231"/>
            </a:xfrm>
            <a:prstGeom prst="rect">
              <a:avLst/>
            </a:prstGeom>
          </p:spPr>
          <p:txBody>
            <a:bodyPr wrap="square">
              <a:spAutoFit/>
            </a:bodyPr>
            <a:lstStyle/>
            <a:p>
              <a:pPr>
                <a:lnSpc>
                  <a:spcPct val="90000"/>
                </a:lnSpc>
              </a:pPr>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ARE WIDESPREAD</a:t>
              </a:r>
              <a:endPar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1" name="Straight Connector 70"/>
            <p:cNvCxnSpPr/>
            <p:nvPr/>
          </p:nvCxnSpPr>
          <p:spPr>
            <a:xfrm>
              <a:off x="380093" y="2031847"/>
              <a:ext cx="448718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80093" y="2593822"/>
              <a:ext cx="448718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263197" y="1066800"/>
              <a:ext cx="5194630" cy="978729"/>
            </a:xfrm>
            <a:prstGeom prst="rect">
              <a:avLst/>
            </a:prstGeom>
          </p:spPr>
          <p:txBody>
            <a:bodyPr wrap="square">
              <a:spAutoFit/>
            </a:bodyPr>
            <a:lstStyle/>
            <a:p>
              <a:pPr>
                <a:lnSpc>
                  <a:spcPct val="90000"/>
                </a:lnSpc>
              </a:pPr>
              <a:r>
                <a:rPr lang="en-US" sz="3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OBSERVED IMPACTS </a:t>
              </a:r>
            </a:p>
            <a:p>
              <a:pPr>
                <a:lnSpc>
                  <a:spcPct val="90000"/>
                </a:lnSpc>
              </a:pPr>
              <a:r>
                <a:rPr lang="en-US" sz="3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OF CLIMATE CHANGE</a:t>
              </a:r>
              <a:endPar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4" name="Rectangle 73"/>
            <p:cNvSpPr/>
            <p:nvPr/>
          </p:nvSpPr>
          <p:spPr>
            <a:xfrm>
              <a:off x="263196" y="2593822"/>
              <a:ext cx="5194630" cy="535531"/>
            </a:xfrm>
            <a:prstGeom prst="rect">
              <a:avLst/>
            </a:prstGeom>
          </p:spPr>
          <p:txBody>
            <a:bodyPr wrap="square">
              <a:spAutoFit/>
            </a:bodyPr>
            <a:lstStyle/>
            <a:p>
              <a:pPr>
                <a:lnSpc>
                  <a:spcPct val="90000"/>
                </a:lnSpc>
              </a:pPr>
              <a:r>
                <a:rPr lang="en-US" sz="3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CONSEQUENTIAL</a:t>
              </a:r>
              <a:endPar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xmlns="" val="7433237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8016" y="94996"/>
            <a:ext cx="8834247" cy="4941189"/>
          </a:xfrm>
          <a:prstGeom prst="rect">
            <a:avLst/>
          </a:prstGeom>
        </p:spPr>
      </p:pic>
      <p:pic>
        <p:nvPicPr>
          <p:cNvPr id="3" name="Picture 2" hidden="1"/>
          <p:cNvPicPr/>
          <p:nvPr/>
        </p:nvPicPr>
        <p:blipFill>
          <a:blip r:embed="rId4" cstate="email"/>
          <a:stretch>
            <a:fillRect/>
          </a:stretch>
        </p:blipFill>
        <p:spPr>
          <a:xfrm>
            <a:off x="132693" y="376556"/>
            <a:ext cx="8884582" cy="6159181"/>
          </a:xfrm>
          <a:prstGeom prst="rect">
            <a:avLst/>
          </a:prstGeom>
        </p:spPr>
      </p:pic>
      <p:pic>
        <p:nvPicPr>
          <p:cNvPr id="7" name="Picture 6" descr="legend.eps"/>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20700" y="5040418"/>
            <a:ext cx="8128000" cy="1651000"/>
          </a:xfrm>
          <a:prstGeom prst="rect">
            <a:avLst/>
          </a:prstGeom>
          <a:effectLst>
            <a:glow>
              <a:schemeClr val="bg1">
                <a:lumMod val="65000"/>
                <a:alpha val="50000"/>
              </a:schemeClr>
            </a:glow>
            <a:outerShdw blurRad="44958" dir="6180000" algn="tl" rotWithShape="0">
              <a:schemeClr val="bg1">
                <a:lumMod val="65000"/>
                <a:alpha val="75000"/>
              </a:schemeClr>
            </a:outerShdw>
          </a:effectLst>
        </p:spPr>
      </p:pic>
    </p:spTree>
    <p:extLst>
      <p:ext uri="{BB962C8B-B14F-4D97-AF65-F5344CB8AC3E}">
        <p14:creationId xmlns:p14="http://schemas.microsoft.com/office/powerpoint/2010/main" xmlns="" val="2601828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34865" y="6172200"/>
            <a:ext cx="2077348" cy="423894"/>
            <a:chOff x="6575425" y="4506095"/>
            <a:chExt cx="2236788" cy="456429"/>
          </a:xfrm>
          <a:solidFill>
            <a:srgbClr val="3E6CA4"/>
          </a:solidFill>
        </p:grpSpPr>
        <p:sp>
          <p:nvSpPr>
            <p:cNvPr id="7" name="Rectangle 5"/>
            <p:cNvSpPr>
              <a:spLocks noChangeArrowheads="1"/>
            </p:cNvSpPr>
            <p:nvPr/>
          </p:nvSpPr>
          <p:spPr bwMode="auto">
            <a:xfrm>
              <a:off x="6575425" y="4891650"/>
              <a:ext cx="8505" cy="5669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9"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0"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1"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2"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4"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5"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Rectangle 34"/>
            <p:cNvSpPr>
              <a:spLocks noChangeArrowheads="1"/>
            </p:cNvSpPr>
            <p:nvPr/>
          </p:nvSpPr>
          <p:spPr bwMode="auto">
            <a:xfrm>
              <a:off x="8035432" y="4854795"/>
              <a:ext cx="11340" cy="93554"/>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5"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6"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7"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44" name="Rectangle 143"/>
          <p:cNvSpPr/>
          <p:nvPr/>
        </p:nvSpPr>
        <p:spPr>
          <a:xfrm>
            <a:off x="0" y="0"/>
            <a:ext cx="9144000" cy="92869"/>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46" name="Straight Connector 145"/>
          <p:cNvCxnSpPr/>
          <p:nvPr/>
        </p:nvCxnSpPr>
        <p:spPr>
          <a:xfrm>
            <a:off x="7205035" y="4185409"/>
            <a:ext cx="80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578708" y="4626787"/>
            <a:ext cx="923894" cy="236219"/>
          </a:xfrm>
          <a:prstGeom prst="rect">
            <a:avLst/>
          </a:prstGeom>
          <a:noFill/>
        </p:spPr>
        <p:txBody>
          <a:bodyPr wrap="square" rtlCol="0">
            <a:spAutoFit/>
          </a:bodyPr>
          <a:lstStyle/>
          <a:p>
            <a:pPr algn="ctr">
              <a:lnSpc>
                <a:spcPct val="85000"/>
              </a:lnSpc>
            </a:pPr>
            <a:r>
              <a:rPr lang="en-US" sz="11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Wheat</a:t>
            </a:r>
            <a:endPar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48" name="TextBox 147"/>
          <p:cNvSpPr txBox="1"/>
          <p:nvPr/>
        </p:nvSpPr>
        <p:spPr>
          <a:xfrm>
            <a:off x="2816757" y="4626787"/>
            <a:ext cx="923894" cy="236219"/>
          </a:xfrm>
          <a:prstGeom prst="rect">
            <a:avLst/>
          </a:prstGeom>
          <a:noFill/>
        </p:spPr>
        <p:txBody>
          <a:bodyPr wrap="square" rtlCol="0">
            <a:spAutoFit/>
          </a:bodyPr>
          <a:lstStyle/>
          <a:p>
            <a:pPr algn="ctr">
              <a:lnSpc>
                <a:spcPct val="85000"/>
              </a:lnSpc>
            </a:pPr>
            <a:r>
              <a:rPr lang="en-US" sz="11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Soy</a:t>
            </a:r>
            <a:endPar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49" name="TextBox 148"/>
          <p:cNvSpPr txBox="1"/>
          <p:nvPr/>
        </p:nvSpPr>
        <p:spPr>
          <a:xfrm>
            <a:off x="4061156" y="4626787"/>
            <a:ext cx="923894" cy="236219"/>
          </a:xfrm>
          <a:prstGeom prst="rect">
            <a:avLst/>
          </a:prstGeom>
          <a:noFill/>
        </p:spPr>
        <p:txBody>
          <a:bodyPr wrap="square" rtlCol="0">
            <a:spAutoFit/>
          </a:bodyPr>
          <a:lstStyle/>
          <a:p>
            <a:pPr algn="ctr">
              <a:lnSpc>
                <a:spcPct val="85000"/>
              </a:lnSpc>
            </a:pPr>
            <a:r>
              <a:rPr lang="en-US" sz="11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Rice</a:t>
            </a:r>
            <a:endPar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50" name="TextBox 149"/>
          <p:cNvSpPr txBox="1"/>
          <p:nvPr/>
        </p:nvSpPr>
        <p:spPr>
          <a:xfrm>
            <a:off x="5426204" y="4626787"/>
            <a:ext cx="923894" cy="236219"/>
          </a:xfrm>
          <a:prstGeom prst="rect">
            <a:avLst/>
          </a:prstGeom>
          <a:noFill/>
        </p:spPr>
        <p:txBody>
          <a:bodyPr wrap="square" rtlCol="0">
            <a:spAutoFit/>
          </a:bodyPr>
          <a:lstStyle/>
          <a:p>
            <a:pPr algn="ctr">
              <a:lnSpc>
                <a:spcPct val="85000"/>
              </a:lnSpc>
            </a:pPr>
            <a:r>
              <a:rPr lang="en-US" sz="11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Maize</a:t>
            </a:r>
            <a:endPar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52" name="Straight Connector 151"/>
          <p:cNvCxnSpPr/>
          <p:nvPr/>
        </p:nvCxnSpPr>
        <p:spPr>
          <a:xfrm rot="16200000">
            <a:off x="4018904" y="1742061"/>
            <a:ext cx="0" cy="5120024"/>
          </a:xfrm>
          <a:prstGeom prst="line">
            <a:avLst/>
          </a:prstGeom>
          <a:noFill/>
          <a:ln w="12700" cap="flat" cmpd="sng" algn="ctr">
            <a:solidFill>
              <a:schemeClr val="bg1">
                <a:lumMod val="75000"/>
              </a:schemeClr>
            </a:solidFill>
            <a:prstDash val="sysDot"/>
          </a:ln>
          <a:effectLst/>
        </p:spPr>
      </p:cxnSp>
      <p:cxnSp>
        <p:nvCxnSpPr>
          <p:cNvPr id="153" name="Straight Connector 152"/>
          <p:cNvCxnSpPr/>
          <p:nvPr/>
        </p:nvCxnSpPr>
        <p:spPr>
          <a:xfrm rot="16200000">
            <a:off x="4018904" y="1166983"/>
            <a:ext cx="0" cy="5120024"/>
          </a:xfrm>
          <a:prstGeom prst="line">
            <a:avLst/>
          </a:prstGeom>
          <a:noFill/>
          <a:ln w="12700" cap="flat" cmpd="sng" algn="ctr">
            <a:solidFill>
              <a:schemeClr val="bg1">
                <a:lumMod val="75000"/>
              </a:schemeClr>
            </a:solidFill>
            <a:prstDash val="sysDot"/>
          </a:ln>
          <a:effectLst/>
        </p:spPr>
      </p:cxnSp>
      <p:cxnSp>
        <p:nvCxnSpPr>
          <p:cNvPr id="154" name="Straight Connector 153"/>
          <p:cNvCxnSpPr/>
          <p:nvPr/>
        </p:nvCxnSpPr>
        <p:spPr>
          <a:xfrm rot="16200000">
            <a:off x="4018904" y="591905"/>
            <a:ext cx="0" cy="5120024"/>
          </a:xfrm>
          <a:prstGeom prst="line">
            <a:avLst/>
          </a:prstGeom>
          <a:noFill/>
          <a:ln w="12700" cap="flat" cmpd="sng" algn="ctr">
            <a:solidFill>
              <a:schemeClr val="bg1">
                <a:lumMod val="75000"/>
              </a:schemeClr>
            </a:solidFill>
            <a:prstDash val="sysDot"/>
          </a:ln>
          <a:effectLst/>
        </p:spPr>
      </p:cxnSp>
      <p:cxnSp>
        <p:nvCxnSpPr>
          <p:cNvPr id="155" name="Straight Connector 154"/>
          <p:cNvCxnSpPr/>
          <p:nvPr/>
        </p:nvCxnSpPr>
        <p:spPr>
          <a:xfrm rot="16200000">
            <a:off x="4018904" y="16827"/>
            <a:ext cx="0" cy="5120024"/>
          </a:xfrm>
          <a:prstGeom prst="line">
            <a:avLst/>
          </a:prstGeom>
          <a:noFill/>
          <a:ln w="19050" cap="flat" cmpd="sng" algn="ctr">
            <a:solidFill>
              <a:srgbClr val="C00000"/>
            </a:solidFill>
            <a:prstDash val="sysDash"/>
          </a:ln>
          <a:effectLst/>
        </p:spPr>
      </p:cxnSp>
      <p:cxnSp>
        <p:nvCxnSpPr>
          <p:cNvPr id="156" name="Straight Connector 155"/>
          <p:cNvCxnSpPr/>
          <p:nvPr/>
        </p:nvCxnSpPr>
        <p:spPr>
          <a:xfrm rot="16200000">
            <a:off x="4018904" y="-558252"/>
            <a:ext cx="0" cy="5120024"/>
          </a:xfrm>
          <a:prstGeom prst="line">
            <a:avLst/>
          </a:prstGeom>
          <a:noFill/>
          <a:ln w="12700" cap="flat" cmpd="sng" algn="ctr">
            <a:solidFill>
              <a:schemeClr val="bg1">
                <a:lumMod val="75000"/>
              </a:schemeClr>
            </a:solidFill>
            <a:prstDash val="sysDot"/>
          </a:ln>
          <a:effectLst/>
        </p:spPr>
      </p:cxnSp>
      <p:sp>
        <p:nvSpPr>
          <p:cNvPr id="157" name="TextBox 156"/>
          <p:cNvSpPr txBox="1"/>
          <p:nvPr/>
        </p:nvSpPr>
        <p:spPr>
          <a:xfrm>
            <a:off x="3264302" y="4936977"/>
            <a:ext cx="1487941" cy="249299"/>
          </a:xfrm>
          <a:prstGeom prst="rect">
            <a:avLst/>
          </a:prstGeom>
          <a:noFill/>
        </p:spPr>
        <p:txBody>
          <a:bodyPr wrap="square" rtlCol="0">
            <a:spAutoFit/>
          </a:bodyPr>
          <a:lstStyle/>
          <a:p>
            <a:pPr algn="ctr">
              <a:lnSpc>
                <a:spcPct val="85000"/>
              </a:lnSpc>
            </a:pPr>
            <a:r>
              <a:rPr lang="en-US" sz="12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CROP TYPE</a:t>
            </a:r>
            <a:endParaRPr lang="en-US" sz="12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58" name="Rectangle 6"/>
          <p:cNvSpPr>
            <a:spLocks noChangeArrowheads="1"/>
          </p:cNvSpPr>
          <p:nvPr/>
        </p:nvSpPr>
        <p:spPr bwMode="auto">
          <a:xfrm>
            <a:off x="1651172" y="2547660"/>
            <a:ext cx="766306" cy="1447847"/>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9" name="Rectangle 7"/>
          <p:cNvSpPr>
            <a:spLocks noChangeArrowheads="1"/>
          </p:cNvSpPr>
          <p:nvPr/>
        </p:nvSpPr>
        <p:spPr bwMode="auto">
          <a:xfrm>
            <a:off x="1651172" y="2801917"/>
            <a:ext cx="766306" cy="801613"/>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0" name="Rectangle 8"/>
          <p:cNvSpPr>
            <a:spLocks noChangeArrowheads="1"/>
          </p:cNvSpPr>
          <p:nvPr/>
        </p:nvSpPr>
        <p:spPr bwMode="auto">
          <a:xfrm>
            <a:off x="1651172" y="3098549"/>
            <a:ext cx="766306" cy="33547"/>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1" name="Rectangle 9"/>
          <p:cNvSpPr>
            <a:spLocks noChangeArrowheads="1"/>
          </p:cNvSpPr>
          <p:nvPr/>
        </p:nvSpPr>
        <p:spPr bwMode="auto">
          <a:xfrm>
            <a:off x="5504998" y="2635944"/>
            <a:ext cx="766306" cy="762768"/>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2" name="Rectangle 10"/>
          <p:cNvSpPr>
            <a:spLocks noChangeArrowheads="1"/>
          </p:cNvSpPr>
          <p:nvPr/>
        </p:nvSpPr>
        <p:spPr bwMode="auto">
          <a:xfrm>
            <a:off x="5504998" y="2731290"/>
            <a:ext cx="766306" cy="584435"/>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3" name="Rectangle 11"/>
          <p:cNvSpPr>
            <a:spLocks noChangeArrowheads="1"/>
          </p:cNvSpPr>
          <p:nvPr/>
        </p:nvSpPr>
        <p:spPr bwMode="auto">
          <a:xfrm>
            <a:off x="5504998" y="2914919"/>
            <a:ext cx="766306" cy="33547"/>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4" name="Rectangle 12"/>
          <p:cNvSpPr>
            <a:spLocks noChangeArrowheads="1"/>
          </p:cNvSpPr>
          <p:nvPr/>
        </p:nvSpPr>
        <p:spPr bwMode="auto">
          <a:xfrm>
            <a:off x="4135510" y="2468206"/>
            <a:ext cx="772801" cy="108588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5" name="Rectangle 13"/>
          <p:cNvSpPr>
            <a:spLocks noChangeArrowheads="1"/>
          </p:cNvSpPr>
          <p:nvPr/>
        </p:nvSpPr>
        <p:spPr bwMode="auto">
          <a:xfrm>
            <a:off x="4135510" y="2581209"/>
            <a:ext cx="772801" cy="651531"/>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6" name="Rectangle 14"/>
          <p:cNvSpPr>
            <a:spLocks noChangeArrowheads="1"/>
          </p:cNvSpPr>
          <p:nvPr/>
        </p:nvSpPr>
        <p:spPr bwMode="auto">
          <a:xfrm>
            <a:off x="4135510" y="2554108"/>
            <a:ext cx="772801" cy="33547"/>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7" name="Rectangle 15"/>
          <p:cNvSpPr>
            <a:spLocks noChangeArrowheads="1"/>
          </p:cNvSpPr>
          <p:nvPr/>
        </p:nvSpPr>
        <p:spPr bwMode="auto">
          <a:xfrm>
            <a:off x="2893658" y="2305052"/>
            <a:ext cx="766306" cy="370790"/>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8" name="Rectangle 16"/>
          <p:cNvSpPr>
            <a:spLocks noChangeArrowheads="1"/>
          </p:cNvSpPr>
          <p:nvPr/>
        </p:nvSpPr>
        <p:spPr bwMode="auto">
          <a:xfrm>
            <a:off x="2893658" y="2571667"/>
            <a:ext cx="766306" cy="37078"/>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9" name="Rectangle 17"/>
          <p:cNvSpPr>
            <a:spLocks noChangeArrowheads="1"/>
          </p:cNvSpPr>
          <p:nvPr/>
        </p:nvSpPr>
        <p:spPr bwMode="auto">
          <a:xfrm>
            <a:off x="2893658" y="2559308"/>
            <a:ext cx="766306" cy="33547"/>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5" name="TextBox 174"/>
          <p:cNvSpPr txBox="1"/>
          <p:nvPr/>
        </p:nvSpPr>
        <p:spPr>
          <a:xfrm>
            <a:off x="1113199" y="4183963"/>
            <a:ext cx="356202" cy="236219"/>
          </a:xfrm>
          <a:prstGeom prst="rect">
            <a:avLst/>
          </a:prstGeom>
          <a:noFill/>
        </p:spPr>
        <p:txBody>
          <a:bodyPr wrap="square" rtlCol="0">
            <a:spAutoFit/>
          </a:bodyPr>
          <a:lstStyle/>
          <a:p>
            <a:pPr algn="r">
              <a:lnSpc>
                <a:spcPct val="85000"/>
              </a:lnSpc>
            </a:pPr>
            <a:r>
              <a:rPr lang="en-US" sz="11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-6</a:t>
            </a:r>
            <a:endPar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76" name="TextBox 175"/>
          <p:cNvSpPr txBox="1"/>
          <p:nvPr/>
        </p:nvSpPr>
        <p:spPr>
          <a:xfrm>
            <a:off x="1113199" y="3608884"/>
            <a:ext cx="356202" cy="236219"/>
          </a:xfrm>
          <a:prstGeom prst="rect">
            <a:avLst/>
          </a:prstGeom>
          <a:noFill/>
        </p:spPr>
        <p:txBody>
          <a:bodyPr wrap="square" rtlCol="0">
            <a:spAutoFit/>
          </a:bodyPr>
          <a:lstStyle/>
          <a:p>
            <a:pPr algn="r">
              <a:lnSpc>
                <a:spcPct val="85000"/>
              </a:lnSpc>
            </a:pPr>
            <a:r>
              <a:rPr lang="en-US" sz="11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-4</a:t>
            </a:r>
            <a:endPar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77" name="TextBox 176"/>
          <p:cNvSpPr txBox="1"/>
          <p:nvPr/>
        </p:nvSpPr>
        <p:spPr>
          <a:xfrm>
            <a:off x="1113199" y="3032623"/>
            <a:ext cx="356202" cy="236219"/>
          </a:xfrm>
          <a:prstGeom prst="rect">
            <a:avLst/>
          </a:prstGeom>
          <a:noFill/>
        </p:spPr>
        <p:txBody>
          <a:bodyPr wrap="square" rtlCol="0">
            <a:spAutoFit/>
          </a:bodyPr>
          <a:lstStyle/>
          <a:p>
            <a:pPr algn="r">
              <a:lnSpc>
                <a:spcPct val="85000"/>
              </a:lnSpc>
            </a:pPr>
            <a:r>
              <a:rPr lang="en-US" sz="11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-2</a:t>
            </a:r>
            <a:endPar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78" name="TextBox 177"/>
          <p:cNvSpPr txBox="1"/>
          <p:nvPr/>
        </p:nvSpPr>
        <p:spPr>
          <a:xfrm>
            <a:off x="1113199" y="2458743"/>
            <a:ext cx="356202" cy="236219"/>
          </a:xfrm>
          <a:prstGeom prst="rect">
            <a:avLst/>
          </a:prstGeom>
          <a:noFill/>
        </p:spPr>
        <p:txBody>
          <a:bodyPr wrap="square" rtlCol="0">
            <a:spAutoFit/>
          </a:bodyPr>
          <a:lstStyle/>
          <a:p>
            <a:pPr algn="r">
              <a:lnSpc>
                <a:spcPct val="85000"/>
              </a:lnSpc>
            </a:pPr>
            <a:r>
              <a:rPr lang="en-US" sz="11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0</a:t>
            </a:r>
            <a:endPar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79" name="TextBox 178"/>
          <p:cNvSpPr txBox="1"/>
          <p:nvPr/>
        </p:nvSpPr>
        <p:spPr>
          <a:xfrm>
            <a:off x="1113199" y="1886034"/>
            <a:ext cx="356202" cy="236219"/>
          </a:xfrm>
          <a:prstGeom prst="rect">
            <a:avLst/>
          </a:prstGeom>
          <a:noFill/>
        </p:spPr>
        <p:txBody>
          <a:bodyPr wrap="square" rtlCol="0">
            <a:spAutoFit/>
          </a:bodyPr>
          <a:lstStyle/>
          <a:p>
            <a:pPr algn="r">
              <a:lnSpc>
                <a:spcPct val="85000"/>
              </a:lnSpc>
            </a:pPr>
            <a:r>
              <a:rPr lang="en-US" sz="11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2</a:t>
            </a:r>
            <a:endParaRPr lang="en-US" sz="11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80" name="Rectangle 6"/>
          <p:cNvSpPr>
            <a:spLocks noChangeArrowheads="1"/>
          </p:cNvSpPr>
          <p:nvPr/>
        </p:nvSpPr>
        <p:spPr bwMode="auto">
          <a:xfrm>
            <a:off x="6917561" y="3612697"/>
            <a:ext cx="221971" cy="1150154"/>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1" name="Rectangle 6"/>
          <p:cNvSpPr>
            <a:spLocks noChangeArrowheads="1"/>
          </p:cNvSpPr>
          <p:nvPr/>
        </p:nvSpPr>
        <p:spPr bwMode="auto">
          <a:xfrm>
            <a:off x="6917561" y="3934042"/>
            <a:ext cx="221971" cy="507462"/>
          </a:xfrm>
          <a:prstGeom prst="rect">
            <a:avLst/>
          </a:prstGeom>
          <a:solidFill>
            <a:srgbClr val="5492CD"/>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2" name="Rectangle 6"/>
          <p:cNvSpPr>
            <a:spLocks noChangeArrowheads="1"/>
          </p:cNvSpPr>
          <p:nvPr/>
        </p:nvSpPr>
        <p:spPr bwMode="auto">
          <a:xfrm>
            <a:off x="6917561" y="4177462"/>
            <a:ext cx="221971" cy="34350"/>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3" name="TextBox 182"/>
          <p:cNvSpPr txBox="1"/>
          <p:nvPr/>
        </p:nvSpPr>
        <p:spPr>
          <a:xfrm>
            <a:off x="7249909" y="3517189"/>
            <a:ext cx="1344789" cy="223138"/>
          </a:xfrm>
          <a:prstGeom prst="rect">
            <a:avLst/>
          </a:prstGeom>
          <a:noFill/>
        </p:spPr>
        <p:txBody>
          <a:bodyPr wrap="square" rtlCol="0">
            <a:spAutoFit/>
          </a:bodyPr>
          <a:lstStyle/>
          <a:p>
            <a:pPr>
              <a:lnSpc>
                <a:spcPct val="85000"/>
              </a:lnSpc>
            </a:pPr>
            <a: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90</a:t>
            </a:r>
            <a:r>
              <a:rPr lang="en-US" sz="1000" baseline="30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th</a:t>
            </a:r>
            <a: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 Percentile</a:t>
            </a:r>
            <a:endPar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84" name="Straight Connector 183"/>
          <p:cNvCxnSpPr/>
          <p:nvPr/>
        </p:nvCxnSpPr>
        <p:spPr>
          <a:xfrm>
            <a:off x="7205035" y="3612697"/>
            <a:ext cx="80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205035" y="3899053"/>
            <a:ext cx="80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205035" y="4471765"/>
            <a:ext cx="80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205035" y="4758121"/>
            <a:ext cx="80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7249909" y="3800712"/>
            <a:ext cx="1344789" cy="223138"/>
          </a:xfrm>
          <a:prstGeom prst="rect">
            <a:avLst/>
          </a:prstGeom>
          <a:noFill/>
        </p:spPr>
        <p:txBody>
          <a:bodyPr wrap="square" rtlCol="0">
            <a:spAutoFit/>
          </a:bodyPr>
          <a:lstStyle/>
          <a:p>
            <a:pPr>
              <a:lnSpc>
                <a:spcPct val="85000"/>
              </a:lnSpc>
            </a:pPr>
            <a: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75</a:t>
            </a:r>
            <a:r>
              <a:rPr lang="en-US" sz="1000" baseline="30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th</a:t>
            </a:r>
            <a: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 Percentile</a:t>
            </a:r>
            <a:endPar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89" name="TextBox 188"/>
          <p:cNvSpPr txBox="1"/>
          <p:nvPr/>
        </p:nvSpPr>
        <p:spPr>
          <a:xfrm>
            <a:off x="7249909" y="4084235"/>
            <a:ext cx="1344789" cy="223138"/>
          </a:xfrm>
          <a:prstGeom prst="rect">
            <a:avLst/>
          </a:prstGeom>
          <a:noFill/>
        </p:spPr>
        <p:txBody>
          <a:bodyPr wrap="square" rtlCol="0">
            <a:spAutoFit/>
          </a:bodyPr>
          <a:lstStyle/>
          <a:p>
            <a:pPr>
              <a:lnSpc>
                <a:spcPct val="85000"/>
              </a:lnSpc>
            </a:pPr>
            <a: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Median</a:t>
            </a:r>
            <a:endPar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90" name="TextBox 189"/>
          <p:cNvSpPr txBox="1"/>
          <p:nvPr/>
        </p:nvSpPr>
        <p:spPr>
          <a:xfrm>
            <a:off x="7249909" y="4367758"/>
            <a:ext cx="1344789" cy="223138"/>
          </a:xfrm>
          <a:prstGeom prst="rect">
            <a:avLst/>
          </a:prstGeom>
          <a:noFill/>
        </p:spPr>
        <p:txBody>
          <a:bodyPr wrap="square" rtlCol="0">
            <a:spAutoFit/>
          </a:bodyPr>
          <a:lstStyle/>
          <a:p>
            <a:pPr>
              <a:lnSpc>
                <a:spcPct val="85000"/>
              </a:lnSpc>
            </a:pPr>
            <a: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25</a:t>
            </a:r>
            <a:r>
              <a:rPr lang="en-US" sz="1000" baseline="30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th</a:t>
            </a:r>
            <a: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 Percentile</a:t>
            </a:r>
            <a:endPar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91" name="TextBox 190"/>
          <p:cNvSpPr txBox="1"/>
          <p:nvPr/>
        </p:nvSpPr>
        <p:spPr>
          <a:xfrm>
            <a:off x="7249909" y="4651280"/>
            <a:ext cx="1344789" cy="223138"/>
          </a:xfrm>
          <a:prstGeom prst="rect">
            <a:avLst/>
          </a:prstGeom>
          <a:noFill/>
        </p:spPr>
        <p:txBody>
          <a:bodyPr wrap="square" rtlCol="0">
            <a:spAutoFit/>
          </a:bodyPr>
          <a:lstStyle/>
          <a:p>
            <a:pPr>
              <a:lnSpc>
                <a:spcPct val="85000"/>
              </a:lnSpc>
            </a:pPr>
            <a: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10</a:t>
            </a:r>
            <a:r>
              <a:rPr lang="en-US" sz="1000" baseline="30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th</a:t>
            </a:r>
            <a: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 Percentile</a:t>
            </a:r>
            <a:endPar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
        <p:nvSpPr>
          <p:cNvPr id="192" name="Rectangle 191"/>
          <p:cNvSpPr/>
          <p:nvPr/>
        </p:nvSpPr>
        <p:spPr>
          <a:xfrm>
            <a:off x="6792463" y="3442522"/>
            <a:ext cx="1591149" cy="1434627"/>
          </a:xfrm>
          <a:prstGeom prst="rect">
            <a:avLst/>
          </a:prstGeom>
          <a:noFill/>
          <a:ln w="6350" cap="flat" cmpd="sng" algn="ctr">
            <a:solidFill>
              <a:schemeClr val="bg1">
                <a:lumMod val="75000"/>
              </a:schemeClr>
            </a:solidFill>
            <a:prstDash val="solid"/>
          </a:ln>
          <a:effectLst/>
        </p:spPr>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2" name="Rectangle 91"/>
          <p:cNvSpPr/>
          <p:nvPr/>
        </p:nvSpPr>
        <p:spPr>
          <a:xfrm>
            <a:off x="0" y="6765131"/>
            <a:ext cx="9144000" cy="9286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4" name="Straight Connector 93"/>
          <p:cNvCxnSpPr/>
          <p:nvPr/>
        </p:nvCxnSpPr>
        <p:spPr>
          <a:xfrm rot="16200000">
            <a:off x="4018904" y="2317125"/>
            <a:ext cx="0" cy="5120024"/>
          </a:xfrm>
          <a:prstGeom prst="line">
            <a:avLst/>
          </a:prstGeom>
          <a:noFill/>
          <a:ln w="19050" cap="flat" cmpd="sng" algn="ctr">
            <a:solidFill>
              <a:srgbClr val="3A3A3A"/>
            </a:solidFill>
            <a:prstDash val="solid"/>
          </a:ln>
          <a:effectLst/>
        </p:spPr>
      </p:cxnSp>
      <p:sp>
        <p:nvSpPr>
          <p:cNvPr id="89" name="TextBox 88"/>
          <p:cNvSpPr txBox="1"/>
          <p:nvPr/>
        </p:nvSpPr>
        <p:spPr>
          <a:xfrm rot="16200000">
            <a:off x="-68255" y="3765359"/>
            <a:ext cx="1989291" cy="353943"/>
          </a:xfrm>
          <a:prstGeom prst="rect">
            <a:avLst/>
          </a:prstGeom>
          <a:noFill/>
        </p:spPr>
        <p:txBody>
          <a:bodyPr wrap="square" rtlCol="0">
            <a:spAutoFit/>
          </a:bodyPr>
          <a:lstStyle/>
          <a:p>
            <a:pPr>
              <a:lnSpc>
                <a:spcPct val="85000"/>
              </a:lnSpc>
            </a:pPr>
            <a: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YIELD IMPACT</a:t>
            </a:r>
            <a:b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br>
            <a:r>
              <a:rPr lang="en-US" sz="1000" dirty="0" smtClean="0">
                <a:solidFill>
                  <a:srgbClr val="3A3A3A"/>
                </a:solidFill>
                <a:latin typeface="Verdana" panose="020B0604030504040204" pitchFamily="34" charset="0"/>
                <a:ea typeface="Verdana" panose="020B0604030504040204" pitchFamily="34" charset="0"/>
                <a:cs typeface="Verdana" panose="020B0604030504040204" pitchFamily="34" charset="0"/>
              </a:rPr>
              <a:t>(% Change per Decade)</a:t>
            </a:r>
            <a:endParaRPr lang="en-US" sz="1000" dirty="0">
              <a:solidFill>
                <a:srgbClr val="3A3A3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426510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te\Desktop\147473492.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8" name="Rectangle 57"/>
          <p:cNvSpPr/>
          <p:nvPr/>
        </p:nvSpPr>
        <p:spPr>
          <a:xfrm>
            <a:off x="0" y="1588"/>
            <a:ext cx="9144001" cy="6856412"/>
          </a:xfrm>
          <a:prstGeom prst="rect">
            <a:avLst/>
          </a:prstGeom>
          <a:gradFill flip="none" rotWithShape="1">
            <a:gsLst>
              <a:gs pos="0">
                <a:schemeClr val="tx1">
                  <a:alpha val="89000"/>
                </a:schemeClr>
              </a:gs>
              <a:gs pos="60000">
                <a:schemeClr val="tx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p:cNvGrpSpPr/>
          <p:nvPr/>
        </p:nvGrpSpPr>
        <p:grpSpPr>
          <a:xfrm>
            <a:off x="6734865" y="6172200"/>
            <a:ext cx="2077348" cy="423894"/>
            <a:chOff x="6575425" y="4506095"/>
            <a:chExt cx="2236788" cy="456429"/>
          </a:xfrm>
          <a:solidFill>
            <a:schemeClr val="bg1"/>
          </a:solidFill>
        </p:grpSpPr>
        <p:sp>
          <p:nvSpPr>
            <p:cNvPr id="11"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6"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9"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0"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1"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2"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4"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5"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5"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6"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7"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8"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9"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0"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1"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grpSp>
        <p:nvGrpSpPr>
          <p:cNvPr id="3" name="Group 2"/>
          <p:cNvGrpSpPr/>
          <p:nvPr/>
        </p:nvGrpSpPr>
        <p:grpSpPr>
          <a:xfrm>
            <a:off x="262888" y="3346952"/>
            <a:ext cx="5828973" cy="3108739"/>
            <a:chOff x="262888" y="3346952"/>
            <a:chExt cx="5828973" cy="3108739"/>
          </a:xfrm>
        </p:grpSpPr>
        <p:sp>
          <p:nvSpPr>
            <p:cNvPr id="52" name="Rectangle 51"/>
            <p:cNvSpPr/>
            <p:nvPr/>
          </p:nvSpPr>
          <p:spPr>
            <a:xfrm>
              <a:off x="272720" y="5920160"/>
              <a:ext cx="5819141" cy="535531"/>
            </a:xfrm>
            <a:prstGeom prst="rect">
              <a:avLst/>
            </a:prstGeom>
          </p:spPr>
          <p:txBody>
            <a:bodyPr wrap="square">
              <a:spAutoFit/>
            </a:bodyPr>
            <a:lstStyle/>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IN DIFFERENT WAYS</a:t>
              </a:r>
            </a:p>
          </p:txBody>
        </p:sp>
        <p:sp>
          <p:nvSpPr>
            <p:cNvPr id="59" name="TextBox 58"/>
            <p:cNvSpPr txBox="1"/>
            <p:nvPr/>
          </p:nvSpPr>
          <p:spPr>
            <a:xfrm>
              <a:off x="272720" y="4823675"/>
              <a:ext cx="4175455" cy="1034129"/>
            </a:xfrm>
            <a:prstGeom prst="rect">
              <a:avLst/>
            </a:prstGeom>
            <a:noFill/>
          </p:spPr>
          <p:txBody>
            <a:bodyPr wrap="square" rtlCol="0">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VULNERABLE </a:t>
              </a:r>
              <a:b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AND EXPOSED</a:t>
              </a:r>
            </a:p>
          </p:txBody>
        </p:sp>
        <p:sp>
          <p:nvSpPr>
            <p:cNvPr id="60" name="Rectangle 59"/>
            <p:cNvSpPr/>
            <p:nvPr/>
          </p:nvSpPr>
          <p:spPr>
            <a:xfrm>
              <a:off x="262888" y="3346952"/>
              <a:ext cx="5819141" cy="1421928"/>
            </a:xfrm>
            <a:prstGeom prst="rect">
              <a:avLst/>
            </a:prstGeom>
          </p:spPr>
          <p:txBody>
            <a:bodyPr wrap="square">
              <a:spAutoFit/>
            </a:bodyPr>
            <a:lstStyle/>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PEOPLE, SOCIETIES, </a:t>
              </a:r>
              <a:b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AND ECOSYSTEMS </a:t>
              </a:r>
            </a:p>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AROUND THE WORLD</a:t>
              </a:r>
            </a:p>
          </p:txBody>
        </p:sp>
        <p:cxnSp>
          <p:nvCxnSpPr>
            <p:cNvPr id="62" name="Straight Connector 61"/>
            <p:cNvCxnSpPr/>
            <p:nvPr/>
          </p:nvCxnSpPr>
          <p:spPr>
            <a:xfrm>
              <a:off x="360602" y="4778405"/>
              <a:ext cx="35037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0125" y="5870466"/>
              <a:ext cx="35037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394912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265" y="1588"/>
            <a:ext cx="9141883" cy="6856412"/>
          </a:xfrm>
          <a:prstGeom prst="rect">
            <a:avLst/>
          </a:prstGeom>
          <a:noFill/>
          <a:extLst>
            <a:ext uri="{909E8E84-426E-40DD-AFC4-6F175D3DCCD1}">
              <a14:hiddenFill xmlns:a14="http://schemas.microsoft.com/office/drawing/2010/main" xmlns="">
                <a:solidFill>
                  <a:srgbClr val="FFFFFF"/>
                </a:solidFill>
              </a14:hiddenFill>
            </a:ext>
          </a:extLst>
        </p:spPr>
      </p:pic>
      <p:sp>
        <p:nvSpPr>
          <p:cNvPr id="62" name="Rectangle 61"/>
          <p:cNvSpPr/>
          <p:nvPr/>
        </p:nvSpPr>
        <p:spPr>
          <a:xfrm>
            <a:off x="0" y="1588"/>
            <a:ext cx="9144001" cy="6856412"/>
          </a:xfrm>
          <a:prstGeom prst="rect">
            <a:avLst/>
          </a:prstGeom>
          <a:gradFill flip="none" rotWithShape="1">
            <a:gsLst>
              <a:gs pos="3333">
                <a:schemeClr val="tx1">
                  <a:alpha val="14000"/>
                </a:schemeClr>
              </a:gs>
              <a:gs pos="44000">
                <a:schemeClr val="tx1">
                  <a:alpha val="39000"/>
                </a:schemeClr>
              </a:gs>
              <a:gs pos="70000">
                <a:schemeClr val="tx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68" name="Group 67"/>
          <p:cNvGrpSpPr/>
          <p:nvPr/>
        </p:nvGrpSpPr>
        <p:grpSpPr>
          <a:xfrm>
            <a:off x="6734869" y="6172200"/>
            <a:ext cx="2077348" cy="423894"/>
            <a:chOff x="6575425" y="4506095"/>
            <a:chExt cx="2236788" cy="456429"/>
          </a:xfrm>
          <a:solidFill>
            <a:schemeClr val="bg1"/>
          </a:solidFill>
        </p:grpSpPr>
        <p:sp>
          <p:nvSpPr>
            <p:cNvPr id="69"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0"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1"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2"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3"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4"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5"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6"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7"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8"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79"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0"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1"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2"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3"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4"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5"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6"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7"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8"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89"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0"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1"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2"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3"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4"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5"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6"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7"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8"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99"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0"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1"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2"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3"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4"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5"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6"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7"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8"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09"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grpSp>
        <p:nvGrpSpPr>
          <p:cNvPr id="2" name="Group 1"/>
          <p:cNvGrpSpPr/>
          <p:nvPr/>
        </p:nvGrpSpPr>
        <p:grpSpPr>
          <a:xfrm>
            <a:off x="253363" y="1214664"/>
            <a:ext cx="5828973" cy="3108739"/>
            <a:chOff x="253363" y="1214664"/>
            <a:chExt cx="5828973" cy="3108739"/>
          </a:xfrm>
        </p:grpSpPr>
        <p:sp>
          <p:nvSpPr>
            <p:cNvPr id="51" name="Rectangle 50"/>
            <p:cNvSpPr/>
            <p:nvPr/>
          </p:nvSpPr>
          <p:spPr>
            <a:xfrm>
              <a:off x="263195" y="3787872"/>
              <a:ext cx="5819141" cy="535531"/>
            </a:xfrm>
            <a:prstGeom prst="rect">
              <a:avLst/>
            </a:prstGeom>
          </p:spPr>
          <p:txBody>
            <a:bodyPr wrap="square">
              <a:spAutoFit/>
            </a:bodyPr>
            <a:lstStyle/>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IN DIFFERENT WAYS</a:t>
              </a:r>
            </a:p>
          </p:txBody>
        </p:sp>
        <p:sp>
          <p:nvSpPr>
            <p:cNvPr id="53" name="TextBox 52"/>
            <p:cNvSpPr txBox="1"/>
            <p:nvPr/>
          </p:nvSpPr>
          <p:spPr>
            <a:xfrm>
              <a:off x="263195" y="2691387"/>
              <a:ext cx="4175455" cy="1034129"/>
            </a:xfrm>
            <a:prstGeom prst="rect">
              <a:avLst/>
            </a:prstGeom>
            <a:noFill/>
          </p:spPr>
          <p:txBody>
            <a:bodyPr wrap="square" rtlCol="0">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VULNERABLE </a:t>
              </a:r>
              <a:b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AND EXPOSED</a:t>
              </a:r>
            </a:p>
          </p:txBody>
        </p:sp>
        <p:sp>
          <p:nvSpPr>
            <p:cNvPr id="54" name="Rectangle 53"/>
            <p:cNvSpPr/>
            <p:nvPr/>
          </p:nvSpPr>
          <p:spPr>
            <a:xfrm>
              <a:off x="253363" y="1214664"/>
              <a:ext cx="5819141" cy="1421928"/>
            </a:xfrm>
            <a:prstGeom prst="rect">
              <a:avLst/>
            </a:prstGeom>
          </p:spPr>
          <p:txBody>
            <a:bodyPr wrap="square">
              <a:spAutoFit/>
            </a:bodyPr>
            <a:lstStyle/>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PEOPLE, SOCIETIES, </a:t>
              </a:r>
              <a:b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AND ECOSYSTEMS </a:t>
              </a:r>
            </a:p>
            <a:p>
              <a:pPr>
                <a:lnSpc>
                  <a:spcPct val="90000"/>
                </a:lnSpc>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AROUND THE WORLD</a:t>
              </a:r>
            </a:p>
          </p:txBody>
        </p:sp>
        <p:cxnSp>
          <p:nvCxnSpPr>
            <p:cNvPr id="52" name="Straight Connector 51"/>
            <p:cNvCxnSpPr/>
            <p:nvPr/>
          </p:nvCxnSpPr>
          <p:spPr>
            <a:xfrm>
              <a:off x="351075" y="2646117"/>
              <a:ext cx="3497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50599" y="3738178"/>
              <a:ext cx="34973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211970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C:\Users\contractor\Desktop\Cover2photograph.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r="-368"/>
          <a:stretch/>
        </p:blipFill>
        <p:spPr bwMode="auto">
          <a:xfrm>
            <a:off x="-27329" y="0"/>
            <a:ext cx="9205139"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84044" y="-504825"/>
            <a:ext cx="9144001" cy="7362825"/>
          </a:xfrm>
          <a:prstGeom prst="rect">
            <a:avLst/>
          </a:prstGeom>
          <a:gradFill>
            <a:gsLst>
              <a:gs pos="0">
                <a:schemeClr val="tx1">
                  <a:alpha val="70000"/>
                </a:schemeClr>
              </a:gs>
              <a:gs pos="55000">
                <a:schemeClr val="tx2">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nvGrpSpPr>
          <p:cNvPr id="16" name="Group 15"/>
          <p:cNvGrpSpPr/>
          <p:nvPr/>
        </p:nvGrpSpPr>
        <p:grpSpPr>
          <a:xfrm>
            <a:off x="6734869" y="6172200"/>
            <a:ext cx="2077348" cy="423894"/>
            <a:chOff x="6575425" y="4506095"/>
            <a:chExt cx="2236788" cy="456429"/>
          </a:xfrm>
          <a:solidFill>
            <a:schemeClr val="bg1"/>
          </a:solidFill>
        </p:grpSpPr>
        <p:sp>
          <p:nvSpPr>
            <p:cNvPr id="17"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8"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9"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0"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1"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2"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3"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4"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5"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5"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6"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7"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8"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9"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0"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1"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2"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3"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4"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5"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6"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7"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grpSp>
        <p:nvGrpSpPr>
          <p:cNvPr id="2" name="Group 1"/>
          <p:cNvGrpSpPr/>
          <p:nvPr/>
        </p:nvGrpSpPr>
        <p:grpSpPr>
          <a:xfrm>
            <a:off x="4222804" y="2149502"/>
            <a:ext cx="4617193" cy="1224516"/>
            <a:chOff x="4222804" y="2149502"/>
            <a:chExt cx="4617193" cy="1224516"/>
          </a:xfrm>
        </p:grpSpPr>
        <p:sp>
          <p:nvSpPr>
            <p:cNvPr id="67" name="Rectangle 66"/>
            <p:cNvSpPr/>
            <p:nvPr/>
          </p:nvSpPr>
          <p:spPr>
            <a:xfrm>
              <a:off x="4299004" y="2838487"/>
              <a:ext cx="4540993" cy="535531"/>
            </a:xfrm>
            <a:prstGeom prst="rect">
              <a:avLst/>
            </a:prstGeom>
          </p:spPr>
          <p:txBody>
            <a:bodyPr wrap="square">
              <a:spAutoFit/>
            </a:bodyPr>
            <a:lstStyle/>
            <a:p>
              <a:pPr algn="r">
                <a:lnSpc>
                  <a:spcPct val="90000"/>
                </a:lnSpc>
              </a:pP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ALREADY OCCURING</a:t>
              </a:r>
            </a:p>
          </p:txBody>
        </p:sp>
        <p:sp>
          <p:nvSpPr>
            <p:cNvPr id="68" name="TextBox 67"/>
            <p:cNvSpPr txBox="1"/>
            <p:nvPr/>
          </p:nvSpPr>
          <p:spPr>
            <a:xfrm>
              <a:off x="4222804" y="2201818"/>
              <a:ext cx="4617193" cy="563231"/>
            </a:xfrm>
            <a:prstGeom prst="rect">
              <a:avLst/>
            </a:prstGeom>
            <a:noFill/>
          </p:spPr>
          <p:txBody>
            <a:bodyPr wrap="square" rtlCol="0">
              <a:spAutoFit/>
            </a:bodyPr>
            <a:lstStyle/>
            <a:p>
              <a:pPr algn="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ADAPTATION IS</a:t>
              </a:r>
            </a:p>
          </p:txBody>
        </p:sp>
        <p:grpSp>
          <p:nvGrpSpPr>
            <p:cNvPr id="72" name="Group 71"/>
            <p:cNvGrpSpPr/>
            <p:nvPr/>
          </p:nvGrpSpPr>
          <p:grpSpPr>
            <a:xfrm>
              <a:off x="4801397" y="2149502"/>
              <a:ext cx="3950443" cy="629407"/>
              <a:chOff x="380094" y="5060095"/>
              <a:chExt cx="4598305" cy="629407"/>
            </a:xfrm>
          </p:grpSpPr>
          <p:cxnSp>
            <p:nvCxnSpPr>
              <p:cNvPr id="73" name="Straight Connector 72"/>
              <p:cNvCxnSpPr/>
              <p:nvPr/>
            </p:nvCxnSpPr>
            <p:spPr>
              <a:xfrm>
                <a:off x="380094" y="5060095"/>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80094" y="5689502"/>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045734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04.jpe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flipH="1">
            <a:off x="-1" y="0"/>
            <a:ext cx="9144001" cy="6858000"/>
          </a:xfrm>
          <a:prstGeom prst="rect">
            <a:avLst/>
          </a:prstGeom>
        </p:spPr>
      </p:pic>
      <p:sp>
        <p:nvSpPr>
          <p:cNvPr id="5" name="Rectangle 4"/>
          <p:cNvSpPr/>
          <p:nvPr/>
        </p:nvSpPr>
        <p:spPr>
          <a:xfrm flipH="1">
            <a:off x="0" y="0"/>
            <a:ext cx="9144001" cy="6858000"/>
          </a:xfrm>
          <a:prstGeom prst="rect">
            <a:avLst/>
          </a:prstGeom>
          <a:gradFill flip="none" rotWithShape="1">
            <a:gsLst>
              <a:gs pos="0">
                <a:schemeClr val="tx1">
                  <a:alpha val="70000"/>
                </a:schemeClr>
              </a:gs>
              <a:gs pos="59000">
                <a:schemeClr val="tx2">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734869" y="6172200"/>
            <a:ext cx="2077348" cy="423894"/>
            <a:chOff x="6575425" y="4506095"/>
            <a:chExt cx="2236788" cy="456429"/>
          </a:xfrm>
          <a:solidFill>
            <a:schemeClr val="bg1"/>
          </a:solidFill>
        </p:grpSpPr>
        <p:sp>
          <p:nvSpPr>
            <p:cNvPr id="17" name="Rectangle 5"/>
            <p:cNvSpPr>
              <a:spLocks noChangeArrowheads="1"/>
            </p:cNvSpPr>
            <p:nvPr/>
          </p:nvSpPr>
          <p:spPr bwMode="auto">
            <a:xfrm>
              <a:off x="6575425" y="4891650"/>
              <a:ext cx="8505" cy="566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4"/>
            <p:cNvSpPr>
              <a:spLocks noChangeArrowheads="1"/>
            </p:cNvSpPr>
            <p:nvPr/>
          </p:nvSpPr>
          <p:spPr bwMode="auto">
            <a:xfrm>
              <a:off x="8035432" y="4854795"/>
              <a:ext cx="11340" cy="935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304800" y="4646032"/>
            <a:ext cx="4617193" cy="1221368"/>
            <a:chOff x="304800" y="4646032"/>
            <a:chExt cx="4617193" cy="1221368"/>
          </a:xfrm>
        </p:grpSpPr>
        <p:sp>
          <p:nvSpPr>
            <p:cNvPr id="70" name="Rectangle 69"/>
            <p:cNvSpPr/>
            <p:nvPr/>
          </p:nvSpPr>
          <p:spPr>
            <a:xfrm>
              <a:off x="304800" y="5331869"/>
              <a:ext cx="4540993" cy="535531"/>
            </a:xfrm>
            <a:prstGeom prst="rect">
              <a:avLst/>
            </a:prstGeom>
          </p:spPr>
          <p:txBody>
            <a:bodyPr wrap="square">
              <a:spAutoFit/>
            </a:bodyPr>
            <a:lstStyle/>
            <a:p>
              <a:pPr>
                <a:lnSpc>
                  <a:spcPct val="90000"/>
                </a:lnSpc>
              </a:pPr>
              <a:r>
                <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rPr>
                <a:t>ALREADY OCCURING</a:t>
              </a:r>
            </a:p>
          </p:txBody>
        </p:sp>
        <p:sp>
          <p:nvSpPr>
            <p:cNvPr id="71" name="TextBox 70"/>
            <p:cNvSpPr txBox="1"/>
            <p:nvPr/>
          </p:nvSpPr>
          <p:spPr>
            <a:xfrm>
              <a:off x="304800" y="4695200"/>
              <a:ext cx="4617193" cy="563231"/>
            </a:xfrm>
            <a:prstGeom prst="rect">
              <a:avLst/>
            </a:prstGeom>
            <a:noFill/>
          </p:spPr>
          <p:txBody>
            <a:bodyPr wrap="square" rtlCol="0">
              <a:spAutoFit/>
            </a:bodyPr>
            <a:lstStyle/>
            <a:p>
              <a:pPr>
                <a:lnSpc>
                  <a:spcPct val="90000"/>
                </a:lnSpc>
              </a:pP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ADAPTATION IS</a:t>
              </a:r>
            </a:p>
          </p:txBody>
        </p:sp>
        <p:grpSp>
          <p:nvGrpSpPr>
            <p:cNvPr id="72" name="Group 71"/>
            <p:cNvGrpSpPr/>
            <p:nvPr/>
          </p:nvGrpSpPr>
          <p:grpSpPr>
            <a:xfrm>
              <a:off x="381000" y="4646032"/>
              <a:ext cx="3950443" cy="629407"/>
              <a:chOff x="380094" y="5060095"/>
              <a:chExt cx="4598305" cy="629407"/>
            </a:xfrm>
          </p:grpSpPr>
          <p:cxnSp>
            <p:nvCxnSpPr>
              <p:cNvPr id="73" name="Straight Connector 72"/>
              <p:cNvCxnSpPr/>
              <p:nvPr/>
            </p:nvCxnSpPr>
            <p:spPr>
              <a:xfrm>
                <a:off x="380094" y="5060095"/>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80094" y="5689502"/>
                <a:ext cx="4598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3802734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7741</TotalTime>
  <Words>1963</Words>
  <Application>Microsoft Office PowerPoint</Application>
  <PresentationFormat>On-screen Show (4:3)</PresentationFormat>
  <Paragraphs>280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 Hernandez</dc:creator>
  <cp:lastModifiedBy>Public Relations Office</cp:lastModifiedBy>
  <cp:revision>1205</cp:revision>
  <dcterms:created xsi:type="dcterms:W3CDTF">2014-03-12T21:55:53Z</dcterms:created>
  <dcterms:modified xsi:type="dcterms:W3CDTF">2014-08-26T05:36:13Z</dcterms:modified>
</cp:coreProperties>
</file>