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3" r:id="rId3"/>
    <p:sldId id="265" r:id="rId4"/>
    <p:sldId id="266" r:id="rId5"/>
    <p:sldId id="267" r:id="rId6"/>
    <p:sldId id="269" r:id="rId7"/>
    <p:sldId id="263" r:id="rId8"/>
    <p:sldId id="273" r:id="rId9"/>
    <p:sldId id="274" r:id="rId10"/>
    <p:sldId id="284" r:id="rId11"/>
    <p:sldId id="257" r:id="rId12"/>
    <p:sldId id="282" r:id="rId13"/>
    <p:sldId id="261" r:id="rId14"/>
    <p:sldId id="259" r:id="rId15"/>
    <p:sldId id="276" r:id="rId16"/>
    <p:sldId id="277" r:id="rId17"/>
    <p:sldId id="278" r:id="rId18"/>
    <p:sldId id="275" r:id="rId19"/>
    <p:sldId id="262" r:id="rId20"/>
    <p:sldId id="279" r:id="rId21"/>
    <p:sldId id="281" r:id="rId22"/>
  </p:sldIdLst>
  <p:sldSz cx="7562850" cy="5330825"/>
  <p:notesSz cx="6858000" cy="9144000"/>
  <p:defaultTextStyle>
    <a:defPPr>
      <a:defRPr lang="en-US"/>
    </a:defPPr>
    <a:lvl1pPr algn="l" defTabSz="368300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Gelder" charset="0"/>
        <a:ea typeface="ＭＳ Ｐゴシック" charset="0"/>
        <a:cs typeface="ＭＳ Ｐゴシック" charset="0"/>
      </a:defRPr>
    </a:lvl1pPr>
    <a:lvl2pPr marL="368300" indent="88900" algn="l" defTabSz="368300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Gelder" charset="0"/>
        <a:ea typeface="ＭＳ Ｐゴシック" charset="0"/>
        <a:cs typeface="ＭＳ Ｐゴシック" charset="0"/>
      </a:defRPr>
    </a:lvl2pPr>
    <a:lvl3pPr marL="736600" indent="177800" algn="l" defTabSz="368300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Gelder" charset="0"/>
        <a:ea typeface="ＭＳ Ｐゴシック" charset="0"/>
        <a:cs typeface="ＭＳ Ｐゴシック" charset="0"/>
      </a:defRPr>
    </a:lvl3pPr>
    <a:lvl4pPr marL="1104900" indent="266700" algn="l" defTabSz="368300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Gelder" charset="0"/>
        <a:ea typeface="ＭＳ Ｐゴシック" charset="0"/>
        <a:cs typeface="ＭＳ Ｐゴシック" charset="0"/>
      </a:defRPr>
    </a:lvl4pPr>
    <a:lvl5pPr marL="1473200" indent="355600" algn="l" defTabSz="368300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Gelder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500" kern="1200">
        <a:solidFill>
          <a:schemeClr val="tx1"/>
        </a:solidFill>
        <a:latin typeface="Gelder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500" kern="1200">
        <a:solidFill>
          <a:schemeClr val="tx1"/>
        </a:solidFill>
        <a:latin typeface="Gelder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500" kern="1200">
        <a:solidFill>
          <a:schemeClr val="tx1"/>
        </a:solidFill>
        <a:latin typeface="Gelder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500" kern="1200">
        <a:solidFill>
          <a:schemeClr val="tx1"/>
        </a:solidFill>
        <a:latin typeface="Gelder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9D6BF"/>
    <a:srgbClr val="D0CDB7"/>
    <a:srgbClr val="E3DFC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608" y="-330"/>
      </p:cViewPr>
      <p:guideLst>
        <p:guide orient="horz" pos="1679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Shuaib%20Data%20:Contacts:Address%20Contact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GHG Emission</a:t>
            </a:r>
            <a:r>
              <a:rPr lang="en-US" baseline="0" dirty="0" smtClean="0"/>
              <a:t> p</a:t>
            </a:r>
            <a:r>
              <a:rPr lang="en-US" dirty="0" smtClean="0"/>
              <a:t>roportion </a:t>
            </a:r>
            <a:r>
              <a:rPr lang="en-US" dirty="0"/>
              <a:t>by </a:t>
            </a:r>
            <a:r>
              <a:rPr lang="en-US" dirty="0" smtClean="0"/>
              <a:t>sector in Kampala:</a:t>
            </a:r>
            <a:r>
              <a:rPr lang="en-US" baseline="0" dirty="0" smtClean="0"/>
              <a:t> based on 2012 baseline </a:t>
            </a:r>
            <a:endParaRPr lang="en-US" dirty="0"/>
          </a:p>
        </c:rich>
      </c:tx>
      <c:layout>
        <c:manualLayout>
          <c:xMode val="edge"/>
          <c:yMode val="edge"/>
          <c:x val="0.21106894905756304"/>
          <c:y val="0.84734253038841412"/>
        </c:manualLayout>
      </c:layout>
    </c:title>
    <c:view3D>
      <c:rotX val="30"/>
      <c:perspective val="30"/>
    </c:view3D>
    <c:plotArea>
      <c:layout/>
      <c:pie3DChart>
        <c:varyColors val="1"/>
        <c:ser>
          <c:idx val="4"/>
          <c:order val="0"/>
          <c:tx>
            <c:strRef>
              <c:f>[1]Sheet1!$E$70</c:f>
              <c:strCache>
                <c:ptCount val="1"/>
                <c:pt idx="0">
                  <c:v>Proportion by sector</c:v>
                </c:pt>
              </c:strCache>
            </c:strRef>
          </c:tx>
          <c:explosion val="25"/>
          <c:dPt>
            <c:idx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AE46"/>
              </a:solidFill>
            </c:spPr>
          </c:dPt>
          <c:dPt>
            <c:idx val="3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5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6"/>
            <c:spPr>
              <a:solidFill>
                <a:srgbClr val="0000FF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Pt>
            <c:idx val="8"/>
            <c:spPr>
              <a:solidFill>
                <a:schemeClr val="accent3">
                  <a:lumMod val="75000"/>
                </a:schemeClr>
              </a:solidFill>
            </c:spPr>
          </c:dPt>
          <c:dLbls>
            <c:showCatName val="1"/>
            <c:showPercent val="1"/>
            <c:showLeaderLines val="1"/>
          </c:dLbls>
          <c:cat>
            <c:strRef>
              <c:f>[1]Sheet1!$A$71:$A$84</c:f>
              <c:strCache>
                <c:ptCount val="14"/>
                <c:pt idx="0">
                  <c:v>Residential Buildings</c:v>
                </c:pt>
                <c:pt idx="1">
                  <c:v>Commercial Institutional Facilities</c:v>
                </c:pt>
                <c:pt idx="2">
                  <c:v>Energy Generation</c:v>
                </c:pt>
                <c:pt idx="3">
                  <c:v>Energy use in industrial processes</c:v>
                </c:pt>
                <c:pt idx="4">
                  <c:v>On-road transport</c:v>
                </c:pt>
                <c:pt idx="5">
                  <c:v>Railways</c:v>
                </c:pt>
                <c:pt idx="6">
                  <c:v>Water-borne navigation</c:v>
                </c:pt>
                <c:pt idx="7">
                  <c:v>Aviation</c:v>
                </c:pt>
                <c:pt idx="8">
                  <c:v>Solid waste disposal</c:v>
                </c:pt>
                <c:pt idx="9">
                  <c:v>Landfilled outside the Community in the Analysis-Year</c:v>
                </c:pt>
                <c:pt idx="10">
                  <c:v>Incineration and open burning</c:v>
                </c:pt>
                <c:pt idx="11">
                  <c:v>Wastewater treatment and discharge</c:v>
                </c:pt>
                <c:pt idx="12">
                  <c:v>Industrial processes and product uses</c:v>
                </c:pt>
                <c:pt idx="13">
                  <c:v>AFOLU</c:v>
                </c:pt>
              </c:strCache>
            </c:strRef>
          </c:cat>
          <c:val>
            <c:numRef>
              <c:f>[1]Sheet1!$E$71:$E$84</c:f>
              <c:numCache>
                <c:formatCode>0.00</c:formatCode>
                <c:ptCount val="14"/>
                <c:pt idx="0">
                  <c:v>0.47919550227094204</c:v>
                </c:pt>
                <c:pt idx="1">
                  <c:v>0.62593671659573313</c:v>
                </c:pt>
                <c:pt idx="2">
                  <c:v>72.789475478261195</c:v>
                </c:pt>
                <c:pt idx="3">
                  <c:v>2.6933092706446833</c:v>
                </c:pt>
                <c:pt idx="4">
                  <c:v>0.24688529492039205</c:v>
                </c:pt>
                <c:pt idx="5">
                  <c:v>1.1959894398931204E-4</c:v>
                </c:pt>
                <c:pt idx="6">
                  <c:v>1.6426342540746104E-6</c:v>
                </c:pt>
                <c:pt idx="7">
                  <c:v>2.1295828185517265</c:v>
                </c:pt>
                <c:pt idx="8">
                  <c:v>6.7850622938298217</c:v>
                </c:pt>
                <c:pt idx="9">
                  <c:v>5.2192786875614008</c:v>
                </c:pt>
                <c:pt idx="10">
                  <c:v>1.4494691726324205E-4</c:v>
                </c:pt>
                <c:pt idx="11">
                  <c:v>6.3345035620235164</c:v>
                </c:pt>
                <c:pt idx="12">
                  <c:v>2.6933092706446833</c:v>
                </c:pt>
                <c:pt idx="13">
                  <c:v>3.1949162004004704E-3</c:v>
                </c:pt>
              </c:numCache>
            </c:numRef>
          </c:val>
        </c:ser>
        <c:dLbls>
          <c:showCatName val="1"/>
        </c:dLbls>
      </c:pie3DChart>
    </c:plotArea>
    <c:plotVisOnly val="1"/>
    <c:dispBlanksAs val="zero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B13D5-3161-B249-B570-AE992A5F046E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F11B8-CAA1-5D4A-A7DE-3C53E6144A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9479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36836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36836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6AD0802-F274-204F-9AC2-E1B241D8F48E}" type="datetimeFigureOut">
              <a:rPr lang="en-US"/>
              <a:pPr>
                <a:defRPr/>
              </a:pPr>
              <a:t>8/26/2014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41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36836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36836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2A87ADA-A7BA-F643-AAA3-E92A876E2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9393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683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368300" algn="l" defTabSz="3683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736600" algn="l" defTabSz="3683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104900" algn="l" defTabSz="3683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473200" algn="l" defTabSz="3683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1841830" algn="l" defTabSz="36836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10196" algn="l" defTabSz="36836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78562" algn="l" defTabSz="36836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46928" algn="l" defTabSz="36836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87ADA-A7BA-F643-AAA3-E92A876E29D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87ADA-A7BA-F643-AAA3-E92A876E29D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87ADA-A7BA-F643-AAA3-E92A876E29D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87ADA-A7BA-F643-AAA3-E92A876E29D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87ADA-A7BA-F643-AAA3-E92A876E29D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87ADA-A7BA-F643-AAA3-E92A876E29D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87ADA-A7BA-F643-AAA3-E92A876E29D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87ADA-A7BA-F643-AAA3-E92A876E29D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87ADA-A7BA-F643-AAA3-E92A876E29D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685800"/>
            <a:ext cx="48641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5F8D-0420-4D7D-8668-5EB35A491898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69661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87ADA-A7BA-F643-AAA3-E92A876E29D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79"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8645FCC-CF9A-204B-A546-0C95CA93C94F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87ADA-A7BA-F643-AAA3-E92A876E29D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87ADA-A7BA-F643-AAA3-E92A876E29D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5F8D-0420-4D7D-8668-5EB35A49189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91916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5F8D-0420-4D7D-8668-5EB35A49189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74513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5F8D-0420-4D7D-8668-5EB35A49189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12766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685800"/>
            <a:ext cx="48641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5F8D-0420-4D7D-8668-5EB35A49189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69661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87ADA-A7BA-F643-AAA3-E92A876E29D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5F8D-0420-4D7D-8668-5EB35A49189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3711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685800"/>
            <a:ext cx="48641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de-D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5F8D-0420-4D7D-8668-5EB35A49189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6966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111125" y="96838"/>
            <a:ext cx="7340600" cy="5144030"/>
          </a:xfrm>
          <a:prstGeom prst="rect">
            <a:avLst/>
          </a:prstGeom>
          <a:solidFill>
            <a:schemeClr val="tx2">
              <a:alpha val="34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83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schemeClr val="tx2"/>
              </a:solidFill>
            </a:endParaRPr>
          </a:p>
        </p:txBody>
      </p:sp>
      <p:grpSp>
        <p:nvGrpSpPr>
          <p:cNvPr id="9" name="Group 11"/>
          <p:cNvGrpSpPr>
            <a:grpSpLocks/>
          </p:cNvGrpSpPr>
          <p:nvPr userDrawn="1"/>
        </p:nvGrpSpPr>
        <p:grpSpPr bwMode="auto">
          <a:xfrm>
            <a:off x="-4588956" y="3741431"/>
            <a:ext cx="11250565" cy="5234089"/>
            <a:chOff x="-151676" y="1291637"/>
            <a:chExt cx="7232860" cy="3057796"/>
          </a:xfrm>
        </p:grpSpPr>
        <p:sp>
          <p:nvSpPr>
            <p:cNvPr id="13" name="Rounded Rectangle 12"/>
            <p:cNvSpPr/>
            <p:nvPr/>
          </p:nvSpPr>
          <p:spPr>
            <a:xfrm>
              <a:off x="-151676" y="1291637"/>
              <a:ext cx="4357414" cy="3057796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16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6836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noFill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363803" y="1291637"/>
              <a:ext cx="3717381" cy="3057796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16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6836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noFill/>
              </a:endParaRPr>
            </a:p>
          </p:txBody>
        </p:sp>
      </p:grpSp>
      <p:sp>
        <p:nvSpPr>
          <p:cNvPr id="10" name="Rectangle 9"/>
          <p:cNvSpPr/>
          <p:nvPr userDrawn="1"/>
        </p:nvSpPr>
        <p:spPr>
          <a:xfrm>
            <a:off x="0" y="0"/>
            <a:ext cx="111125" cy="533082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673" tIns="36837" rIns="73673" bIns="36837" anchor="ctr"/>
          <a:lstStyle/>
          <a:p>
            <a:pPr algn="ctr" defTabSz="3683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451725" y="0"/>
            <a:ext cx="111125" cy="533082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673" tIns="36837" rIns="73673" bIns="36837" anchor="ctr"/>
          <a:lstStyle/>
          <a:p>
            <a:pPr algn="ctr" defTabSz="3683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407" y="1772091"/>
            <a:ext cx="2463859" cy="603242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407" y="2597451"/>
            <a:ext cx="2463859" cy="55399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1" u="none">
                <a:solidFill>
                  <a:schemeClr val="tx1"/>
                </a:solidFill>
                <a:latin typeface="+mj-lt"/>
              </a:defRPr>
            </a:lvl1pPr>
            <a:lvl2pPr marL="36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5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10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 rot="5400000">
            <a:off x="4858200" y="2626180"/>
            <a:ext cx="962025" cy="444726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673" tIns="36837" rIns="73673" bIns="36837" anchor="ctr"/>
          <a:lstStyle/>
          <a:p>
            <a:pPr algn="ctr" defTabSz="3683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>
              <a:solidFill>
                <a:schemeClr val="tx2"/>
              </a:solidFill>
            </a:endParaRPr>
          </a:p>
        </p:txBody>
      </p:sp>
      <p:pic>
        <p:nvPicPr>
          <p:cNvPr id="1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424" b="20361"/>
          <a:stretch>
            <a:fillRect/>
          </a:stretch>
        </p:blipFill>
        <p:spPr bwMode="auto">
          <a:xfrm>
            <a:off x="4462462" y="4508316"/>
            <a:ext cx="613535" cy="56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ipcc_altlogo_full_rgb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1484" y="4483008"/>
            <a:ext cx="923383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 userDrawn="1"/>
        </p:nvSpPr>
        <p:spPr>
          <a:xfrm rot="5400000">
            <a:off x="3736446" y="1504423"/>
            <a:ext cx="89955" cy="756284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673" tIns="36837" rIns="73673" bIns="36837" anchor="ctr"/>
          <a:lstStyle/>
          <a:p>
            <a:pPr algn="ctr" defTabSz="3683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>
              <a:solidFill>
                <a:schemeClr val="tx2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389407" y="2517790"/>
            <a:ext cx="2463859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5581" y="371450"/>
            <a:ext cx="4447269" cy="4108429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 rot="5400000">
            <a:off x="5114845" y="-1999266"/>
            <a:ext cx="448732" cy="444726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673" tIns="36837" rIns="73673" bIns="36837" anchor="ctr"/>
          <a:lstStyle/>
          <a:p>
            <a:pPr algn="ctr" defTabSz="3683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>
              <a:solidFill>
                <a:schemeClr val="tx2"/>
              </a:solidFill>
            </a:endParaRPr>
          </a:p>
        </p:txBody>
      </p:sp>
      <p:pic>
        <p:nvPicPr>
          <p:cNvPr id="24" name="Picture 23"/>
          <p:cNvPicPr/>
          <p:nvPr userDrawn="1"/>
        </p:nvPicPr>
        <p:blipFill>
          <a:blip r:embed="rId5" cstate="email"/>
          <a:stretch>
            <a:fillRect/>
          </a:stretch>
        </p:blipFill>
        <p:spPr>
          <a:xfrm>
            <a:off x="5342468" y="4508317"/>
            <a:ext cx="1007532" cy="566830"/>
          </a:xfrm>
          <a:prstGeom prst="rect">
            <a:avLst/>
          </a:prstGeom>
        </p:spPr>
      </p:pic>
      <p:pic>
        <p:nvPicPr>
          <p:cNvPr id="26" name="Picture 25"/>
          <p:cNvPicPr/>
          <p:nvPr userDrawn="1"/>
        </p:nvPicPr>
        <p:blipFill>
          <a:blip r:embed="rId6" cstate="email"/>
          <a:stretch>
            <a:fillRect/>
          </a:stretch>
        </p:blipFill>
        <p:spPr>
          <a:xfrm>
            <a:off x="6472767" y="4475554"/>
            <a:ext cx="978958" cy="59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012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Key Messag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"/>
            <a:ext cx="7562849" cy="5330826"/>
          </a:xfrm>
          <a:prstGeom prst="rect">
            <a:avLst/>
          </a:prstGeom>
          <a:solidFill>
            <a:schemeClr val="tx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83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1101995"/>
            <a:ext cx="6692900" cy="2267737"/>
          </a:xfrm>
        </p:spPr>
        <p:txBody>
          <a:bodyPr wrap="square" anchor="t" anchorCtr="0">
            <a:normAutofit/>
          </a:bodyPr>
          <a:lstStyle>
            <a:lvl1pPr algn="r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65138" y="4658783"/>
            <a:ext cx="6692900" cy="23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4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Source of quote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86274" y="-424675"/>
            <a:ext cx="3217333" cy="1526672"/>
          </a:xfrm>
          <a:prstGeom prst="rect">
            <a:avLst/>
          </a:prstGeom>
          <a:noFill/>
          <a:ln w="6350">
            <a:noFill/>
          </a:ln>
        </p:spPr>
        <p:txBody>
          <a:bodyPr wrap="square" lIns="54000" tIns="54000" rIns="54000" bIns="54000" rtlCol="0">
            <a:noAutofit/>
          </a:bodyPr>
          <a:lstStyle/>
          <a:p>
            <a:r>
              <a:rPr lang="en-US" sz="15000" b="1" dirty="0" smtClean="0">
                <a:solidFill>
                  <a:schemeClr val="bg2"/>
                </a:solidFill>
                <a:latin typeface="+mn-lt"/>
                <a:cs typeface="Helvetica"/>
              </a:rPr>
              <a:t>“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324618" y="2792660"/>
            <a:ext cx="1238232" cy="1526672"/>
          </a:xfrm>
          <a:prstGeom prst="rect">
            <a:avLst/>
          </a:prstGeom>
          <a:noFill/>
          <a:ln w="6350">
            <a:noFill/>
          </a:ln>
        </p:spPr>
        <p:txBody>
          <a:bodyPr wrap="square" lIns="54000" tIns="54000" rIns="54000" bIns="54000" rtlCol="0">
            <a:noAutofit/>
          </a:bodyPr>
          <a:lstStyle/>
          <a:p>
            <a:r>
              <a:rPr lang="en-US" sz="15000" b="1" dirty="0" smtClean="0">
                <a:solidFill>
                  <a:schemeClr val="bg2"/>
                </a:solidFill>
                <a:latin typeface="+mn-lt"/>
                <a:cs typeface="Helvetica"/>
              </a:rPr>
              <a:t>”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5138" y="4575205"/>
            <a:ext cx="6692900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7376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Key Messag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"/>
            <a:ext cx="7562849" cy="5330826"/>
          </a:xfrm>
          <a:prstGeom prst="rect">
            <a:avLst/>
          </a:prstGeom>
          <a:solidFill>
            <a:schemeClr val="accent5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83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324618" y="2792660"/>
            <a:ext cx="1238232" cy="1526672"/>
          </a:xfrm>
          <a:prstGeom prst="rect">
            <a:avLst/>
          </a:prstGeom>
          <a:noFill/>
          <a:ln w="6350">
            <a:noFill/>
          </a:ln>
        </p:spPr>
        <p:txBody>
          <a:bodyPr wrap="square" lIns="54000" tIns="54000" rIns="54000" bIns="54000" rtlCol="0">
            <a:noAutofit/>
          </a:bodyPr>
          <a:lstStyle/>
          <a:p>
            <a:r>
              <a:rPr lang="en-US" sz="15000" b="1" dirty="0" smtClean="0">
                <a:solidFill>
                  <a:schemeClr val="bg2"/>
                </a:solidFill>
                <a:latin typeface="+mn-lt"/>
                <a:cs typeface="Helvetica"/>
              </a:rPr>
              <a:t>”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86274" y="-424675"/>
            <a:ext cx="3217333" cy="1526672"/>
          </a:xfrm>
          <a:prstGeom prst="rect">
            <a:avLst/>
          </a:prstGeom>
          <a:noFill/>
          <a:ln w="6350">
            <a:noFill/>
          </a:ln>
        </p:spPr>
        <p:txBody>
          <a:bodyPr wrap="square" lIns="54000" tIns="54000" rIns="54000" bIns="54000" rtlCol="0">
            <a:noAutofit/>
          </a:bodyPr>
          <a:lstStyle/>
          <a:p>
            <a:r>
              <a:rPr lang="en-US" sz="15000" b="1" dirty="0" smtClean="0">
                <a:solidFill>
                  <a:schemeClr val="bg2"/>
                </a:solidFill>
                <a:latin typeface="+mn-lt"/>
                <a:cs typeface="Helvetica"/>
              </a:rPr>
              <a:t>“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5138" y="4575205"/>
            <a:ext cx="6692900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65138" y="4658783"/>
            <a:ext cx="6692900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4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Source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5138" y="1101995"/>
            <a:ext cx="6692900" cy="2267737"/>
          </a:xfrm>
        </p:spPr>
        <p:txBody>
          <a:bodyPr wrap="square" anchor="t" anchorCtr="0">
            <a:normAutofit/>
          </a:bodyPr>
          <a:lstStyle>
            <a:lvl1pPr algn="r"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9694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5139" y="903288"/>
            <a:ext cx="5655214" cy="30797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65136" y="1416049"/>
            <a:ext cx="6692901" cy="35657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65138" y="1323334"/>
            <a:ext cx="5655215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4760" y="87333"/>
            <a:ext cx="1061486" cy="9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998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(Text &amp; Fig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903288"/>
            <a:ext cx="5655215" cy="30797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8"/>
          <p:cNvSpPr>
            <a:spLocks noGrp="1"/>
          </p:cNvSpPr>
          <p:nvPr>
            <p:ph sz="quarter" idx="10"/>
          </p:nvPr>
        </p:nvSpPr>
        <p:spPr>
          <a:xfrm>
            <a:off x="465137" y="1416049"/>
            <a:ext cx="3115105" cy="35657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1"/>
          </p:nvPr>
        </p:nvSpPr>
        <p:spPr>
          <a:xfrm>
            <a:off x="3843012" y="1416049"/>
            <a:ext cx="3334081" cy="35657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5138" y="1323334"/>
            <a:ext cx="5655215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4760" y="87333"/>
            <a:ext cx="1061486" cy="9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464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 userDrawn="1"/>
        </p:nvSpPr>
        <p:spPr bwMode="auto">
          <a:xfrm>
            <a:off x="-6564" y="1"/>
            <a:ext cx="7562851" cy="70338"/>
          </a:xfrm>
          <a:prstGeom prst="rect">
            <a:avLst/>
          </a:prstGeom>
          <a:solidFill>
            <a:srgbClr val="5492CD"/>
          </a:soli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lIns="73673" tIns="36837" rIns="73673" bIns="3683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/>
              <a:cs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0" y="4904328"/>
            <a:ext cx="356499" cy="426497"/>
          </a:xfrm>
          <a:prstGeom prst="rect">
            <a:avLst/>
          </a:prstGeom>
        </p:spPr>
        <p:txBody>
          <a:bodyPr lIns="73673" tIns="36837" rIns="73673" bIns="36837"/>
          <a:lstStyle/>
          <a:p>
            <a:fld id="{46B5000B-066E-4146-9D4F-43221F944880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11586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b-bar2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5882" y="0"/>
            <a:ext cx="7328455" cy="852932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27141" y="270987"/>
            <a:ext cx="6789454" cy="311020"/>
          </a:xfrm>
          <a:prstGeom prst="rect">
            <a:avLst/>
          </a:prstGeom>
        </p:spPr>
        <p:txBody>
          <a:bodyPr lIns="0" tIns="0" rIns="0" bIns="66712" anchor="ctr"/>
          <a:lstStyle>
            <a:lvl1pPr algn="l">
              <a:defRPr sz="19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0"/>
          </p:nvPr>
        </p:nvSpPr>
        <p:spPr>
          <a:xfrm>
            <a:off x="0" y="4904328"/>
            <a:ext cx="356499" cy="426497"/>
          </a:xfrm>
          <a:prstGeom prst="rect">
            <a:avLst/>
          </a:prstGeom>
        </p:spPr>
        <p:txBody>
          <a:bodyPr lIns="73673" tIns="36837" rIns="73673" bIns="36837"/>
          <a:lstStyle>
            <a:lvl1pPr>
              <a:defRPr>
                <a:solidFill>
                  <a:schemeClr val="accent2">
                    <a:lumMod val="25000"/>
                  </a:schemeClr>
                </a:solidFill>
              </a:defRPr>
            </a:lvl1pPr>
          </a:lstStyle>
          <a:p>
            <a:fld id="{46B5000B-066E-4146-9D4F-43221F944880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449248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1074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125" y="96838"/>
            <a:ext cx="7340600" cy="5144030"/>
          </a:xfrm>
          <a:prstGeom prst="rect">
            <a:avLst/>
          </a:prstGeom>
          <a:solidFill>
            <a:schemeClr val="tx2">
              <a:alpha val="34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83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65138" y="903288"/>
            <a:ext cx="5818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5138" y="1416050"/>
            <a:ext cx="66929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</p:sldLayoutIdLst>
  <p:txStyles>
    <p:titleStyle>
      <a:lvl1pPr algn="l" defTabSz="7350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MS PGothic" pitchFamily="34" charset="-128"/>
          <a:cs typeface="Gelder Sans ExtraBold"/>
        </a:defRPr>
      </a:lvl1pPr>
      <a:lvl2pPr algn="l" defTabSz="7350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elder Sans ExtraBold" charset="0"/>
          <a:ea typeface="MS PGothic" pitchFamily="34" charset="-128"/>
          <a:cs typeface="Arial" charset="0"/>
        </a:defRPr>
      </a:lvl2pPr>
      <a:lvl3pPr algn="l" defTabSz="7350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elder Sans ExtraBold" charset="0"/>
          <a:ea typeface="MS PGothic" pitchFamily="34" charset="-128"/>
          <a:cs typeface="Arial" charset="0"/>
        </a:defRPr>
      </a:lvl3pPr>
      <a:lvl4pPr algn="l" defTabSz="7350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elder Sans ExtraBold" charset="0"/>
          <a:ea typeface="MS PGothic" pitchFamily="34" charset="-128"/>
          <a:cs typeface="Arial" charset="0"/>
        </a:defRPr>
      </a:lvl4pPr>
      <a:lvl5pPr algn="l" defTabSz="7350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Gelder Sans ExtraBold" charset="0"/>
          <a:ea typeface="MS PGothic" pitchFamily="34" charset="-128"/>
          <a:cs typeface="Arial" charset="0"/>
        </a:defRPr>
      </a:lvl5pPr>
      <a:lvl6pPr marL="368366" algn="l" defTabSz="73545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cs typeface="Arial" charset="0"/>
        </a:defRPr>
      </a:lvl6pPr>
      <a:lvl7pPr marL="736732" algn="l" defTabSz="73545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cs typeface="Arial" charset="0"/>
        </a:defRPr>
      </a:lvl7pPr>
      <a:lvl8pPr marL="1105098" algn="l" defTabSz="73545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cs typeface="Arial" charset="0"/>
        </a:defRPr>
      </a:lvl8pPr>
      <a:lvl9pPr marL="1473464" algn="l" defTabSz="73545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cs typeface="Arial" charset="0"/>
        </a:defRPr>
      </a:lvl9pPr>
    </p:titleStyle>
    <p:bodyStyle>
      <a:lvl1pPr marL="0" indent="0" algn="l" defTabSz="735013" rtl="0" eaLnBrk="1" fontAlgn="base" hangingPunct="1">
        <a:lnSpc>
          <a:spcPct val="110000"/>
        </a:lnSpc>
        <a:spcBef>
          <a:spcPct val="0"/>
        </a:spcBef>
        <a:spcAft>
          <a:spcPts val="488"/>
        </a:spcAft>
        <a:buFont typeface="Arial" charset="0"/>
        <a:defRPr sz="2300" kern="1200">
          <a:solidFill>
            <a:schemeClr val="tx1"/>
          </a:solidFill>
          <a:latin typeface="+mn-lt"/>
          <a:ea typeface="MS PGothic" pitchFamily="34" charset="-128"/>
          <a:cs typeface="Gelder Sans Book"/>
        </a:defRPr>
      </a:lvl1pPr>
      <a:lvl2pPr marL="450850" indent="-230188" algn="l" defTabSz="735013" rtl="0" eaLnBrk="1" fontAlgn="base" hangingPunct="1">
        <a:lnSpc>
          <a:spcPct val="110000"/>
        </a:lnSpc>
        <a:spcBef>
          <a:spcPct val="0"/>
        </a:spcBef>
        <a:spcAft>
          <a:spcPts val="488"/>
        </a:spcAft>
        <a:buFont typeface="Arial" charset="0"/>
        <a:defRPr sz="1900" kern="1200">
          <a:solidFill>
            <a:schemeClr val="tx1"/>
          </a:solidFill>
          <a:latin typeface="+mn-lt"/>
          <a:ea typeface="Arial" charset="0"/>
          <a:cs typeface="Gelder Sans Book"/>
        </a:defRPr>
      </a:lvl2pPr>
      <a:lvl3pPr marL="214313" indent="-214313" algn="l" defTabSz="735013" rtl="0" eaLnBrk="1" fontAlgn="base" hangingPunct="1">
        <a:lnSpc>
          <a:spcPct val="110000"/>
        </a:lnSpc>
        <a:spcBef>
          <a:spcPct val="0"/>
        </a:spcBef>
        <a:spcAft>
          <a:spcPts val="488"/>
        </a:spcAft>
        <a:buFont typeface="Wingdings 2" charset="0"/>
        <a:buChar char=""/>
        <a:defRPr sz="1900" kern="1200">
          <a:solidFill>
            <a:schemeClr val="tx1"/>
          </a:solidFill>
          <a:latin typeface="+mn-lt"/>
          <a:ea typeface="Arial" charset="0"/>
          <a:cs typeface="Gelder Sans Book"/>
        </a:defRPr>
      </a:lvl3pPr>
      <a:lvl4pPr marL="506413" indent="-214313" algn="l" defTabSz="735013" rtl="0" eaLnBrk="1" fontAlgn="base" hangingPunct="1">
        <a:lnSpc>
          <a:spcPct val="110000"/>
        </a:lnSpc>
        <a:spcBef>
          <a:spcPct val="0"/>
        </a:spcBef>
        <a:spcAft>
          <a:spcPts val="488"/>
        </a:spcAft>
        <a:buFont typeface="Symbol" charset="0"/>
        <a:buChar char=""/>
        <a:defRPr sz="1900" kern="1200">
          <a:solidFill>
            <a:schemeClr val="tx1"/>
          </a:solidFill>
          <a:latin typeface="+mn-lt"/>
          <a:ea typeface="Arial" charset="0"/>
          <a:cs typeface="Gelder Sans Book"/>
        </a:defRPr>
      </a:lvl4pPr>
      <a:lvl5pPr marL="720725" indent="-214313" algn="l" defTabSz="735013" rtl="0" eaLnBrk="1" fontAlgn="base" hangingPunct="1">
        <a:lnSpc>
          <a:spcPct val="110000"/>
        </a:lnSpc>
        <a:spcBef>
          <a:spcPct val="0"/>
        </a:spcBef>
        <a:spcAft>
          <a:spcPts val="488"/>
        </a:spcAft>
        <a:buFont typeface="Symbol" charset="0"/>
        <a:buChar char=""/>
        <a:defRPr sz="1900" kern="1200">
          <a:solidFill>
            <a:schemeClr val="tx1"/>
          </a:solidFill>
          <a:latin typeface="+mn-lt"/>
          <a:ea typeface="Arial" charset="0"/>
          <a:cs typeface="Gelder Sans Book"/>
        </a:defRPr>
      </a:lvl5pPr>
      <a:lvl6pPr marL="214880" indent="-214880" algn="l" defTabSz="736602" rtl="0" eaLnBrk="1" latinLnBrk="0" hangingPunct="1">
        <a:lnSpc>
          <a:spcPct val="110000"/>
        </a:lnSpc>
        <a:spcBef>
          <a:spcPts val="43"/>
        </a:spcBef>
        <a:spcAft>
          <a:spcPts val="483"/>
        </a:spcAft>
        <a:buFont typeface="+mj-lt"/>
        <a:buAutoNum type="arabicPeriod"/>
        <a:defRPr sz="1500" kern="1200" baseline="0">
          <a:solidFill>
            <a:schemeClr val="accent5"/>
          </a:solidFill>
          <a:latin typeface="+mn-lt"/>
          <a:ea typeface="+mn-ea"/>
          <a:cs typeface="Arial" pitchFamily="34" charset="0"/>
        </a:defRPr>
      </a:lvl6pPr>
      <a:lvl7pPr marL="506503" indent="-214880" algn="l" defTabSz="736602" rtl="0" eaLnBrk="1" latinLnBrk="0" hangingPunct="1">
        <a:lnSpc>
          <a:spcPct val="110000"/>
        </a:lnSpc>
        <a:spcBef>
          <a:spcPts val="43"/>
        </a:spcBef>
        <a:spcAft>
          <a:spcPts val="483"/>
        </a:spcAft>
        <a:buFont typeface="+mj-lt"/>
        <a:buAutoNum type="alphaLcPeriod"/>
        <a:defRPr sz="1500" kern="1200" baseline="0">
          <a:solidFill>
            <a:schemeClr val="accent5"/>
          </a:solidFill>
          <a:latin typeface="+mn-lt"/>
          <a:ea typeface="+mn-ea"/>
          <a:cs typeface="Arial" pitchFamily="34" charset="0"/>
        </a:defRPr>
      </a:lvl7pPr>
      <a:lvl8pPr marL="721383" indent="-214880" algn="l" defTabSz="736602" rtl="0" eaLnBrk="1" latinLnBrk="0" hangingPunct="1">
        <a:lnSpc>
          <a:spcPct val="110000"/>
        </a:lnSpc>
        <a:spcBef>
          <a:spcPts val="43"/>
        </a:spcBef>
        <a:spcAft>
          <a:spcPts val="483"/>
        </a:spcAft>
        <a:buFont typeface="Symbol" pitchFamily="18" charset="2"/>
        <a:buChar char=""/>
        <a:defRPr sz="1500" kern="1200" baseline="0">
          <a:solidFill>
            <a:schemeClr val="accent5"/>
          </a:solidFill>
          <a:latin typeface="+mn-lt"/>
          <a:ea typeface="+mn-ea"/>
          <a:cs typeface="Arial" pitchFamily="34" charset="0"/>
        </a:defRPr>
      </a:lvl8pPr>
      <a:lvl9pPr marL="936264" indent="-214880" algn="l" defTabSz="736602" rtl="0" eaLnBrk="1" latinLnBrk="0" hangingPunct="1">
        <a:lnSpc>
          <a:spcPct val="110000"/>
        </a:lnSpc>
        <a:spcBef>
          <a:spcPts val="43"/>
        </a:spcBef>
        <a:spcAft>
          <a:spcPts val="483"/>
        </a:spcAft>
        <a:buFont typeface="Symbol" pitchFamily="18" charset="2"/>
        <a:buChar char="-"/>
        <a:defRPr sz="1500" kern="1200" baseline="0">
          <a:solidFill>
            <a:schemeClr val="accent5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73660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68301" algn="l" defTabSz="73660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6602" algn="l" defTabSz="73660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04903" algn="l" defTabSz="73660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73204" algn="l" defTabSz="73660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41505" algn="l" defTabSz="73660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9806" algn="l" defTabSz="73660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8107" algn="l" defTabSz="73660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46408" algn="l" defTabSz="73660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9407" y="1181160"/>
            <a:ext cx="2463859" cy="1194173"/>
          </a:xfrm>
        </p:spPr>
        <p:txBody>
          <a:bodyPr/>
          <a:lstStyle/>
          <a:p>
            <a:r>
              <a:rPr lang="en-US" dirty="0" smtClean="0"/>
              <a:t>What does it mean for Ethiopia’s development?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9407" y="2597451"/>
            <a:ext cx="2463859" cy="830997"/>
          </a:xfrm>
        </p:spPr>
        <p:txBody>
          <a:bodyPr/>
          <a:lstStyle/>
          <a:p>
            <a:r>
              <a:rPr lang="en-GB" dirty="0"/>
              <a:t>Uganda’s low carbon development opportunities</a:t>
            </a:r>
            <a:endParaRPr lang="en-US" dirty="0"/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389407" y="5044109"/>
            <a:ext cx="24638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735013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488"/>
              </a:spcAft>
              <a:buFont typeface="Arial" charset="0"/>
              <a:buNone/>
              <a:defRPr sz="2300" u="none" kern="1200">
                <a:solidFill>
                  <a:schemeClr val="tx1"/>
                </a:solidFill>
                <a:latin typeface="+mn-lt"/>
                <a:ea typeface="MS PGothic" pitchFamily="34" charset="-128"/>
                <a:cs typeface="Gelder Sans Book"/>
              </a:defRPr>
            </a:lvl1pPr>
            <a:lvl2pPr marL="368366" indent="0" algn="ctr" defTabSz="7350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88"/>
              </a:spcAft>
              <a:buFont typeface="Arial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Arial" charset="0"/>
                <a:cs typeface="Gelder Sans Book"/>
              </a:defRPr>
            </a:lvl2pPr>
            <a:lvl3pPr marL="736732" indent="0" algn="ctr" defTabSz="7350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88"/>
              </a:spcAft>
              <a:buFont typeface="Wingdings 2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Arial" charset="0"/>
                <a:cs typeface="Gelder Sans Book"/>
              </a:defRPr>
            </a:lvl3pPr>
            <a:lvl4pPr marL="1105098" indent="0" algn="ctr" defTabSz="7350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88"/>
              </a:spcAft>
              <a:buFont typeface="Symbol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Arial" charset="0"/>
                <a:cs typeface="Gelder Sans Book"/>
              </a:defRPr>
            </a:lvl4pPr>
            <a:lvl5pPr marL="1473464" indent="0" algn="ctr" defTabSz="7350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88"/>
              </a:spcAft>
              <a:buFont typeface="Symbol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Arial" charset="0"/>
                <a:cs typeface="Gelder Sans Book"/>
              </a:defRPr>
            </a:lvl5pPr>
            <a:lvl6pPr marL="1841830" indent="0" algn="ctr" defTabSz="736602" rtl="0" eaLnBrk="1" latinLnBrk="0" hangingPunct="1">
              <a:lnSpc>
                <a:spcPct val="110000"/>
              </a:lnSpc>
              <a:spcBef>
                <a:spcPts val="43"/>
              </a:spcBef>
              <a:spcAft>
                <a:spcPts val="483"/>
              </a:spcAft>
              <a:buFont typeface="+mj-lt"/>
              <a:buNone/>
              <a:defRPr sz="15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6pPr>
            <a:lvl7pPr marL="2210196" indent="0" algn="ctr" defTabSz="736602" rtl="0" eaLnBrk="1" latinLnBrk="0" hangingPunct="1">
              <a:lnSpc>
                <a:spcPct val="110000"/>
              </a:lnSpc>
              <a:spcBef>
                <a:spcPts val="43"/>
              </a:spcBef>
              <a:spcAft>
                <a:spcPts val="483"/>
              </a:spcAft>
              <a:buFont typeface="+mj-lt"/>
              <a:buNone/>
              <a:defRPr sz="15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7pPr>
            <a:lvl8pPr marL="2578562" indent="0" algn="ctr" defTabSz="736602" rtl="0" eaLnBrk="1" latinLnBrk="0" hangingPunct="1">
              <a:lnSpc>
                <a:spcPct val="110000"/>
              </a:lnSpc>
              <a:spcBef>
                <a:spcPts val="43"/>
              </a:spcBef>
              <a:spcAft>
                <a:spcPts val="483"/>
              </a:spcAft>
              <a:buFont typeface="Symbol" pitchFamily="18" charset="2"/>
              <a:buNone/>
              <a:defRPr sz="15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8pPr>
            <a:lvl9pPr marL="2946928" indent="0" algn="ctr" defTabSz="736602" rtl="0" eaLnBrk="1" latinLnBrk="0" hangingPunct="1">
              <a:lnSpc>
                <a:spcPct val="110000"/>
              </a:lnSpc>
              <a:spcBef>
                <a:spcPts val="43"/>
              </a:spcBef>
              <a:spcAft>
                <a:spcPts val="483"/>
              </a:spcAft>
              <a:buFont typeface="Symbol" pitchFamily="18" charset="2"/>
              <a:buNone/>
              <a:defRPr sz="15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en-GB" sz="1400" dirty="0" smtClean="0"/>
              <a:t>Date 21</a:t>
            </a:r>
            <a:r>
              <a:rPr lang="en-GB" sz="1400" baseline="30000" dirty="0" smtClean="0"/>
              <a:t>st</a:t>
            </a:r>
            <a:r>
              <a:rPr lang="en-GB" sz="1400" dirty="0" smtClean="0"/>
              <a:t> August 2014</a:t>
            </a:r>
            <a:endParaRPr lang="en-US" sz="14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89407" y="4782872"/>
            <a:ext cx="2463859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Subtitle 2"/>
          <p:cNvSpPr txBox="1">
            <a:spLocks/>
          </p:cNvSpPr>
          <p:nvPr/>
        </p:nvSpPr>
        <p:spPr bwMode="auto">
          <a:xfrm>
            <a:off x="237067" y="4440211"/>
            <a:ext cx="2616199" cy="49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735013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488"/>
              </a:spcAft>
              <a:buFont typeface="Arial" charset="0"/>
              <a:buNone/>
              <a:defRPr sz="2300" u="none" kern="1200">
                <a:solidFill>
                  <a:schemeClr val="tx1"/>
                </a:solidFill>
                <a:latin typeface="+mn-lt"/>
                <a:ea typeface="MS PGothic" pitchFamily="34" charset="-128"/>
                <a:cs typeface="Gelder Sans Book"/>
              </a:defRPr>
            </a:lvl1pPr>
            <a:lvl2pPr marL="368366" indent="0" algn="ctr" defTabSz="7350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88"/>
              </a:spcAft>
              <a:buFont typeface="Arial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Arial" charset="0"/>
                <a:cs typeface="Gelder Sans Book"/>
              </a:defRPr>
            </a:lvl2pPr>
            <a:lvl3pPr marL="736732" indent="0" algn="ctr" defTabSz="7350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88"/>
              </a:spcAft>
              <a:buFont typeface="Wingdings 2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Arial" charset="0"/>
                <a:cs typeface="Gelder Sans Book"/>
              </a:defRPr>
            </a:lvl3pPr>
            <a:lvl4pPr marL="1105098" indent="0" algn="ctr" defTabSz="7350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88"/>
              </a:spcAft>
              <a:buFont typeface="Symbol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Arial" charset="0"/>
                <a:cs typeface="Gelder Sans Book"/>
              </a:defRPr>
            </a:lvl4pPr>
            <a:lvl5pPr marL="1473464" indent="0" algn="ctr" defTabSz="7350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88"/>
              </a:spcAft>
              <a:buFont typeface="Symbol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Arial" charset="0"/>
                <a:cs typeface="Gelder Sans Book"/>
              </a:defRPr>
            </a:lvl5pPr>
            <a:lvl6pPr marL="1841830" indent="0" algn="ctr" defTabSz="736602" rtl="0" eaLnBrk="1" latinLnBrk="0" hangingPunct="1">
              <a:lnSpc>
                <a:spcPct val="110000"/>
              </a:lnSpc>
              <a:spcBef>
                <a:spcPts val="43"/>
              </a:spcBef>
              <a:spcAft>
                <a:spcPts val="483"/>
              </a:spcAft>
              <a:buFont typeface="+mj-lt"/>
              <a:buNone/>
              <a:defRPr sz="15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6pPr>
            <a:lvl7pPr marL="2210196" indent="0" algn="ctr" defTabSz="736602" rtl="0" eaLnBrk="1" latinLnBrk="0" hangingPunct="1">
              <a:lnSpc>
                <a:spcPct val="110000"/>
              </a:lnSpc>
              <a:spcBef>
                <a:spcPts val="43"/>
              </a:spcBef>
              <a:spcAft>
                <a:spcPts val="483"/>
              </a:spcAft>
              <a:buFont typeface="+mj-lt"/>
              <a:buNone/>
              <a:defRPr sz="15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7pPr>
            <a:lvl8pPr marL="2578562" indent="0" algn="ctr" defTabSz="736602" rtl="0" eaLnBrk="1" latinLnBrk="0" hangingPunct="1">
              <a:lnSpc>
                <a:spcPct val="110000"/>
              </a:lnSpc>
              <a:spcBef>
                <a:spcPts val="43"/>
              </a:spcBef>
              <a:spcAft>
                <a:spcPts val="483"/>
              </a:spcAft>
              <a:buFont typeface="Symbol" pitchFamily="18" charset="2"/>
              <a:buNone/>
              <a:defRPr sz="15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8pPr>
            <a:lvl9pPr marL="2946928" indent="0" algn="ctr" defTabSz="736602" rtl="0" eaLnBrk="1" latinLnBrk="0" hangingPunct="1">
              <a:lnSpc>
                <a:spcPct val="110000"/>
              </a:lnSpc>
              <a:spcBef>
                <a:spcPts val="43"/>
              </a:spcBef>
              <a:spcAft>
                <a:spcPts val="483"/>
              </a:spcAft>
              <a:buFont typeface="Symbol" pitchFamily="18" charset="2"/>
              <a:buNone/>
              <a:defRPr sz="15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en-GB" sz="1400" b="1" dirty="0" smtClean="0"/>
              <a:t>Shuaib Lwasa, Lead Author WG 3</a:t>
            </a:r>
          </a:p>
          <a:p>
            <a:pPr algn="l"/>
            <a:r>
              <a:rPr lang="en-GB" sz="1400" b="1" dirty="0" err="1" smtClean="0"/>
              <a:t>Makerere</a:t>
            </a:r>
            <a:r>
              <a:rPr lang="en-GB" sz="1400" b="1" dirty="0" smtClean="0"/>
              <a:t> University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IPCC finding but a local example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10310712"/>
              </p:ext>
            </p:extLst>
          </p:nvPr>
        </p:nvGraphicFramePr>
        <p:xfrm>
          <a:off x="111125" y="838200"/>
          <a:ext cx="6442075" cy="4211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5600532" y="1834416"/>
            <a:ext cx="211471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Based on 2012 baseline ~ Mt </a:t>
            </a:r>
            <a:r>
              <a:rPr lang="en-GB" dirty="0"/>
              <a:t>42,960 </a:t>
            </a:r>
            <a:r>
              <a:rPr lang="en-GB" dirty="0" smtClean="0"/>
              <a:t>from transportation over </a:t>
            </a:r>
            <a:r>
              <a:rPr lang="en-GB" dirty="0"/>
              <a:t>a period of 25 years.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BRT NAMA </a:t>
            </a:r>
            <a:r>
              <a:rPr lang="en-GB" dirty="0" smtClean="0"/>
              <a:t> targets reduction by 30%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750005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16195"/>
            <a:ext cx="6078538" cy="1793605"/>
          </a:xfrm>
        </p:spPr>
        <p:txBody>
          <a:bodyPr wrap="square">
            <a:normAutofit fontScale="90000"/>
          </a:bodyPr>
          <a:lstStyle/>
          <a:p>
            <a:r>
              <a:rPr lang="en-US" sz="3600" b="0" dirty="0"/>
              <a:t>The anticipated growth in urban population will require a massive</a:t>
            </a:r>
            <a:br>
              <a:rPr lang="en-US" sz="3600" b="0" dirty="0"/>
            </a:br>
            <a:r>
              <a:rPr lang="en-US" sz="3600" b="0" dirty="0"/>
              <a:t>build-up of urban infrastructure, which is a key driver of</a:t>
            </a:r>
            <a:br>
              <a:rPr lang="en-US" sz="3600" b="0" dirty="0"/>
            </a:br>
            <a:r>
              <a:rPr lang="en-US" sz="3600" b="0" dirty="0"/>
              <a:t>emissions across multiple </a:t>
            </a:r>
            <a:r>
              <a:rPr lang="en-US" sz="3600" b="0" dirty="0" smtClean="0"/>
              <a:t>sectors </a:t>
            </a:r>
            <a:r>
              <a:rPr lang="en-US" sz="3600" b="0" i="1" dirty="0"/>
              <a:t>limited evidence, high agreement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sz="2200" b="0" i="1" dirty="0" smtClean="0"/>
              <a:t>WG III CH_12</a:t>
            </a:r>
            <a:endParaRPr lang="en-US" sz="2200" i="1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12738" y="3111500"/>
            <a:ext cx="4564062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0000" lnSpcReduction="10000"/>
          </a:bodyPr>
          <a:lstStyle>
            <a:lvl1pPr algn="r" defTabSz="7350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bg1"/>
                </a:solidFill>
                <a:latin typeface="+mn-lt"/>
                <a:ea typeface="MS PGothic" pitchFamily="34" charset="-128"/>
                <a:cs typeface="Gelder Sans ExtraBold"/>
              </a:defRPr>
            </a:lvl1pPr>
            <a:lvl2pPr algn="l" defTabSz="7350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elder Sans ExtraBold" charset="0"/>
                <a:ea typeface="MS PGothic" pitchFamily="34" charset="-128"/>
                <a:cs typeface="Arial" charset="0"/>
              </a:defRPr>
            </a:lvl2pPr>
            <a:lvl3pPr algn="l" defTabSz="7350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elder Sans ExtraBold" charset="0"/>
                <a:ea typeface="MS PGothic" pitchFamily="34" charset="-128"/>
                <a:cs typeface="Arial" charset="0"/>
              </a:defRPr>
            </a:lvl3pPr>
            <a:lvl4pPr algn="l" defTabSz="7350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elder Sans ExtraBold" charset="0"/>
                <a:ea typeface="MS PGothic" pitchFamily="34" charset="-128"/>
                <a:cs typeface="Arial" charset="0"/>
              </a:defRPr>
            </a:lvl4pPr>
            <a:lvl5pPr algn="l" defTabSz="7350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Gelder Sans ExtraBold" charset="0"/>
                <a:ea typeface="MS PGothic" pitchFamily="34" charset="-128"/>
                <a:cs typeface="Arial" charset="0"/>
              </a:defRPr>
            </a:lvl5pPr>
            <a:lvl6pPr marL="368366" algn="l" defTabSz="73545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6pPr>
            <a:lvl7pPr marL="736732" algn="l" defTabSz="73545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7pPr>
            <a:lvl8pPr marL="1105098" algn="l" defTabSz="73545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8pPr>
            <a:lvl9pPr marL="1473464" algn="l" defTabSz="73545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b="0" dirty="0" smtClean="0"/>
              <a:t>In Africa, the </a:t>
            </a:r>
            <a:r>
              <a:rPr lang="en-US" b="0" dirty="0"/>
              <a:t>urban population is </a:t>
            </a:r>
            <a:r>
              <a:rPr lang="en-US" b="0" dirty="0" smtClean="0"/>
              <a:t>growing faster</a:t>
            </a:r>
          </a:p>
          <a:p>
            <a:r>
              <a:rPr lang="en-US" sz="2400" b="0" i="1" dirty="0" smtClean="0"/>
              <a:t>UN-Habitat 2012/2013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xmlns="" val="160090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That is happening in the second urbanization wave which is dependent on significant increases in global</a:t>
            </a:r>
            <a:br>
              <a:rPr lang="en-US" b="0" dirty="0"/>
            </a:br>
            <a:r>
              <a:rPr lang="en-US" b="0" dirty="0"/>
              <a:t> resource extraction and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Swilling et al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716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 for Ethiopia?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15901" y="1416049"/>
            <a:ext cx="3364342" cy="3233962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In the second urbanization wave, Africa and Uganda in particular is highly urbanizing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New urban developments driven by resource extractive industry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1"/>
          </p:nvPr>
        </p:nvPicPr>
        <p:blipFill rotWithShape="1">
          <a:blip r:embed="rId3" cstate="email"/>
          <a:srcRect t="-144" b="-144"/>
          <a:stretch/>
        </p:blipFill>
        <p:spPr>
          <a:xfrm>
            <a:off x="3580242" y="1416049"/>
            <a:ext cx="3849258" cy="3422651"/>
          </a:xfrm>
        </p:spPr>
      </p:pic>
    </p:spTree>
    <p:extLst>
      <p:ext uri="{BB962C8B-B14F-4D97-AF65-F5344CB8AC3E}">
        <p14:creationId xmlns:p14="http://schemas.microsoft.com/office/powerpoint/2010/main" xmlns="" val="313062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903486"/>
            <a:ext cx="5818187" cy="307777"/>
          </a:xfrm>
        </p:spPr>
        <p:txBody>
          <a:bodyPr/>
          <a:lstStyle/>
          <a:p>
            <a:r>
              <a:rPr lang="en-US" dirty="0" smtClean="0"/>
              <a:t>What does it mean for Uganda?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65136" y="1416049"/>
            <a:ext cx="6692901" cy="1224694"/>
          </a:xfrm>
        </p:spPr>
        <p:txBody>
          <a:bodyPr/>
          <a:lstStyle/>
          <a:p>
            <a:r>
              <a:rPr lang="en-US" dirty="0"/>
              <a:t>Although cities only occupy </a:t>
            </a:r>
            <a:r>
              <a:rPr lang="en-US" dirty="0" smtClean="0"/>
              <a:t>4% </a:t>
            </a:r>
            <a:r>
              <a:rPr lang="en-US" dirty="0"/>
              <a:t>of the</a:t>
            </a:r>
          </a:p>
          <a:p>
            <a:r>
              <a:rPr lang="en-US" dirty="0" smtClean="0"/>
              <a:t>earth’s </a:t>
            </a:r>
            <a:r>
              <a:rPr lang="en-US" dirty="0"/>
              <a:t>land surface, 75% of all natural resources are consumed within cities, and as of 2007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5136" y="2875537"/>
            <a:ext cx="6692901" cy="200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7350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488"/>
              </a:spcAft>
              <a:buFont typeface="Arial" charset="0"/>
              <a:defRPr sz="2300" kern="1200">
                <a:solidFill>
                  <a:schemeClr val="tx1"/>
                </a:solidFill>
                <a:latin typeface="+mn-lt"/>
                <a:ea typeface="MS PGothic" pitchFamily="34" charset="-128"/>
                <a:cs typeface="Gelder Sans Book"/>
              </a:defRPr>
            </a:lvl1pPr>
            <a:lvl2pPr marL="450850" indent="-230188" algn="l" defTabSz="7350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488"/>
              </a:spcAft>
              <a:buFont typeface="Arial" charset="0"/>
              <a:defRPr sz="1900" kern="1200">
                <a:solidFill>
                  <a:schemeClr val="tx1"/>
                </a:solidFill>
                <a:latin typeface="+mn-lt"/>
                <a:ea typeface="Arial" charset="0"/>
                <a:cs typeface="Gelder Sans Book"/>
              </a:defRPr>
            </a:lvl2pPr>
            <a:lvl3pPr marL="214313" indent="-214313" algn="l" defTabSz="7350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488"/>
              </a:spcAft>
              <a:buFont typeface="Wingdings 2" charset="0"/>
              <a:buChar char=""/>
              <a:defRPr sz="1900" kern="1200">
                <a:solidFill>
                  <a:schemeClr val="tx1"/>
                </a:solidFill>
                <a:latin typeface="+mn-lt"/>
                <a:ea typeface="Arial" charset="0"/>
                <a:cs typeface="Gelder Sans Book"/>
              </a:defRPr>
            </a:lvl3pPr>
            <a:lvl4pPr marL="506413" indent="-214313" algn="l" defTabSz="7350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488"/>
              </a:spcAft>
              <a:buFont typeface="Symbol" charset="0"/>
              <a:buChar char=""/>
              <a:defRPr sz="1900" kern="1200">
                <a:solidFill>
                  <a:schemeClr val="tx1"/>
                </a:solidFill>
                <a:latin typeface="+mn-lt"/>
                <a:ea typeface="Arial" charset="0"/>
                <a:cs typeface="Gelder Sans Book"/>
              </a:defRPr>
            </a:lvl4pPr>
            <a:lvl5pPr marL="720725" indent="-214313" algn="l" defTabSz="7350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488"/>
              </a:spcAft>
              <a:buFont typeface="Symbol" charset="0"/>
              <a:buChar char=""/>
              <a:defRPr sz="1900" kern="1200">
                <a:solidFill>
                  <a:schemeClr val="tx1"/>
                </a:solidFill>
                <a:latin typeface="+mn-lt"/>
                <a:ea typeface="Arial" charset="0"/>
                <a:cs typeface="Gelder Sans Book"/>
              </a:defRPr>
            </a:lvl5pPr>
            <a:lvl6pPr marL="214880" indent="-214880" algn="l" defTabSz="736602" rtl="0" eaLnBrk="1" latinLnBrk="0" hangingPunct="1">
              <a:lnSpc>
                <a:spcPct val="110000"/>
              </a:lnSpc>
              <a:spcBef>
                <a:spcPts val="43"/>
              </a:spcBef>
              <a:spcAft>
                <a:spcPts val="483"/>
              </a:spcAft>
              <a:buFont typeface="+mj-lt"/>
              <a:buAutoNum type="arabicPeriod"/>
              <a:defRPr sz="1500" kern="1200" baseline="0">
                <a:solidFill>
                  <a:schemeClr val="accent5"/>
                </a:solidFill>
                <a:latin typeface="+mn-lt"/>
                <a:ea typeface="+mn-ea"/>
                <a:cs typeface="Arial" pitchFamily="34" charset="0"/>
              </a:defRPr>
            </a:lvl6pPr>
            <a:lvl7pPr marL="506503" indent="-214880" algn="l" defTabSz="736602" rtl="0" eaLnBrk="1" latinLnBrk="0" hangingPunct="1">
              <a:lnSpc>
                <a:spcPct val="110000"/>
              </a:lnSpc>
              <a:spcBef>
                <a:spcPts val="43"/>
              </a:spcBef>
              <a:spcAft>
                <a:spcPts val="483"/>
              </a:spcAft>
              <a:buFont typeface="+mj-lt"/>
              <a:buAutoNum type="alphaLcPeriod"/>
              <a:defRPr sz="1500" kern="1200" baseline="0">
                <a:solidFill>
                  <a:schemeClr val="accent5"/>
                </a:solidFill>
                <a:latin typeface="+mn-lt"/>
                <a:ea typeface="+mn-ea"/>
                <a:cs typeface="Arial" pitchFamily="34" charset="0"/>
              </a:defRPr>
            </a:lvl7pPr>
            <a:lvl8pPr marL="721383" indent="-214880" algn="l" defTabSz="736602" rtl="0" eaLnBrk="1" latinLnBrk="0" hangingPunct="1">
              <a:lnSpc>
                <a:spcPct val="110000"/>
              </a:lnSpc>
              <a:spcBef>
                <a:spcPts val="43"/>
              </a:spcBef>
              <a:spcAft>
                <a:spcPts val="483"/>
              </a:spcAft>
              <a:buFont typeface="Symbol" pitchFamily="18" charset="2"/>
              <a:buChar char=""/>
              <a:defRPr sz="1500" kern="1200" baseline="0">
                <a:solidFill>
                  <a:schemeClr val="accent5"/>
                </a:solidFill>
                <a:latin typeface="+mn-lt"/>
                <a:ea typeface="+mn-ea"/>
                <a:cs typeface="Arial" pitchFamily="34" charset="0"/>
              </a:defRPr>
            </a:lvl8pPr>
            <a:lvl9pPr marL="936264" indent="-214880" algn="l" defTabSz="736602" rtl="0" eaLnBrk="1" latinLnBrk="0" hangingPunct="1">
              <a:lnSpc>
                <a:spcPct val="110000"/>
              </a:lnSpc>
              <a:spcBef>
                <a:spcPts val="43"/>
              </a:spcBef>
              <a:spcAft>
                <a:spcPts val="483"/>
              </a:spcAft>
              <a:buFont typeface="Symbol" pitchFamily="18" charset="2"/>
              <a:buChar char="-"/>
              <a:defRPr sz="1500" kern="1200" baseline="0">
                <a:solidFill>
                  <a:schemeClr val="accent5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r>
              <a:rPr lang="en-US" dirty="0" smtClean="0"/>
              <a:t>Urbanization nationally and Kampala’s growth was at 3.72% by 2010 with a share of national population of 4.7% and projected share of 6.09% in 2025</a:t>
            </a:r>
            <a:endParaRPr lang="en-US" dirty="0"/>
          </a:p>
          <a:p>
            <a:r>
              <a:rPr lang="en-US" dirty="0" smtClean="0"/>
              <a:t>Importance of taking action about small-medium sized cities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57313" y="4858843"/>
            <a:ext cx="564038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Source: OpenData_IUWM_31citiesAfrica accessed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749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issues from findings for Uganda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65136" y="1416049"/>
            <a:ext cx="6692901" cy="3233962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Infrastructure and urban form are strongly linked, </a:t>
            </a:r>
            <a:r>
              <a:rPr lang="en-US" dirty="0" smtClean="0"/>
              <a:t>especially among </a:t>
            </a:r>
            <a:r>
              <a:rPr lang="en-US" dirty="0"/>
              <a:t>transportation infrastructure provision, travel </a:t>
            </a:r>
            <a:r>
              <a:rPr lang="en-US" dirty="0" smtClean="0"/>
              <a:t>demand and </a:t>
            </a:r>
            <a:r>
              <a:rPr lang="en-US" dirty="0"/>
              <a:t>vehicle </a:t>
            </a:r>
            <a:r>
              <a:rPr lang="en-US" dirty="0" err="1"/>
              <a:t>kilometres</a:t>
            </a:r>
            <a:r>
              <a:rPr lang="en-US" dirty="0"/>
              <a:t> travelled (</a:t>
            </a:r>
            <a:r>
              <a:rPr lang="en-US" i="1" dirty="0"/>
              <a:t>robust evidence, high agreement</a:t>
            </a:r>
            <a:r>
              <a:rPr lang="en-US" dirty="0"/>
              <a:t>)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Key </a:t>
            </a:r>
            <a:r>
              <a:rPr lang="en-US" dirty="0"/>
              <a:t>urban form drivers of energy and GHG emissions are density</a:t>
            </a:r>
            <a:r>
              <a:rPr lang="en-US" dirty="0" smtClean="0"/>
              <a:t>, land </a:t>
            </a:r>
            <a:r>
              <a:rPr lang="en-US" dirty="0"/>
              <a:t>use mix, connectivity, and accessibility (</a:t>
            </a:r>
            <a:r>
              <a:rPr lang="en-US" i="1" dirty="0"/>
              <a:t>medium evidence</a:t>
            </a:r>
            <a:r>
              <a:rPr lang="en-US" i="1" dirty="0" smtClean="0"/>
              <a:t>, high agreement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770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65136" y="1416049"/>
            <a:ext cx="6692901" cy="2828467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The largest opportunities for future urban GHG </a:t>
            </a:r>
            <a:r>
              <a:rPr lang="en-US" sz="2000" dirty="0" smtClean="0"/>
              <a:t>emissions reduction </a:t>
            </a:r>
            <a:r>
              <a:rPr lang="en-US" sz="2000" dirty="0"/>
              <a:t>are in rapidly urbanizing areas where urban form </a:t>
            </a:r>
            <a:r>
              <a:rPr lang="en-US" sz="2000" dirty="0" smtClean="0"/>
              <a:t>and infrastructure </a:t>
            </a:r>
            <a:r>
              <a:rPr lang="en-US" sz="2000" dirty="0"/>
              <a:t>are not locked-in, but where there are often </a:t>
            </a:r>
            <a:r>
              <a:rPr lang="en-US" sz="2000" dirty="0" smtClean="0"/>
              <a:t>limited governance</a:t>
            </a:r>
            <a:r>
              <a:rPr lang="en-US" sz="2000" dirty="0"/>
              <a:t>, technical, financial, and institutional </a:t>
            </a:r>
            <a:r>
              <a:rPr lang="en-US" sz="2000" dirty="0" smtClean="0"/>
              <a:t>capacities (</a:t>
            </a:r>
            <a:r>
              <a:rPr lang="en-US" sz="2000" i="1" dirty="0"/>
              <a:t>robust evidence, high agreement</a:t>
            </a:r>
            <a:r>
              <a:rPr lang="en-US" sz="2000" dirty="0" smtClean="0"/>
              <a:t>)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Greening urban systems, ecological enhancement, opportunities creation are important for cities in this wave</a:t>
            </a:r>
          </a:p>
        </p:txBody>
      </p:sp>
    </p:spTree>
    <p:extLst>
      <p:ext uri="{BB962C8B-B14F-4D97-AF65-F5344CB8AC3E}">
        <p14:creationId xmlns:p14="http://schemas.microsoft.com/office/powerpoint/2010/main" xmlns="" val="378498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Issues for mitigation in Uganda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65136" y="1416049"/>
            <a:ext cx="6692901" cy="3693318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Successful implementation of urban climate change </a:t>
            </a:r>
            <a:r>
              <a:rPr lang="en-US" sz="2000" dirty="0" smtClean="0"/>
              <a:t>mitigation strategies </a:t>
            </a:r>
            <a:r>
              <a:rPr lang="en-US" sz="2000" dirty="0"/>
              <a:t>can provide co-benefits (</a:t>
            </a:r>
            <a:r>
              <a:rPr lang="en-US" sz="2000" i="1" dirty="0"/>
              <a:t>robust evidence, high agreement</a:t>
            </a:r>
            <a:r>
              <a:rPr lang="en-US" sz="2000" dirty="0"/>
              <a:t>)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Thousands </a:t>
            </a:r>
            <a:r>
              <a:rPr lang="en-US" sz="2000" dirty="0"/>
              <a:t>of cities are undertaking climate action plans, </a:t>
            </a:r>
            <a:r>
              <a:rPr lang="en-US" sz="2000" dirty="0" smtClean="0"/>
              <a:t>but their </a:t>
            </a:r>
            <a:r>
              <a:rPr lang="en-US" sz="2000" dirty="0"/>
              <a:t>aggregate impact on urban emissions is uncertain (</a:t>
            </a:r>
            <a:r>
              <a:rPr lang="en-US" sz="2000" i="1" dirty="0" smtClean="0"/>
              <a:t>robust evidence</a:t>
            </a:r>
            <a:r>
              <a:rPr lang="en-US" sz="2000" i="1" dirty="0"/>
              <a:t>, high </a:t>
            </a:r>
            <a:r>
              <a:rPr lang="en-US" sz="2000" i="1" dirty="0" smtClean="0"/>
              <a:t>agreement</a:t>
            </a:r>
            <a:r>
              <a:rPr lang="en-US" sz="2000" dirty="0" smtClean="0"/>
              <a:t>)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feasibility of spatial planning instruments for </a:t>
            </a:r>
            <a:r>
              <a:rPr lang="en-US" sz="2000" dirty="0" smtClean="0"/>
              <a:t>climate change </a:t>
            </a:r>
            <a:r>
              <a:rPr lang="en-US" sz="2000" dirty="0"/>
              <a:t>mitigation is highly dependent on a city’s financial </a:t>
            </a:r>
            <a:r>
              <a:rPr lang="en-US" sz="2000" dirty="0" smtClean="0"/>
              <a:t>and governance </a:t>
            </a:r>
            <a:r>
              <a:rPr lang="en-US" sz="2000" dirty="0"/>
              <a:t>capability (</a:t>
            </a:r>
            <a:r>
              <a:rPr lang="en-US" sz="2000" i="1" dirty="0"/>
              <a:t>robust evidence, high </a:t>
            </a:r>
            <a:r>
              <a:rPr lang="en-US" sz="2000" i="1" dirty="0" smtClean="0"/>
              <a:t>agreement</a:t>
            </a:r>
            <a:r>
              <a:rPr lang="en-US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193289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41" y="154032"/>
            <a:ext cx="6789454" cy="544930"/>
          </a:xfrm>
        </p:spPr>
        <p:txBody>
          <a:bodyPr/>
          <a:lstStyle/>
          <a:p>
            <a:r>
              <a:rPr lang="en-US" dirty="0"/>
              <a:t>Sector-specific policies have been more widely used than economy-wide policies.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5000B-066E-4146-9D4F-43221F944880}" type="slidenum">
              <a:rPr lang="de-DE"/>
              <a:pPr/>
              <a:t>18</a:t>
            </a:fld>
            <a:endParaRPr lang="de-DE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856" y="1155144"/>
            <a:ext cx="6997232" cy="39629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85020" y="4508636"/>
            <a:ext cx="1310246" cy="183178"/>
          </a:xfrm>
          <a:prstGeom prst="rect">
            <a:avLst/>
          </a:prstGeom>
          <a:noFill/>
        </p:spPr>
        <p:txBody>
          <a:bodyPr wrap="square" lIns="14503" tIns="14503" rIns="14503" bIns="14503" rtlCol="0">
            <a:spAutoFit/>
          </a:bodyPr>
          <a:lstStyle/>
          <a:p>
            <a:pPr algn="r"/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Based on Figure 10.15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61421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5139" y="608021"/>
            <a:ext cx="5655214" cy="603242"/>
          </a:xfrm>
        </p:spPr>
        <p:txBody>
          <a:bodyPr/>
          <a:lstStyle/>
          <a:p>
            <a:r>
              <a:rPr lang="en-US" dirty="0" smtClean="0"/>
              <a:t>Options of urban </a:t>
            </a:r>
            <a:r>
              <a:rPr lang="en-US" dirty="0"/>
              <a:t>p</a:t>
            </a:r>
            <a:r>
              <a:rPr lang="en-US" dirty="0" smtClean="0"/>
              <a:t>olicies for reduction of emissions 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0"/>
          </p:nvPr>
        </p:nvPicPr>
        <p:blipFill rotWithShape="1">
          <a:blip r:embed="rId3"/>
          <a:srcRect l="-365" r="-365"/>
          <a:stretch/>
        </p:blipFill>
        <p:spPr>
          <a:xfrm>
            <a:off x="1286933" y="1365250"/>
            <a:ext cx="4648199" cy="3751263"/>
          </a:xfrm>
        </p:spPr>
      </p:pic>
    </p:spTree>
    <p:extLst>
      <p:ext uri="{BB962C8B-B14F-4D97-AF65-F5344CB8AC3E}">
        <p14:creationId xmlns:p14="http://schemas.microsoft.com/office/powerpoint/2010/main" xmlns="" val="339829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65138" y="877838"/>
            <a:ext cx="5818187" cy="333425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Confidence</a:t>
            </a:r>
          </a:p>
        </p:txBody>
      </p:sp>
      <p:sp>
        <p:nvSpPr>
          <p:cNvPr id="24578" name="Content Placeholder 5"/>
          <p:cNvSpPr>
            <a:spLocks noGrp="1"/>
          </p:cNvSpPr>
          <p:nvPr>
            <p:ph idx="1"/>
          </p:nvPr>
        </p:nvSpPr>
        <p:spPr>
          <a:xfrm>
            <a:off x="441166" y="829240"/>
            <a:ext cx="6995636" cy="1089272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Arial" charset="0"/>
              </a:rPr>
              <a:t>Framework for Assessment and </a:t>
            </a:r>
            <a:r>
              <a:rPr lang="en-US" sz="2000" dirty="0">
                <a:latin typeface="Arial" charset="0"/>
              </a:rPr>
              <a:t>evaluation of evidence and agreement into a judgment about the validity </a:t>
            </a:r>
            <a:r>
              <a:rPr lang="en-US" sz="2000" dirty="0" smtClean="0">
                <a:latin typeface="Arial" charset="0"/>
              </a:rPr>
              <a:t>of findings</a:t>
            </a:r>
            <a:endParaRPr lang="en-US" sz="2000" dirty="0">
              <a:latin typeface="Arial" charset="0"/>
            </a:endParaRPr>
          </a:p>
          <a:p>
            <a:pPr eaLnBrk="1" hangingPunct="1"/>
            <a:endParaRPr lang="en-US" sz="2000" dirty="0"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095" y="1836173"/>
            <a:ext cx="7065225" cy="278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5138" y="4826000"/>
            <a:ext cx="6405562" cy="3556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wrap="square" lIns="54000" tIns="54000" rIns="54000" bIns="54000" rtlCol="0">
            <a:no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Probabilistic estimate  embedded in confidence scale </a:t>
            </a:r>
          </a:p>
        </p:txBody>
      </p:sp>
    </p:spTree>
    <p:extLst>
      <p:ext uri="{BB962C8B-B14F-4D97-AF65-F5344CB8AC3E}">
        <p14:creationId xmlns:p14="http://schemas.microsoft.com/office/powerpoint/2010/main" xmlns="" val="4246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9" y="608021"/>
            <a:ext cx="5655214" cy="603242"/>
          </a:xfrm>
        </p:spPr>
        <p:txBody>
          <a:bodyPr/>
          <a:lstStyle/>
          <a:p>
            <a:r>
              <a:rPr lang="en-US" dirty="0" smtClean="0"/>
              <a:t>Key Policy Options for consideration Ethiopia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3"/>
          <a:srcRect l="-283" r="-561"/>
          <a:stretch/>
        </p:blipFill>
        <p:spPr>
          <a:xfrm>
            <a:off x="745067" y="1416049"/>
            <a:ext cx="5554134" cy="3914776"/>
          </a:xfrm>
        </p:spPr>
      </p:pic>
    </p:spTree>
    <p:extLst>
      <p:ext uri="{BB962C8B-B14F-4D97-AF65-F5344CB8AC3E}">
        <p14:creationId xmlns:p14="http://schemas.microsoft.com/office/powerpoint/2010/main" xmlns="" val="143633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65136" y="1416049"/>
            <a:ext cx="6692901" cy="3693318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Cities and national governments have started to work towards reducing GHG emissions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But future urban trajectories indicate that most likely cities will grow as extraction and consumption patterns change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Reducing GHG emissions from cities and making them sustainable is key to a national, regional and global cumulative reduction of emissions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71317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5000B-066E-4146-9D4F-43221F944880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61773" y="-21286"/>
            <a:ext cx="10184179" cy="5383891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374470" y="1601927"/>
            <a:ext cx="6813911" cy="1735603"/>
          </a:xfrm>
          <a:prstGeom prst="rect">
            <a:avLst/>
          </a:prstGeom>
          <a:effectLst/>
        </p:spPr>
        <p:txBody>
          <a:bodyPr wrap="square" lIns="73673" tIns="36837" rIns="73673" bIns="36837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967"/>
              </a:spcAft>
            </a:pPr>
            <a:r>
              <a:rPr lang="en-US" sz="2900" b="1" dirty="0">
                <a:solidFill>
                  <a:schemeClr val="bg1"/>
                </a:solidFill>
                <a:effectLst>
                  <a:outerShdw blurRad="428625" dist="88900" dir="5400000" algn="tl" rotWithShape="0">
                    <a:srgbClr val="000000">
                      <a:alpha val="80000"/>
                    </a:srgbClr>
                  </a:outerShdw>
                </a:effectLst>
                <a:latin typeface="Calibri"/>
                <a:cs typeface="Calibri"/>
              </a:rPr>
              <a:t>Climate 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428625" dist="88900" dir="5400000" algn="tl" rotWithShape="0">
                    <a:srgbClr val="000000">
                      <a:alpha val="80000"/>
                    </a:srgbClr>
                  </a:outerShdw>
                </a:effectLst>
                <a:latin typeface="Calibri"/>
                <a:cs typeface="Calibri"/>
              </a:rPr>
              <a:t>change, </a:t>
            </a:r>
            <a:r>
              <a:rPr lang="en-US" sz="2900" b="1" dirty="0">
                <a:solidFill>
                  <a:schemeClr val="bg1"/>
                </a:solidFill>
                <a:effectLst>
                  <a:outerShdw blurRad="428625" dist="88900" dir="5400000" algn="tl" rotWithShape="0">
                    <a:srgbClr val="000000">
                      <a:alpha val="80000"/>
                    </a:srgbClr>
                  </a:outerShdw>
                </a:effectLst>
                <a:latin typeface="Calibri"/>
                <a:cs typeface="Calibri"/>
              </a:rPr>
              <a:t>a global</a:t>
            </a:r>
          </a:p>
          <a:p>
            <a:pPr algn="ctr">
              <a:lnSpc>
                <a:spcPct val="90000"/>
              </a:lnSpc>
              <a:spcAft>
                <a:spcPts val="967"/>
              </a:spcAft>
            </a:pPr>
            <a:r>
              <a:rPr lang="en-US" sz="2900" b="1" dirty="0">
                <a:solidFill>
                  <a:schemeClr val="bg1"/>
                </a:solidFill>
                <a:effectLst>
                  <a:outerShdw blurRad="428625" dist="88900" dir="5400000" algn="tl" rotWithShape="0">
                    <a:srgbClr val="000000">
                      <a:alpha val="80000"/>
                    </a:srgbClr>
                  </a:outerShdw>
                </a:effectLst>
                <a:latin typeface="Calibri"/>
                <a:cs typeface="Calibri"/>
              </a:rPr>
              <a:t>commons 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428625" dist="88900" dir="5400000" algn="tl" rotWithShape="0">
                    <a:srgbClr val="000000">
                      <a:alpha val="80000"/>
                    </a:srgbClr>
                  </a:outerShdw>
                </a:effectLst>
                <a:latin typeface="Calibri"/>
                <a:cs typeface="Calibri"/>
              </a:rPr>
              <a:t>problem: The drivers</a:t>
            </a:r>
            <a:endParaRPr lang="en-US" sz="2900" b="1" dirty="0">
              <a:solidFill>
                <a:schemeClr val="bg1"/>
              </a:solidFill>
              <a:effectLst>
                <a:outerShdw blurRad="428625" dist="88900" dir="5400000" algn="tl" rotWithShape="0">
                  <a:srgbClr val="000000">
                    <a:alpha val="80000"/>
                  </a:srgbClr>
                </a:out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6443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41" y="154032"/>
            <a:ext cx="6789454" cy="544930"/>
          </a:xfrm>
        </p:spPr>
        <p:txBody>
          <a:bodyPr/>
          <a:lstStyle/>
          <a:p>
            <a:r>
              <a:rPr lang="en-US" dirty="0" smtClean="0"/>
              <a:t>There is far more carbon in the ground than emitted in any baseline scenario.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5000B-066E-4146-9D4F-43221F944880}" type="slidenum">
              <a:rPr lang="de-DE"/>
              <a:pPr/>
              <a:t>4</a:t>
            </a:fld>
            <a:endParaRPr lang="de-DE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698" y="1042199"/>
            <a:ext cx="6935238" cy="33826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27680" y="4508636"/>
            <a:ext cx="1667585" cy="183178"/>
          </a:xfrm>
          <a:prstGeom prst="rect">
            <a:avLst/>
          </a:prstGeom>
          <a:noFill/>
        </p:spPr>
        <p:txBody>
          <a:bodyPr wrap="square" lIns="14503" tIns="14503" rIns="14503" bIns="14503" rtlCol="0">
            <a:spAutoFit/>
          </a:bodyPr>
          <a:lstStyle/>
          <a:p>
            <a:pPr algn="r"/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Based on SRREN Figure 1.7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00" y="4526850"/>
            <a:ext cx="6045200" cy="639011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wrap="square" lIns="54000" tIns="54000" rIns="54000" bIns="54000" rtlCol="0">
            <a:no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Economic Growth and Population will most likely continue to dominate extraction and consumption of these resources</a:t>
            </a:r>
          </a:p>
        </p:txBody>
      </p:sp>
    </p:spTree>
    <p:extLst>
      <p:ext uri="{BB962C8B-B14F-4D97-AF65-F5344CB8AC3E}">
        <p14:creationId xmlns:p14="http://schemas.microsoft.com/office/powerpoint/2010/main" xmlns="" val="3188017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5000B-066E-4146-9D4F-43221F944880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61774" y="-21286"/>
            <a:ext cx="10184181" cy="5383892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374470" y="1601927"/>
            <a:ext cx="6813911" cy="1735603"/>
          </a:xfrm>
          <a:prstGeom prst="rect">
            <a:avLst/>
          </a:prstGeom>
          <a:effectLst/>
        </p:spPr>
        <p:txBody>
          <a:bodyPr wrap="square" lIns="73673" tIns="36837" rIns="73673" bIns="36837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967"/>
              </a:spcAft>
            </a:pPr>
            <a:r>
              <a:rPr lang="en-US" sz="2900" b="1" dirty="0">
                <a:solidFill>
                  <a:schemeClr val="bg1"/>
                </a:solidFill>
                <a:effectLst>
                  <a:outerShdw blurRad="428625" dist="88900" dir="5400000" algn="tl" rotWithShape="0">
                    <a:srgbClr val="000000">
                      <a:alpha val="80000"/>
                    </a:srgbClr>
                  </a:outerShdw>
                </a:effectLst>
                <a:latin typeface="Calibri"/>
                <a:cs typeface="Calibri"/>
              </a:rPr>
              <a:t>GHG emissions growth has accelerated despite reduction efforts.</a:t>
            </a:r>
          </a:p>
        </p:txBody>
      </p:sp>
    </p:spTree>
    <p:extLst>
      <p:ext uri="{BB962C8B-B14F-4D97-AF65-F5344CB8AC3E}">
        <p14:creationId xmlns:p14="http://schemas.microsoft.com/office/powerpoint/2010/main" xmlns="" val="39324271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41" y="154032"/>
            <a:ext cx="6789454" cy="544930"/>
          </a:xfrm>
        </p:spPr>
        <p:txBody>
          <a:bodyPr/>
          <a:lstStyle/>
          <a:p>
            <a:r>
              <a:rPr lang="en-US" dirty="0"/>
              <a:t>Regional patterns of GHG emissions are shifting along with changes in the world economy.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5000B-066E-4146-9D4F-43221F944880}" type="slidenum">
              <a:rPr lang="de-DE"/>
              <a:pPr/>
              <a:t>6</a:t>
            </a:fld>
            <a:endParaRPr lang="de-DE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142" y="1164896"/>
            <a:ext cx="6995431" cy="329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66306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3200" dirty="0">
                <a:effectLst>
                  <a:outerShdw blurRad="428625" dist="88900" dir="5400000" algn="tl" rotWithShape="0">
                    <a:srgbClr val="000000">
                      <a:alpha val="80000"/>
                    </a:srgbClr>
                  </a:outerShdw>
                </a:effectLst>
                <a:latin typeface="Calibri"/>
                <a:cs typeface="Calibri"/>
              </a:rPr>
              <a:t>Limiting warming to 2°C involves substantial technological, economic and institutional challenges.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WG III SPM AR5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5015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42-25508204_cover-image_large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1"/>
            <a:ext cx="7562849" cy="533082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5000B-066E-4146-9D4F-43221F944880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-150464" y="2616614"/>
            <a:ext cx="8274230" cy="1877873"/>
          </a:xfrm>
          <a:prstGeom prst="rect">
            <a:avLst/>
          </a:prstGeom>
          <a:effectLst/>
        </p:spPr>
        <p:txBody>
          <a:bodyPr wrap="square" lIns="73673" tIns="36837" rIns="73673" bIns="36837" anchor="ctr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accent6"/>
                </a:solidFill>
              </a:rPr>
              <a:t>Human Settlements,</a:t>
            </a:r>
          </a:p>
          <a:p>
            <a:pPr algn="ctr"/>
            <a:r>
              <a:rPr lang="en-US" sz="3200" b="1" dirty="0">
                <a:solidFill>
                  <a:schemeClr val="accent6"/>
                </a:solidFill>
              </a:rPr>
              <a:t>Infrastructure, and</a:t>
            </a:r>
          </a:p>
          <a:p>
            <a:pPr algn="ctr"/>
            <a:r>
              <a:rPr lang="en-US" sz="3200" b="1" dirty="0">
                <a:solidFill>
                  <a:schemeClr val="accent6"/>
                </a:solidFill>
              </a:rPr>
              <a:t>Spatial Planning</a:t>
            </a:r>
            <a:endParaRPr lang="en-US" sz="2900" b="1" dirty="0">
              <a:solidFill>
                <a:schemeClr val="accent6"/>
              </a:solidFill>
              <a:effectLst>
                <a:outerShdw blurRad="428625" dist="88900" dir="5400000" algn="tl" rotWithShape="0">
                  <a:srgbClr val="000000">
                    <a:alpha val="80000"/>
                  </a:srgbClr>
                </a:outerShdw>
              </a:effectLst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568786" cy="2349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2609" y="0"/>
            <a:ext cx="3050242" cy="213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57205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41" y="154032"/>
            <a:ext cx="6789454" cy="544930"/>
          </a:xfrm>
        </p:spPr>
        <p:txBody>
          <a:bodyPr/>
          <a:lstStyle/>
          <a:p>
            <a:r>
              <a:rPr lang="en-US" dirty="0" smtClean="0"/>
              <a:t>There has been a considerable increase in national and sub-national mitigation policies since AR4.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5000B-066E-4146-9D4F-43221F944880}" type="slidenum">
              <a:rPr lang="de-DE"/>
              <a:pPr/>
              <a:t>9</a:t>
            </a:fld>
            <a:endParaRPr lang="de-DE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437" y="1171632"/>
            <a:ext cx="6787906" cy="32289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49010" y="4564608"/>
            <a:ext cx="1846255" cy="183178"/>
          </a:xfrm>
          <a:prstGeom prst="rect">
            <a:avLst/>
          </a:prstGeom>
          <a:noFill/>
        </p:spPr>
        <p:txBody>
          <a:bodyPr wrap="square" lIns="14503" tIns="14503" rIns="14503" bIns="14503" rtlCol="0">
            <a:spAutoFit/>
          </a:bodyPr>
          <a:lstStyle/>
          <a:p>
            <a:pPr algn="r"/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Based on Figures 15.1 and 13.3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2695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IPCC 5AR - Powerpoint v2">
  <a:themeElements>
    <a:clrScheme name="IPCC - Bangladesh">
      <a:dk1>
        <a:srgbClr val="333333"/>
      </a:dk1>
      <a:lt1>
        <a:srgbClr val="FFFFFF"/>
      </a:lt1>
      <a:dk2>
        <a:srgbClr val="354687"/>
      </a:dk2>
      <a:lt2>
        <a:srgbClr val="FFFFFF"/>
      </a:lt2>
      <a:accent1>
        <a:srgbClr val="141414"/>
      </a:accent1>
      <a:accent2>
        <a:srgbClr val="333333"/>
      </a:accent2>
      <a:accent3>
        <a:srgbClr val="646464"/>
      </a:accent3>
      <a:accent4>
        <a:srgbClr val="969696"/>
      </a:accent4>
      <a:accent5>
        <a:srgbClr val="C8C8C8"/>
      </a:accent5>
      <a:accent6>
        <a:srgbClr val="FAFAFA"/>
      </a:accent6>
      <a:hlink>
        <a:srgbClr val="0083B9"/>
      </a:hlink>
      <a:folHlink>
        <a:srgbClr val="0083B9"/>
      </a:folHlink>
    </a:clrScheme>
    <a:fontScheme name="Office 2">
      <a:majorFont>
        <a:latin typeface="Helvetic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aramond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tx2"/>
          </a:solidFill>
        </a:ln>
      </a:spPr>
      <a:bodyPr rtlCol="0" anchor="ctr"/>
      <a:lstStyle>
        <a:defPPr algn="ctr">
          <a:defRPr sz="900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bg1"/>
        </a:solidFill>
        <a:ln w="6350">
          <a:solidFill>
            <a:schemeClr val="tx2"/>
          </a:solidFill>
        </a:ln>
      </a:spPr>
      <a:bodyPr wrap="square" lIns="54000" tIns="54000" rIns="54000" bIns="54000" rtlCol="0">
        <a:noAutofit/>
      </a:bodyPr>
      <a:lstStyle>
        <a:defPPr>
          <a:defRPr sz="900" smtClean="0">
            <a:solidFill>
              <a:schemeClr val="tx2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Office Theme 1">
        <a:dk1>
          <a:srgbClr val="807166"/>
        </a:dk1>
        <a:lt1>
          <a:srgbClr val="FFFFFF"/>
        </a:lt1>
        <a:dk2>
          <a:srgbClr val="000000"/>
        </a:dk2>
        <a:lt2>
          <a:srgbClr val="000008"/>
        </a:lt2>
        <a:accent1>
          <a:srgbClr val="B3AAA3"/>
        </a:accent1>
        <a:accent2>
          <a:srgbClr val="CCC6C2"/>
        </a:accent2>
        <a:accent3>
          <a:srgbClr val="AAAAAA"/>
        </a:accent3>
        <a:accent4>
          <a:srgbClr val="DADADA"/>
        </a:accent4>
        <a:accent5>
          <a:srgbClr val="D6D2CE"/>
        </a:accent5>
        <a:accent6>
          <a:srgbClr val="B9B3B0"/>
        </a:accent6>
        <a:hlink>
          <a:srgbClr val="00B7F1"/>
        </a:hlink>
        <a:folHlink>
          <a:srgbClr val="0000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A2B62D"/>
        </a:dk1>
        <a:lt1>
          <a:srgbClr val="FFFFFF"/>
        </a:lt1>
        <a:dk2>
          <a:srgbClr val="000000"/>
        </a:dk2>
        <a:lt2>
          <a:srgbClr val="3B4700"/>
        </a:lt2>
        <a:accent1>
          <a:srgbClr val="C7D381"/>
        </a:accent1>
        <a:accent2>
          <a:srgbClr val="DAE2AB"/>
        </a:accent2>
        <a:accent3>
          <a:srgbClr val="AAAAAA"/>
        </a:accent3>
        <a:accent4>
          <a:srgbClr val="DADADA"/>
        </a:accent4>
        <a:accent5>
          <a:srgbClr val="E0E6C1"/>
        </a:accent5>
        <a:accent6>
          <a:srgbClr val="C5CD9B"/>
        </a:accent6>
        <a:hlink>
          <a:srgbClr val="A2B62D"/>
        </a:hlink>
        <a:folHlink>
          <a:srgbClr val="3B47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FFC708"/>
        </a:dk1>
        <a:lt1>
          <a:srgbClr val="FFFFFF"/>
        </a:lt1>
        <a:dk2>
          <a:srgbClr val="000000"/>
        </a:dk2>
        <a:lt2>
          <a:srgbClr val="A27A03"/>
        </a:lt2>
        <a:accent1>
          <a:srgbClr val="FFDD6B"/>
        </a:accent1>
        <a:accent2>
          <a:srgbClr val="FFE99C"/>
        </a:accent2>
        <a:accent3>
          <a:srgbClr val="AAAAAA"/>
        </a:accent3>
        <a:accent4>
          <a:srgbClr val="DADADA"/>
        </a:accent4>
        <a:accent5>
          <a:srgbClr val="FFEBBA"/>
        </a:accent5>
        <a:accent6>
          <a:srgbClr val="E7D38D"/>
        </a:accent6>
        <a:hlink>
          <a:srgbClr val="DACA9A"/>
        </a:hlink>
        <a:folHlink>
          <a:srgbClr val="EAF2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F6881F"/>
        </a:dk1>
        <a:lt1>
          <a:srgbClr val="FFFFFF"/>
        </a:lt1>
        <a:dk2>
          <a:srgbClr val="000000"/>
        </a:dk2>
        <a:lt2>
          <a:srgbClr val="A25C0A"/>
        </a:lt2>
        <a:accent1>
          <a:srgbClr val="FAB879"/>
        </a:accent1>
        <a:accent2>
          <a:srgbClr val="FBCFA5"/>
        </a:accent2>
        <a:accent3>
          <a:srgbClr val="AAAAAA"/>
        </a:accent3>
        <a:accent4>
          <a:srgbClr val="DADADA"/>
        </a:accent4>
        <a:accent5>
          <a:srgbClr val="FCD8BE"/>
        </a:accent5>
        <a:accent6>
          <a:srgbClr val="E3BB95"/>
        </a:accent6>
        <a:hlink>
          <a:srgbClr val="F6881F"/>
        </a:hlink>
        <a:folHlink>
          <a:srgbClr val="A25C0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E43424"/>
        </a:dk1>
        <a:lt1>
          <a:srgbClr val="FFFFFF"/>
        </a:lt1>
        <a:dk2>
          <a:srgbClr val="000000"/>
        </a:dk2>
        <a:lt2>
          <a:srgbClr val="680918"/>
        </a:lt2>
        <a:accent1>
          <a:srgbClr val="EF857C"/>
        </a:accent1>
        <a:accent2>
          <a:srgbClr val="F4AEA7"/>
        </a:accent2>
        <a:accent3>
          <a:srgbClr val="AAAAAA"/>
        </a:accent3>
        <a:accent4>
          <a:srgbClr val="DADADA"/>
        </a:accent4>
        <a:accent5>
          <a:srgbClr val="F6C2BF"/>
        </a:accent5>
        <a:accent6>
          <a:srgbClr val="DD9D97"/>
        </a:accent6>
        <a:hlink>
          <a:srgbClr val="E43424"/>
        </a:hlink>
        <a:folHlink>
          <a:srgbClr val="6809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B57E38"/>
        </a:dk1>
        <a:lt1>
          <a:srgbClr val="FFFFFF"/>
        </a:lt1>
        <a:dk2>
          <a:srgbClr val="000000"/>
        </a:dk2>
        <a:lt2>
          <a:srgbClr val="663800"/>
        </a:lt2>
        <a:accent1>
          <a:srgbClr val="D3B288"/>
        </a:accent1>
        <a:accent2>
          <a:srgbClr val="E1CBAF"/>
        </a:accent2>
        <a:accent3>
          <a:srgbClr val="AAAAAA"/>
        </a:accent3>
        <a:accent4>
          <a:srgbClr val="DADADA"/>
        </a:accent4>
        <a:accent5>
          <a:srgbClr val="E6D5C3"/>
        </a:accent5>
        <a:accent6>
          <a:srgbClr val="CCB89E"/>
        </a:accent6>
        <a:hlink>
          <a:srgbClr val="F6881F"/>
        </a:hlink>
        <a:folHlink>
          <a:srgbClr val="663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8CD2"/>
        </a:dk1>
        <a:lt1>
          <a:srgbClr val="FFFFFF"/>
        </a:lt1>
        <a:dk2>
          <a:srgbClr val="000000"/>
        </a:dk2>
        <a:lt2>
          <a:srgbClr val="001C43"/>
        </a:lt2>
        <a:accent1>
          <a:srgbClr val="66BAE4"/>
        </a:accent1>
        <a:accent2>
          <a:srgbClr val="99D1ED"/>
        </a:accent2>
        <a:accent3>
          <a:srgbClr val="AAAAAA"/>
        </a:accent3>
        <a:accent4>
          <a:srgbClr val="DADADA"/>
        </a:accent4>
        <a:accent5>
          <a:srgbClr val="B8D9EF"/>
        </a:accent5>
        <a:accent6>
          <a:srgbClr val="8ABDD7"/>
        </a:accent6>
        <a:hlink>
          <a:srgbClr val="008CD2"/>
        </a:hlink>
        <a:folHlink>
          <a:srgbClr val="001C4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custClrLst>
    <a:custClr name="Red Traffic Light">
      <a:srgbClr val="C40000"/>
    </a:custClr>
    <a:custClr name="Orange Traffic Light">
      <a:srgbClr val="EB8015"/>
    </a:custClr>
    <a:custClr name="Yellow Traffic Light">
      <a:srgbClr val="FFCF05"/>
    </a:custClr>
    <a:custClr name="Green Traffic Light">
      <a:srgbClr val="4B9C02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IPCC 5AR - Powerpoint v2.potx</Template>
  <TotalTime>10224</TotalTime>
  <Words>662</Words>
  <Application>Microsoft Macintosh PowerPoint</Application>
  <PresentationFormat>Custom</PresentationFormat>
  <Paragraphs>94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IPCC 5AR - Powerpoint v2</vt:lpstr>
      <vt:lpstr>What does it mean for Ethiopia’s development?</vt:lpstr>
      <vt:lpstr>Confidence</vt:lpstr>
      <vt:lpstr>Slide 3</vt:lpstr>
      <vt:lpstr>There is far more carbon in the ground than emitted in any baseline scenario.</vt:lpstr>
      <vt:lpstr>Slide 5</vt:lpstr>
      <vt:lpstr>Regional patterns of GHG emissions are shifting along with changes in the world economy.</vt:lpstr>
      <vt:lpstr>Limiting warming to 2°C involves substantial technological, economic and institutional challenges.</vt:lpstr>
      <vt:lpstr>Slide 8</vt:lpstr>
      <vt:lpstr>There has been a considerable increase in national and sub-national mitigation policies since AR4.</vt:lpstr>
      <vt:lpstr>Not IPCC finding but a local example</vt:lpstr>
      <vt:lpstr>The anticipated growth in urban population will require a massive build-up of urban infrastructure, which is a key driver of emissions across multiple sectors limited evidence, high agreement WG III CH_12</vt:lpstr>
      <vt:lpstr>That is happening in the second urbanization wave which is dependent on significant increases in global  resource extraction and consumption</vt:lpstr>
      <vt:lpstr>What does it mean for Ethiopia?</vt:lpstr>
      <vt:lpstr>What does it mean for Uganda?</vt:lpstr>
      <vt:lpstr>Key issues from findings for Uganda</vt:lpstr>
      <vt:lpstr>Key Opportunities</vt:lpstr>
      <vt:lpstr>Key Issues for mitigation in Uganda</vt:lpstr>
      <vt:lpstr>Sector-specific policies have been more widely used than economy-wide policies.</vt:lpstr>
      <vt:lpstr>Options of urban policies for reduction of emissions </vt:lpstr>
      <vt:lpstr>Key Policy Options for consideration Ethiopia</vt:lpstr>
      <vt:lpstr>Conclusion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kjygkjyghkjhgkjhgkjhgkjhg</dc:title>
  <dc:creator>. .</dc:creator>
  <cp:lastModifiedBy>Public Relations Office</cp:lastModifiedBy>
  <cp:revision>150</cp:revision>
  <cp:lastPrinted>2014-02-18T16:34:31Z</cp:lastPrinted>
  <dcterms:created xsi:type="dcterms:W3CDTF">2014-01-08T11:18:55Z</dcterms:created>
  <dcterms:modified xsi:type="dcterms:W3CDTF">2014-08-26T05:35:05Z</dcterms:modified>
</cp:coreProperties>
</file>