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4" r:id="rId2"/>
    <p:sldId id="265" r:id="rId3"/>
    <p:sldId id="262" r:id="rId4"/>
    <p:sldId id="256" r:id="rId5"/>
    <p:sldId id="257" r:id="rId6"/>
    <p:sldId id="260" r:id="rId7"/>
    <p:sldId id="259" r:id="rId8"/>
    <p:sldId id="261" r:id="rId9"/>
    <p:sldId id="293" r:id="rId10"/>
    <p:sldId id="292" r:id="rId11"/>
    <p:sldId id="267" r:id="rId12"/>
    <p:sldId id="290" r:id="rId13"/>
    <p:sldId id="291" r:id="rId14"/>
    <p:sldId id="280" r:id="rId15"/>
    <p:sldId id="273" r:id="rId16"/>
    <p:sldId id="268" r:id="rId17"/>
    <p:sldId id="269" r:id="rId18"/>
    <p:sldId id="275" r:id="rId19"/>
    <p:sldId id="270" r:id="rId20"/>
    <p:sldId id="274" r:id="rId21"/>
    <p:sldId id="271" r:id="rId22"/>
    <p:sldId id="289" r:id="rId23"/>
    <p:sldId id="272" r:id="rId24"/>
    <p:sldId id="281" r:id="rId25"/>
    <p:sldId id="294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79" r:id="rId34"/>
    <p:sldId id="276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ackup%20oldlaptop%2030102012\RICE\Yield\Graph%202013A-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Sheet1!$E$3</c:f>
              <c:strCache>
                <c:ptCount val="1"/>
                <c:pt idx="0">
                  <c:v>Yield</c:v>
                </c:pt>
              </c:strCache>
            </c:strRef>
          </c:tx>
          <c:cat>
            <c:strRef>
              <c:f>Sheet1!$D$4:$D$8</c:f>
              <c:strCache>
                <c:ptCount val="5"/>
                <c:pt idx="0">
                  <c:v>Control</c:v>
                </c:pt>
                <c:pt idx="1">
                  <c:v>Manure 5 t/ha</c:v>
                </c:pt>
                <c:pt idx="2">
                  <c:v>(30kg N +7.5kg P +2.5 t manure )/ha</c:v>
                </c:pt>
                <c:pt idx="3">
                  <c:v> (60 kg N + 15 kg P)/ha</c:v>
                </c:pt>
                <c:pt idx="4">
                  <c:v>(60 kg + 15 kg P + 60 kg K)/ha</c:v>
                </c:pt>
              </c:strCache>
            </c:strRef>
          </c:cat>
          <c:val>
            <c:numRef>
              <c:f>Sheet1!$E$4:$E$8</c:f>
              <c:numCache>
                <c:formatCode>General</c:formatCode>
                <c:ptCount val="5"/>
                <c:pt idx="0">
                  <c:v>1.3800000000000001</c:v>
                </c:pt>
                <c:pt idx="1">
                  <c:v>2.1800000000000002</c:v>
                </c:pt>
                <c:pt idx="2">
                  <c:v>2.8499999999999996</c:v>
                </c:pt>
                <c:pt idx="3">
                  <c:v>2.92</c:v>
                </c:pt>
                <c:pt idx="4">
                  <c:v>3.4499999999999997</c:v>
                </c:pt>
              </c:numCache>
            </c:numRef>
          </c:val>
        </c:ser>
        <c:dLbls/>
        <c:axId val="55638656"/>
        <c:axId val="55714560"/>
      </c:barChart>
      <c:catAx>
        <c:axId val="556386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Treatment</a:t>
                </a:r>
              </a:p>
            </c:rich>
          </c:tx>
        </c:title>
        <c:tickLblPos val="nextTo"/>
        <c:crossAx val="55714560"/>
        <c:crosses val="autoZero"/>
        <c:auto val="1"/>
        <c:lblAlgn val="ctr"/>
        <c:lblOffset val="100"/>
      </c:catAx>
      <c:valAx>
        <c:axId val="55714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Yield (t/ha)</a:t>
                </a:r>
              </a:p>
            </c:rich>
          </c:tx>
        </c:title>
        <c:numFmt formatCode="General" sourceLinked="1"/>
        <c:tickLblPos val="nextTo"/>
        <c:crossAx val="55638656"/>
        <c:crosses val="autoZero"/>
        <c:crossBetween val="between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49048-4F8C-EC48-BE65-D328E11566E1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4866C-FF33-274A-9401-9C0D9E733A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2217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271739-6301-1D43-BCE6-C5B78DEF2CB8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3B0EF20-A513-7B42-8A0C-642CA74173C4}" type="slidenum">
              <a:rPr lang="en-GB" sz="1200"/>
              <a:pPr eaLnBrk="1" hangingPunct="1"/>
              <a:t>15</a:t>
            </a:fld>
            <a:endParaRPr lang="en-GB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BADF4-F43A-D842-8EA2-8A9B67CE399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1746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4866C-FF33-274A-9401-9C0D9E733A9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81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28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1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83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98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27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77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756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19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151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77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C9BCE-CDE3-3E4B-88CF-7A2738345484}" type="datetimeFigureOut">
              <a:rPr lang="en-US" smtClean="0"/>
              <a:pPr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DB4CE-E1A9-4A4D-AA6D-B1BEB2729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1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Arial" charset="0"/>
                <a:cs typeface="Arial" charset="0"/>
              </a:rPr>
              <a:t>AGRICULTURAL RESEARCH SCIENCE INITIATIVE – contribution to climate change adaptation and mitigation</a:t>
            </a:r>
            <a:endParaRPr lang="en-US" sz="3600" dirty="0"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599" y="3886200"/>
            <a:ext cx="6798525" cy="221822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1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100" dirty="0" smtClean="0">
                <a:latin typeface="Arial" charset="0"/>
                <a:cs typeface="Arial" charset="0"/>
              </a:rPr>
              <a:t>KOMUTUNGA EVERLINE (PhD)</a:t>
            </a:r>
            <a:endParaRPr lang="en-US" sz="21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100" dirty="0" smtClean="0">
                <a:latin typeface="Arial" charset="0"/>
                <a:cs typeface="Arial" charset="0"/>
              </a:rPr>
              <a:t>Agro-meteorologist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100" dirty="0" smtClean="0">
                <a:latin typeface="Arial" charset="0"/>
                <a:cs typeface="Arial" charset="0"/>
              </a:rPr>
              <a:t>National Agricultural Research Organization, Kampala Uganda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21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1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50" y="86917"/>
            <a:ext cx="8738290" cy="7263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 </a:t>
            </a:r>
          </a:p>
          <a:p>
            <a:r>
              <a:rPr lang="en-US" sz="3200" dirty="0">
                <a:latin typeface="Garamond"/>
                <a:cs typeface="Garamond"/>
              </a:rPr>
              <a:t>2</a:t>
            </a:r>
            <a:r>
              <a:rPr lang="en-US" sz="3200" dirty="0" smtClean="0">
                <a:latin typeface="Garamond"/>
                <a:cs typeface="Garamond"/>
              </a:rPr>
              <a:t>. Short duration crops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Beans (60 days)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Potatoes (60-90 days)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Assorted vegetables under the horticulture Research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sorghum</a:t>
            </a:r>
          </a:p>
          <a:p>
            <a:endParaRPr lang="en-US" sz="3200" dirty="0">
              <a:latin typeface="Garamond"/>
              <a:cs typeface="Garamond"/>
            </a:endParaRPr>
          </a:p>
          <a:p>
            <a:r>
              <a:rPr lang="en-US" sz="3200" dirty="0">
                <a:latin typeface="Garamond"/>
                <a:cs typeface="Garamond"/>
              </a:rPr>
              <a:t>3</a:t>
            </a:r>
            <a:r>
              <a:rPr lang="en-US" sz="3200" dirty="0" smtClean="0">
                <a:latin typeface="Garamond"/>
                <a:cs typeface="Garamond"/>
              </a:rPr>
              <a:t>. increased pests and diseases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Breeding for tolerance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Improved management </a:t>
            </a:r>
          </a:p>
          <a:p>
            <a:endParaRPr lang="en-US" sz="3200" dirty="0" smtClean="0">
              <a:latin typeface="Garamond"/>
              <a:cs typeface="Garamond"/>
            </a:endParaRPr>
          </a:p>
          <a:p>
            <a:endParaRPr lang="en-US" sz="3200" dirty="0">
              <a:latin typeface="Garamond"/>
              <a:cs typeface="Garamond"/>
            </a:endParaRPr>
          </a:p>
          <a:p>
            <a:pPr marL="285750" indent="-285750">
              <a:buFontTx/>
              <a:buChar char="-"/>
            </a:pPr>
            <a:endParaRPr lang="en-US" sz="3200" dirty="0">
              <a:latin typeface="Garamond"/>
              <a:cs typeface="Garamond"/>
            </a:endParaRPr>
          </a:p>
          <a:p>
            <a:endParaRPr lang="en-US" sz="3200" dirty="0">
              <a:latin typeface="Garamond"/>
              <a:cs typeface="Garamon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1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70621"/>
            <a:ext cx="8993506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Crop research related to climate risk</a:t>
            </a:r>
          </a:p>
          <a:p>
            <a:r>
              <a:rPr lang="en-US" sz="3200" dirty="0" smtClean="0">
                <a:latin typeface="Garamond"/>
                <a:cs typeface="Garamond"/>
              </a:rPr>
              <a:t> </a:t>
            </a:r>
            <a:endParaRPr lang="en-US" sz="3200" dirty="0">
              <a:latin typeface="Garamond"/>
              <a:cs typeface="Garamond"/>
            </a:endParaRPr>
          </a:p>
          <a:p>
            <a:r>
              <a:rPr lang="en-US" sz="3200" dirty="0" smtClean="0">
                <a:latin typeface="Garamond"/>
                <a:cs typeface="Garamond"/>
              </a:rPr>
              <a:t>1. Development of drought and heat </a:t>
            </a:r>
            <a:r>
              <a:rPr lang="en-US" sz="3200" dirty="0">
                <a:latin typeface="Garamond"/>
                <a:cs typeface="Garamond"/>
              </a:rPr>
              <a:t>tolerant varieties</a:t>
            </a:r>
          </a:p>
          <a:p>
            <a:r>
              <a:rPr lang="en-US" sz="3200" dirty="0" smtClean="0">
                <a:latin typeface="Garamond"/>
                <a:cs typeface="Garamond"/>
              </a:rPr>
              <a:t>- cassava</a:t>
            </a:r>
            <a:endParaRPr lang="en-US" sz="3200" dirty="0">
              <a:latin typeface="Garamond"/>
              <a:cs typeface="Garamond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Beans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Potatoes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Horticultural crops including fruit trees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Cowpeas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Sorghum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Millet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Rice (paddy and upland)</a:t>
            </a:r>
          </a:p>
          <a:p>
            <a:pPr marL="285750" indent="-285750">
              <a:buFontTx/>
              <a:buChar char="-"/>
            </a:pPr>
            <a:endParaRPr lang="en-US" sz="3200" dirty="0" smtClean="0">
              <a:latin typeface="Garamond"/>
              <a:cs typeface="Garamond"/>
            </a:endParaRPr>
          </a:p>
          <a:p>
            <a:endParaRPr lang="en-US" sz="3200" dirty="0">
              <a:latin typeface="Garamond"/>
              <a:cs typeface="Garamond"/>
            </a:endParaRPr>
          </a:p>
          <a:p>
            <a:pPr marL="285750" indent="-285750">
              <a:buFontTx/>
              <a:buChar char="-"/>
            </a:pPr>
            <a:endParaRPr lang="en-US" sz="3200" dirty="0">
              <a:latin typeface="Garamond"/>
              <a:cs typeface="Garamond"/>
            </a:endParaRPr>
          </a:p>
        </p:txBody>
      </p:sp>
      <p:pic>
        <p:nvPicPr>
          <p:cNvPr id="3" name="Picture 1" descr="DSC085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6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31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387" y="294302"/>
            <a:ext cx="8530293" cy="62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6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7645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66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78" y="508610"/>
            <a:ext cx="838634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Garamond"/>
                <a:cs typeface="Garamond"/>
              </a:rPr>
              <a:t>Banana </a:t>
            </a:r>
            <a:r>
              <a:rPr lang="en-US" sz="3200" dirty="0">
                <a:latin typeface="Garamond"/>
                <a:cs typeface="Garamond"/>
              </a:rPr>
              <a:t>hybrids  </a:t>
            </a:r>
            <a:r>
              <a:rPr lang="en-US" sz="3200" dirty="0" smtClean="0">
                <a:latin typeface="Garamond"/>
                <a:cs typeface="Garamond"/>
              </a:rPr>
              <a:t>developed and promoted</a:t>
            </a:r>
            <a:endParaRPr lang="en-US" sz="3200" dirty="0">
              <a:latin typeface="Garamond"/>
              <a:cs typeface="Garamond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latin typeface="Garamond"/>
              <a:cs typeface="Garamond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Garamond"/>
              <a:cs typeface="Garamond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Garamond"/>
                <a:cs typeface="Garamond"/>
              </a:rPr>
              <a:t>Options </a:t>
            </a:r>
            <a:r>
              <a:rPr lang="en-US" sz="3200" dirty="0">
                <a:latin typeface="Garamond"/>
                <a:cs typeface="Garamond"/>
              </a:rPr>
              <a:t>for BBW control promoted in </a:t>
            </a:r>
            <a:r>
              <a:rPr lang="en-US" sz="3200" dirty="0" smtClean="0">
                <a:latin typeface="Garamond"/>
                <a:cs typeface="Garamond"/>
              </a:rPr>
              <a:t>main </a:t>
            </a:r>
            <a:r>
              <a:rPr lang="en-US" sz="3200" dirty="0">
                <a:latin typeface="Garamond"/>
                <a:cs typeface="Garamond"/>
              </a:rPr>
              <a:t>banana growing areas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ＭＳ Ｐゴシック" charset="0"/>
              <a:cs typeface="Arial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charset="0"/>
              <a:ea typeface="ＭＳ Ｐゴシック" charset="0"/>
              <a:cs typeface="Arial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9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25209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3276600" y="0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M20 (12571S-15)</a:t>
            </a:r>
          </a:p>
        </p:txBody>
      </p:sp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250825" y="4005263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Attributes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/>
              <a:t>Black Sigatoka resistant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/>
              <a:t> Yields =26.5 ton/ ha/ yr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04813"/>
            <a:ext cx="272891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7"/>
          <p:cNvSpPr>
            <a:spLocks noChangeArrowheads="1"/>
          </p:cNvSpPr>
          <p:nvPr/>
        </p:nvSpPr>
        <p:spPr bwMode="auto">
          <a:xfrm>
            <a:off x="468313" y="0"/>
            <a:ext cx="175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 M19 (12603S-1)</a:t>
            </a:r>
          </a:p>
        </p:txBody>
      </p:sp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2987675" y="4089400"/>
            <a:ext cx="2736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Attributes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/>
              <a:t>Black Sigatoka resistant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/>
              <a:t>Yields= 28.1 ton/ ha/ yr</a:t>
            </a:r>
          </a:p>
        </p:txBody>
      </p:sp>
      <p:pic>
        <p:nvPicPr>
          <p:cNvPr id="51207" name="Picture 9"/>
          <p:cNvPicPr>
            <a:picLocks noChangeAspect="1" noChangeArrowheads="1"/>
          </p:cNvPicPr>
          <p:nvPr/>
        </p:nvPicPr>
        <p:blipFill>
          <a:blip r:embed="rId5" cstate="email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4813"/>
            <a:ext cx="23383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0"/>
          <p:cNvSpPr txBox="1">
            <a:spLocks noChangeArrowheads="1"/>
          </p:cNvSpPr>
          <p:nvPr/>
        </p:nvSpPr>
        <p:spPr bwMode="auto">
          <a:xfrm>
            <a:off x="5867400" y="4017963"/>
            <a:ext cx="3276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Attributes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/>
              <a:t>Susceptible to Black Sigatoka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 b="1"/>
              <a:t>Yields</a:t>
            </a:r>
            <a:r>
              <a:rPr lang="en-GB" sz="1800"/>
              <a:t>=11.9 ton/ha/yr</a:t>
            </a:r>
          </a:p>
        </p:txBody>
      </p:sp>
      <p:sp>
        <p:nvSpPr>
          <p:cNvPr id="51209" name="TextBox 11"/>
          <p:cNvSpPr txBox="1">
            <a:spLocks noChangeArrowheads="1"/>
          </p:cNvSpPr>
          <p:nvPr/>
        </p:nvSpPr>
        <p:spPr bwMode="auto">
          <a:xfrm>
            <a:off x="5940425" y="-100013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Local variety Mbwazirume</a:t>
            </a:r>
          </a:p>
        </p:txBody>
      </p:sp>
    </p:spTree>
    <p:extLst>
      <p:ext uri="{BB962C8B-B14F-4D97-AF65-F5344CB8AC3E}">
        <p14:creationId xmlns:p14="http://schemas.microsoft.com/office/powerpoint/2010/main" xmlns="" val="14950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93" y="75832"/>
            <a:ext cx="832932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/>
                <a:cs typeface="Garamond"/>
              </a:rPr>
              <a:t>Laboratories</a:t>
            </a:r>
          </a:p>
          <a:p>
            <a:r>
              <a:rPr lang="en-US" sz="3200" dirty="0">
                <a:latin typeface="Garamond"/>
                <a:cs typeface="Garamond"/>
              </a:rPr>
              <a:t>Under agricultural engineering</a:t>
            </a:r>
          </a:p>
          <a:p>
            <a:r>
              <a:rPr lang="en-US" sz="3200" dirty="0">
                <a:latin typeface="Garamond"/>
                <a:cs typeface="Garamond"/>
              </a:rPr>
              <a:t>Development of agricultural labor saving machines </a:t>
            </a:r>
            <a:endParaRPr lang="en-US" sz="3200" dirty="0" smtClean="0">
              <a:latin typeface="Garamond"/>
              <a:cs typeface="Garamond"/>
            </a:endParaRPr>
          </a:p>
          <a:p>
            <a:r>
              <a:rPr lang="en-US" sz="3200" dirty="0" smtClean="0">
                <a:latin typeface="Garamond"/>
                <a:cs typeface="Garamond"/>
              </a:rPr>
              <a:t>(</a:t>
            </a:r>
            <a:r>
              <a:rPr lang="en-US" sz="3200" dirty="0">
                <a:latin typeface="Garamond"/>
                <a:cs typeface="Garamond"/>
              </a:rPr>
              <a:t>reducing drudgery in farm practices)  </a:t>
            </a:r>
          </a:p>
          <a:p>
            <a:r>
              <a:rPr lang="en-US" sz="3200" dirty="0">
                <a:latin typeface="Garamond"/>
                <a:cs typeface="Garamond"/>
              </a:rPr>
              <a:t>– ploughs, planters, choppers </a:t>
            </a:r>
          </a:p>
          <a:p>
            <a:r>
              <a:rPr lang="en-US" sz="3200" dirty="0">
                <a:latin typeface="Garamond"/>
                <a:cs typeface="Garamond"/>
              </a:rPr>
              <a:t>Development of post harvest handling machines 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Maize shelling 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Cassava chipper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Rice </a:t>
            </a:r>
            <a:r>
              <a:rPr lang="en-US" sz="3200" dirty="0" smtClean="0">
                <a:latin typeface="Garamond"/>
                <a:cs typeface="Garamond"/>
              </a:rPr>
              <a:t>shelling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8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160" y="505123"/>
            <a:ext cx="685089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aramond"/>
                <a:cs typeface="Garamond"/>
              </a:rPr>
              <a:t>Water delivery </a:t>
            </a:r>
            <a:r>
              <a:rPr lang="en-US" sz="3200" dirty="0" smtClean="0">
                <a:latin typeface="Garamond"/>
                <a:cs typeface="Garamond"/>
              </a:rPr>
              <a:t>systems</a:t>
            </a:r>
          </a:p>
          <a:p>
            <a:r>
              <a:rPr lang="en-US" sz="3200" dirty="0" smtClean="0">
                <a:latin typeface="Garamond"/>
                <a:cs typeface="Garamond"/>
              </a:rPr>
              <a:t>-</a:t>
            </a:r>
            <a:r>
              <a:rPr lang="en-US" sz="3200" dirty="0">
                <a:latin typeface="Garamond"/>
                <a:cs typeface="Garamond"/>
              </a:rPr>
              <a:t>Ram pump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Assorted water harvesting and delivery systems</a:t>
            </a:r>
          </a:p>
          <a:p>
            <a:endParaRPr lang="en-US" sz="3200" dirty="0" smtClean="0">
              <a:latin typeface="Garamond"/>
              <a:cs typeface="Garamond"/>
            </a:endParaRPr>
          </a:p>
          <a:p>
            <a:r>
              <a:rPr lang="en-US" sz="3200" dirty="0" smtClean="0">
                <a:latin typeface="Garamond"/>
                <a:cs typeface="Garamond"/>
              </a:rPr>
              <a:t>Energy </a:t>
            </a:r>
            <a:r>
              <a:rPr lang="en-US" sz="3200" dirty="0">
                <a:latin typeface="Garamond"/>
                <a:cs typeface="Garamond"/>
              </a:rPr>
              <a:t>efficient systems research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Fireless </a:t>
            </a:r>
            <a:r>
              <a:rPr lang="en-US" sz="3200" dirty="0" smtClean="0">
                <a:latin typeface="Garamond"/>
                <a:cs typeface="Garamond"/>
              </a:rPr>
              <a:t>cooker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Wind energy</a:t>
            </a:r>
            <a:endParaRPr lang="en-US" sz="3200" dirty="0">
              <a:latin typeface="Garamond"/>
              <a:cs typeface="Garamond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67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3"/>
          <p:cNvGrpSpPr>
            <a:grpSpLocks/>
          </p:cNvGrpSpPr>
          <p:nvPr/>
        </p:nvGrpSpPr>
        <p:grpSpPr bwMode="auto">
          <a:xfrm>
            <a:off x="381000" y="228600"/>
            <a:ext cx="3962400" cy="3124200"/>
            <a:chOff x="184499" y="3801477"/>
            <a:chExt cx="3541486" cy="2743200"/>
          </a:xfrm>
        </p:grpSpPr>
        <p:pic>
          <p:nvPicPr>
            <p:cNvPr id="3277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99" y="3801477"/>
              <a:ext cx="3541486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TextBox 5"/>
            <p:cNvSpPr txBox="1">
              <a:spLocks noChangeArrowheads="1"/>
            </p:cNvSpPr>
            <p:nvPr/>
          </p:nvSpPr>
          <p:spPr bwMode="auto">
            <a:xfrm>
              <a:off x="293210" y="6112877"/>
              <a:ext cx="3359775" cy="40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Low head ram pump</a:t>
              </a:r>
            </a:p>
          </p:txBody>
        </p:sp>
      </p:grpSp>
      <p:grpSp>
        <p:nvGrpSpPr>
          <p:cNvPr id="32770" name="Group 8"/>
          <p:cNvGrpSpPr>
            <a:grpSpLocks/>
          </p:cNvGrpSpPr>
          <p:nvPr/>
        </p:nvGrpSpPr>
        <p:grpSpPr bwMode="auto">
          <a:xfrm>
            <a:off x="4572000" y="228600"/>
            <a:ext cx="4191000" cy="3206750"/>
            <a:chOff x="238944" y="3352800"/>
            <a:chExt cx="3581400" cy="2581384"/>
          </a:xfrm>
        </p:grpSpPr>
        <p:pic>
          <p:nvPicPr>
            <p:cNvPr id="32773" name="Picture 7" descr="D:\101MSDCF\DSC00067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44" y="3352800"/>
              <a:ext cx="35052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TextBox 8"/>
            <p:cNvSpPr txBox="1">
              <a:spLocks noChangeArrowheads="1"/>
            </p:cNvSpPr>
            <p:nvPr/>
          </p:nvSpPr>
          <p:spPr bwMode="auto">
            <a:xfrm>
              <a:off x="238944" y="5562600"/>
              <a:ext cx="3581400" cy="37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chemeClr val="bg1"/>
                  </a:solidFill>
                </a:rPr>
                <a:t>Biomass stoves </a:t>
              </a:r>
            </a:p>
          </p:txBody>
        </p:sp>
      </p:grpSp>
      <p:pic>
        <p:nvPicPr>
          <p:cNvPr id="32771" name="Picture 2" descr="H:\My Pictures\1-21-13\DSC04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0"/>
          <p:cNvSpPr txBox="1">
            <a:spLocks noChangeArrowheads="1"/>
          </p:cNvSpPr>
          <p:nvPr/>
        </p:nvSpPr>
        <p:spPr bwMode="auto">
          <a:xfrm>
            <a:off x="2590800" y="60960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Biogas stoves</a:t>
            </a:r>
          </a:p>
        </p:txBody>
      </p:sp>
    </p:spTree>
    <p:extLst>
      <p:ext uri="{BB962C8B-B14F-4D97-AF65-F5344CB8AC3E}">
        <p14:creationId xmlns:p14="http://schemas.microsoft.com/office/powerpoint/2010/main" xmlns="" val="30840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2" y="303326"/>
            <a:ext cx="8296663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/>
                <a:cs typeface="Garamond"/>
              </a:rPr>
              <a:t>Post harvesting technology development 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Management of post harvest pests and </a:t>
            </a:r>
            <a:r>
              <a:rPr lang="en-US" sz="3200" dirty="0" smtClean="0">
                <a:latin typeface="Garamond"/>
                <a:cs typeface="Garamond"/>
              </a:rPr>
              <a:t>diseases</a:t>
            </a:r>
          </a:p>
          <a:p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>
                <a:latin typeface="Garamond"/>
                <a:cs typeface="Garamond"/>
              </a:rPr>
              <a:t>research</a:t>
            </a:r>
          </a:p>
          <a:p>
            <a:pPr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Agribusiness for enterprise </a:t>
            </a:r>
            <a:r>
              <a:rPr lang="en-US" sz="3200" dirty="0" smtClean="0">
                <a:latin typeface="Garamond"/>
                <a:cs typeface="Garamond"/>
              </a:rPr>
              <a:t>diversification</a:t>
            </a:r>
          </a:p>
          <a:p>
            <a:pPr indent="-285750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>
                <a:latin typeface="Garamond"/>
                <a:cs typeface="Garamond"/>
              </a:rPr>
              <a:t>business incubation </a:t>
            </a:r>
            <a:r>
              <a:rPr lang="en-US" sz="3200" dirty="0" smtClean="0">
                <a:latin typeface="Garamond"/>
                <a:cs typeface="Garamond"/>
              </a:rPr>
              <a:t>of generated </a:t>
            </a:r>
            <a:r>
              <a:rPr lang="en-US" sz="3200" dirty="0">
                <a:latin typeface="Garamond"/>
                <a:cs typeface="Garamond"/>
              </a:rPr>
              <a:t>research </a:t>
            </a:r>
            <a:endParaRPr lang="en-US" sz="3200" dirty="0" smtClean="0">
              <a:latin typeface="Garamond"/>
              <a:cs typeface="Garamond"/>
            </a:endParaRPr>
          </a:p>
          <a:p>
            <a:r>
              <a:rPr lang="en-US" sz="3200" dirty="0" smtClean="0">
                <a:latin typeface="Garamond"/>
                <a:cs typeface="Garamond"/>
              </a:rPr>
              <a:t>technologies </a:t>
            </a:r>
            <a:r>
              <a:rPr lang="en-US" sz="3200" dirty="0">
                <a:latin typeface="Garamond"/>
                <a:cs typeface="Garamond"/>
              </a:rPr>
              <a:t>and innovations</a:t>
            </a:r>
          </a:p>
          <a:p>
            <a:endParaRPr lang="en-US" sz="3200" dirty="0">
              <a:latin typeface="Garamond"/>
              <a:cs typeface="Garamond"/>
            </a:endParaRPr>
          </a:p>
          <a:p>
            <a:r>
              <a:rPr lang="en-US" sz="3200" dirty="0">
                <a:latin typeface="Garamond"/>
                <a:cs typeface="Garamond"/>
              </a:rPr>
              <a:t>food bio-sciences</a:t>
            </a:r>
          </a:p>
          <a:p>
            <a:r>
              <a:rPr lang="en-US" sz="3200" dirty="0">
                <a:latin typeface="Garamond"/>
                <a:cs typeface="Garamond"/>
              </a:rPr>
              <a:t>-Food safety  - during periods of extreme humidity </a:t>
            </a:r>
            <a:endParaRPr lang="en-US" sz="3200" dirty="0" smtClean="0">
              <a:latin typeface="Garamond"/>
              <a:cs typeface="Garamond"/>
            </a:endParaRPr>
          </a:p>
          <a:p>
            <a:r>
              <a:rPr lang="en-US" sz="3200" dirty="0" smtClean="0">
                <a:latin typeface="Garamond"/>
                <a:cs typeface="Garamond"/>
              </a:rPr>
              <a:t>and technologies to improve Safety </a:t>
            </a:r>
          </a:p>
          <a:p>
            <a:r>
              <a:rPr lang="en-US" sz="3200" dirty="0" smtClean="0">
                <a:latin typeface="Garamond"/>
                <a:cs typeface="Garamond"/>
              </a:rPr>
              <a:t>-</a:t>
            </a:r>
            <a:r>
              <a:rPr lang="en-US" sz="3200" dirty="0">
                <a:latin typeface="Garamond"/>
                <a:cs typeface="Garamond"/>
              </a:rPr>
              <a:t>Development of </a:t>
            </a:r>
            <a:r>
              <a:rPr lang="en-US" sz="3200" dirty="0" err="1">
                <a:latin typeface="Garamond"/>
                <a:cs typeface="Garamond"/>
              </a:rPr>
              <a:t>protocepts</a:t>
            </a:r>
            <a:r>
              <a:rPr lang="en-US" sz="3200" dirty="0">
                <a:latin typeface="Garamond"/>
                <a:cs typeface="Garamond"/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95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535" y="1452759"/>
            <a:ext cx="76196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PRESENTATION OUTLINE</a:t>
            </a:r>
          </a:p>
          <a:p>
            <a:endParaRPr lang="en-US" sz="3200" dirty="0">
              <a:latin typeface="Garamond"/>
              <a:cs typeface="Garamond"/>
            </a:endParaRPr>
          </a:p>
          <a:p>
            <a:pPr marL="342900" indent="-342900">
              <a:buAutoNum type="arabicPeriod"/>
            </a:pPr>
            <a:r>
              <a:rPr lang="en-US" sz="3200" dirty="0" smtClean="0">
                <a:latin typeface="Garamond"/>
                <a:cs typeface="Garamond"/>
              </a:rPr>
              <a:t>I</a:t>
            </a:r>
            <a:r>
              <a:rPr lang="en-US" sz="3600" dirty="0" smtClean="0">
                <a:latin typeface="Garamond"/>
                <a:cs typeface="Garamond"/>
              </a:rPr>
              <a:t>ntroduction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latin typeface="Garamond"/>
                <a:cs typeface="Garamond"/>
              </a:rPr>
              <a:t>Crop science initiative 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latin typeface="Garamond"/>
                <a:cs typeface="Garamond"/>
              </a:rPr>
              <a:t>Pest and diseases management </a:t>
            </a:r>
          </a:p>
          <a:p>
            <a:r>
              <a:rPr lang="en-US" sz="3200" dirty="0" smtClean="0">
                <a:latin typeface="Garamond"/>
                <a:cs typeface="Garamond"/>
              </a:rPr>
              <a:t>4. National Agricultural laboratories </a:t>
            </a:r>
          </a:p>
          <a:p>
            <a:r>
              <a:rPr lang="en-US" sz="3200" dirty="0">
                <a:latin typeface="Garamond"/>
                <a:cs typeface="Garamond"/>
              </a:rPr>
              <a:t>5</a:t>
            </a:r>
            <a:r>
              <a:rPr lang="en-US" sz="3200" dirty="0" smtClean="0">
                <a:latin typeface="Garamond"/>
                <a:cs typeface="Garamond"/>
              </a:rPr>
              <a:t>. Other science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5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120650" y="6096000"/>
            <a:ext cx="8839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/>
              <a:t>VAC  Incubatee products  </a:t>
            </a:r>
          </a:p>
        </p:txBody>
      </p:sp>
      <p:pic>
        <p:nvPicPr>
          <p:cNvPr id="39938" name="Picture 5" descr="100_36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29000"/>
            <a:ext cx="45481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2" descr="F:\100CANON\IMG_065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6538"/>
            <a:ext cx="4506912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1" descr="WP_20131027_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3561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32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510"/>
            <a:ext cx="9486891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aramond"/>
                <a:cs typeface="Garamond"/>
              </a:rPr>
              <a:t>Sustainable land and water management </a:t>
            </a:r>
          </a:p>
          <a:p>
            <a:pPr lvl="2"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Restoration of degraded lands  and watershed </a:t>
            </a:r>
            <a:endParaRPr lang="en-US" sz="3200" dirty="0" smtClean="0">
              <a:latin typeface="Garamond"/>
              <a:cs typeface="Garamond"/>
            </a:endParaRPr>
          </a:p>
          <a:p>
            <a:pPr marL="628650" lvl="2"/>
            <a:r>
              <a:rPr lang="en-US" sz="3200" dirty="0" smtClean="0">
                <a:latin typeface="Garamond"/>
                <a:cs typeface="Garamond"/>
              </a:rPr>
              <a:t>		management technologies</a:t>
            </a:r>
            <a:endParaRPr lang="en-US" sz="3200" dirty="0">
              <a:latin typeface="Garamond"/>
              <a:cs typeface="Garamond"/>
            </a:endParaRPr>
          </a:p>
          <a:p>
            <a:pPr lvl="2"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Soil information system </a:t>
            </a:r>
            <a:endParaRPr lang="en-US" sz="3200" dirty="0" smtClean="0">
              <a:latin typeface="Garamond"/>
              <a:cs typeface="Garamond"/>
            </a:endParaRPr>
          </a:p>
          <a:p>
            <a:pPr marL="1516063" lvl="2" indent="266700">
              <a:buFont typeface="Arial"/>
              <a:buChar char="•"/>
            </a:pPr>
            <a:r>
              <a:rPr lang="en-US" sz="3200" dirty="0" smtClean="0">
                <a:latin typeface="Garamond"/>
                <a:cs typeface="Garamond"/>
              </a:rPr>
              <a:t>		soil </a:t>
            </a:r>
            <a:r>
              <a:rPr lang="en-US" sz="3200" dirty="0">
                <a:latin typeface="Garamond"/>
                <a:cs typeface="Garamond"/>
              </a:rPr>
              <a:t>map</a:t>
            </a:r>
            <a:r>
              <a:rPr lang="en-US" sz="3200" dirty="0" smtClean="0">
                <a:latin typeface="Garamond"/>
                <a:cs typeface="Garamond"/>
              </a:rPr>
              <a:t>,</a:t>
            </a:r>
          </a:p>
          <a:p>
            <a:pPr marL="1516063" lvl="2" indent="266700">
              <a:buFont typeface="Arial"/>
              <a:buChar char="•"/>
            </a:pPr>
            <a:r>
              <a:rPr lang="en-US" sz="3200" dirty="0">
                <a:latin typeface="Garamond"/>
                <a:cs typeface="Garamond"/>
              </a:rPr>
              <a:t>	</a:t>
            </a:r>
            <a:r>
              <a:rPr lang="en-US" sz="3200" dirty="0" smtClean="0">
                <a:latin typeface="Garamond"/>
                <a:cs typeface="Garamond"/>
              </a:rPr>
              <a:t>	 </a:t>
            </a:r>
            <a:r>
              <a:rPr lang="en-US" sz="3200" dirty="0">
                <a:latin typeface="Garamond"/>
                <a:cs typeface="Garamond"/>
              </a:rPr>
              <a:t>nutrient </a:t>
            </a:r>
            <a:r>
              <a:rPr lang="en-US" sz="3200" dirty="0" smtClean="0">
                <a:latin typeface="Garamond"/>
                <a:cs typeface="Garamond"/>
              </a:rPr>
              <a:t>distribution</a:t>
            </a:r>
            <a:endParaRPr lang="en-US" sz="3200" dirty="0">
              <a:latin typeface="Garamond"/>
              <a:cs typeface="Garamond"/>
            </a:endParaRPr>
          </a:p>
          <a:p>
            <a:pPr lvl="2" indent="-28575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Soil and water conservation </a:t>
            </a:r>
            <a:endParaRPr lang="en-US" sz="3200" dirty="0" smtClean="0">
              <a:latin typeface="Garamond"/>
              <a:cs typeface="Garamond"/>
            </a:endParaRPr>
          </a:p>
          <a:p>
            <a:pPr marL="1706563" lvl="2" indent="-190500">
              <a:buFont typeface="Arial"/>
              <a:buChar char="•"/>
            </a:pPr>
            <a:r>
              <a:rPr lang="en-US" sz="3200" dirty="0">
                <a:latin typeface="Garamond"/>
                <a:cs typeface="Garamond"/>
              </a:rPr>
              <a:t>	</a:t>
            </a:r>
            <a:r>
              <a:rPr lang="en-US" sz="3200" dirty="0" smtClean="0">
                <a:latin typeface="Garamond"/>
                <a:cs typeface="Garamond"/>
              </a:rPr>
              <a:t>	 </a:t>
            </a:r>
            <a:r>
              <a:rPr lang="en-US" sz="3200" dirty="0">
                <a:latin typeface="Garamond"/>
                <a:cs typeface="Garamond"/>
              </a:rPr>
              <a:t>technologies that </a:t>
            </a:r>
            <a:r>
              <a:rPr lang="en-US" sz="3200" dirty="0" smtClean="0">
                <a:latin typeface="Garamond"/>
                <a:cs typeface="Garamond"/>
              </a:rPr>
              <a:t>reduce soil </a:t>
            </a:r>
            <a:r>
              <a:rPr lang="en-US" sz="3200" dirty="0">
                <a:latin typeface="Garamond"/>
                <a:cs typeface="Garamond"/>
              </a:rPr>
              <a:t>erosion, </a:t>
            </a:r>
            <a:endParaRPr lang="en-US" sz="3200" dirty="0" smtClean="0">
              <a:latin typeface="Garamond"/>
              <a:cs typeface="Garamond"/>
            </a:endParaRPr>
          </a:p>
          <a:p>
            <a:pPr marL="1706563" lvl="2" indent="-190500">
              <a:buFont typeface="Arial"/>
              <a:buChar char="•"/>
            </a:pPr>
            <a:r>
              <a:rPr lang="en-US" sz="3200" dirty="0">
                <a:latin typeface="Garamond"/>
                <a:cs typeface="Garamond"/>
              </a:rPr>
              <a:t>	</a:t>
            </a:r>
            <a:r>
              <a:rPr lang="en-US" sz="3200" dirty="0" smtClean="0">
                <a:latin typeface="Garamond"/>
                <a:cs typeface="Garamond"/>
              </a:rPr>
              <a:t>	soil </a:t>
            </a:r>
            <a:r>
              <a:rPr lang="en-US" sz="3200" dirty="0">
                <a:latin typeface="Garamond"/>
                <a:cs typeface="Garamond"/>
              </a:rPr>
              <a:t>and nutrient </a:t>
            </a:r>
            <a:r>
              <a:rPr lang="en-US" sz="3200" dirty="0" smtClean="0">
                <a:latin typeface="Garamond"/>
                <a:cs typeface="Garamond"/>
              </a:rPr>
              <a:t>loss including </a:t>
            </a:r>
            <a:r>
              <a:rPr lang="en-US" sz="3200" dirty="0">
                <a:latin typeface="Garamond"/>
                <a:cs typeface="Garamond"/>
              </a:rPr>
              <a:t>conservation </a:t>
            </a:r>
            <a:endParaRPr lang="en-US" sz="3200" dirty="0" smtClean="0">
              <a:latin typeface="Garamond"/>
              <a:cs typeface="Garamond"/>
            </a:endParaRPr>
          </a:p>
          <a:p>
            <a:pPr marL="628650" lvl="2"/>
            <a:r>
              <a:rPr lang="en-US" sz="3200" dirty="0">
                <a:latin typeface="Garamond"/>
                <a:cs typeface="Garamond"/>
              </a:rPr>
              <a:t>	</a:t>
            </a:r>
            <a:r>
              <a:rPr lang="en-US" sz="3200" dirty="0" smtClean="0">
                <a:latin typeface="Garamond"/>
                <a:cs typeface="Garamond"/>
              </a:rPr>
              <a:t>	agriculture </a:t>
            </a: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2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NARO\Proposals\NARO cgs call, 07\Field photos\2011-12\June 2012\DSC032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50022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D:\NARO\Proposals\NARO cgs call, 07\Field photos\2011-12\DSC0286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65225"/>
            <a:ext cx="48768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37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04" y="1421463"/>
            <a:ext cx="88223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lvl="2"/>
            <a:r>
              <a:rPr lang="en-US" sz="3200" dirty="0">
                <a:latin typeface="Garamond"/>
                <a:cs typeface="Garamond"/>
              </a:rPr>
              <a:t>Soil fertility management </a:t>
            </a:r>
          </a:p>
          <a:p>
            <a:pPr marL="1611313" lvl="2" indent="-360363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Developed fertilizer optimization tool </a:t>
            </a:r>
          </a:p>
          <a:p>
            <a:pPr marL="1611313" lvl="2" indent="-360363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Developing substitution ratios for organic to</a:t>
            </a:r>
          </a:p>
          <a:p>
            <a:pPr marL="1611313" lvl="2" indent="-360363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 inorganic fertilizers</a:t>
            </a:r>
          </a:p>
          <a:p>
            <a:pPr marL="1371600" lvl="2" indent="-457200">
              <a:buFontTx/>
              <a:buChar char="-"/>
            </a:pPr>
            <a:endParaRPr lang="en-US" sz="32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8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08823"/>
            <a:ext cx="535744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1417638"/>
          </a:xfrm>
        </p:spPr>
        <p:txBody>
          <a:bodyPr>
            <a:normAutofit fontScale="90000"/>
          </a:bodyPr>
          <a:lstStyle/>
          <a:p>
            <a:r>
              <a:rPr lang="en-US" dirty="0"/>
              <a:t>Mean </a:t>
            </a:r>
            <a:r>
              <a:rPr lang="en-US" dirty="0" smtClean="0"/>
              <a:t>upland </a:t>
            </a:r>
            <a:r>
              <a:rPr lang="en-US" dirty="0"/>
              <a:t>rice response to </a:t>
            </a:r>
            <a:r>
              <a:rPr lang="en-US" dirty="0" smtClean="0"/>
              <a:t>Integrated </a:t>
            </a:r>
            <a:r>
              <a:rPr lang="en-US" dirty="0"/>
              <a:t>Soil Fertility </a:t>
            </a:r>
            <a:r>
              <a:rPr lang="en-US" dirty="0" smtClean="0"/>
              <a:t>Management </a:t>
            </a:r>
            <a:r>
              <a:rPr lang="en-US" dirty="0"/>
              <a:t>Technologies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600200"/>
            <a:ext cx="419258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Sites:</a:t>
            </a:r>
          </a:p>
          <a:p>
            <a:r>
              <a:rPr lang="en-US" dirty="0" err="1" smtClean="0"/>
              <a:t>Semuto</a:t>
            </a:r>
            <a:r>
              <a:rPr lang="en-US" dirty="0" smtClean="0"/>
              <a:t> &amp; </a:t>
            </a:r>
            <a:r>
              <a:rPr lang="en-US" dirty="0" err="1" smtClean="0"/>
              <a:t>Kapeka</a:t>
            </a:r>
            <a:r>
              <a:rPr lang="en-US" dirty="0" smtClean="0"/>
              <a:t> SC(</a:t>
            </a:r>
            <a:r>
              <a:rPr lang="en-US" dirty="0" err="1" smtClean="0"/>
              <a:t>Nakaseke</a:t>
            </a:r>
            <a:r>
              <a:rPr lang="en-US" dirty="0" smtClean="0"/>
              <a:t> District)</a:t>
            </a:r>
          </a:p>
          <a:p>
            <a:r>
              <a:rPr lang="en-US" dirty="0" err="1" smtClean="0"/>
              <a:t>Ivukula</a:t>
            </a:r>
            <a:r>
              <a:rPr lang="en-US" dirty="0" smtClean="0"/>
              <a:t>, </a:t>
            </a:r>
            <a:r>
              <a:rPr lang="en-US" dirty="0" err="1" smtClean="0"/>
              <a:t>Nsinze</a:t>
            </a:r>
            <a:r>
              <a:rPr lang="en-US" dirty="0" smtClean="0"/>
              <a:t> and </a:t>
            </a:r>
            <a:r>
              <a:rPr lang="en-US" dirty="0" err="1" smtClean="0"/>
              <a:t>Namutumba</a:t>
            </a:r>
            <a:r>
              <a:rPr lang="en-US" dirty="0" smtClean="0"/>
              <a:t> SC (</a:t>
            </a:r>
            <a:r>
              <a:rPr lang="en-US" dirty="0" err="1" smtClean="0"/>
              <a:t>Namutumba</a:t>
            </a:r>
            <a:r>
              <a:rPr lang="en-US" dirty="0" smtClean="0"/>
              <a:t> District)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2021045625"/>
              </p:ext>
            </p:extLst>
          </p:nvPr>
        </p:nvGraphicFramePr>
        <p:xfrm>
          <a:off x="4343400" y="1600200"/>
          <a:ext cx="4343401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6557757"/>
            <a:ext cx="521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Farmers Practice		+(50 kg N + 15kg P)/ha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09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2409" y="1531189"/>
            <a:ext cx="76847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3" lvl="2"/>
            <a:r>
              <a:rPr lang="en-US" sz="3200" dirty="0">
                <a:latin typeface="Garamond"/>
                <a:cs typeface="Garamond"/>
              </a:rPr>
              <a:t>Climate change adaptation  and mitigation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Data management 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Crop yield monitoring and yield projections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Crop suitability mapping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Information packaging and dissemination ( cropping calendars) </a:t>
            </a:r>
          </a:p>
        </p:txBody>
      </p:sp>
    </p:spTree>
    <p:extLst>
      <p:ext uri="{BB962C8B-B14F-4D97-AF65-F5344CB8AC3E}">
        <p14:creationId xmlns:p14="http://schemas.microsoft.com/office/powerpoint/2010/main" xmlns="" val="220648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46"/>
            <a:ext cx="9021948" cy="54047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8463" y="6292493"/>
            <a:ext cx="815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close association between soil productivity and current banana growing areas.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92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96" y="305129"/>
            <a:ext cx="8631482" cy="5421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696" y="5727071"/>
            <a:ext cx="793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climatically suitable areas shown in deep green (excellent (100%, light (suitable 80%) and lighter ( 60% suitable).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6255" y="0"/>
            <a:ext cx="8285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Two degree increase in temperature will result in the disappearance of the highly suitable area (100%) to suitable (80%).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5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2" y="-36286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20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04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0700" y="1976725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 smtClean="0">
                <a:latin typeface="Arial" charset="0"/>
                <a:cs typeface="Arial" charset="0"/>
              </a:rPr>
              <a:t>One of the pillars of the DSIP </a:t>
            </a:r>
          </a:p>
          <a:p>
            <a:pPr lvl="1"/>
            <a:endParaRPr lang="en-US" sz="2400" dirty="0" smtClean="0">
              <a:latin typeface="Arial" charset="0"/>
              <a:cs typeface="Arial" charset="0"/>
            </a:endParaRPr>
          </a:p>
          <a:p>
            <a:pPr lvl="1"/>
            <a:r>
              <a:rPr lang="en-US" sz="2400" dirty="0" smtClean="0">
                <a:latin typeface="Arial" charset="0"/>
                <a:cs typeface="Arial" charset="0"/>
              </a:rPr>
              <a:t>Research and technology development</a:t>
            </a:r>
          </a:p>
          <a:p>
            <a:pPr lvl="1"/>
            <a:endParaRPr 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90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18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6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7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06" y="459106"/>
            <a:ext cx="84242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 fontAlgn="b">
              <a:buFontTx/>
              <a:buChar char="-"/>
            </a:pPr>
            <a:r>
              <a:rPr lang="en-GB" sz="3200" dirty="0">
                <a:latin typeface="Garamond"/>
                <a:cs typeface="Garamond"/>
              </a:rPr>
              <a:t>Conservation of at least 700 new accessions characterisation of 20 core collections and enhanced management for sustainable utilization of selected Plant Genetic Resources</a:t>
            </a:r>
          </a:p>
          <a:p>
            <a:pPr marL="1371600" lvl="2" indent="-457200" fontAlgn="b">
              <a:buFontTx/>
              <a:buChar char="-"/>
            </a:pPr>
            <a:endParaRPr lang="en-GB" sz="3200" dirty="0">
              <a:latin typeface="Garamond"/>
              <a:cs typeface="Garamond"/>
            </a:endParaRPr>
          </a:p>
          <a:p>
            <a:pPr marL="1371600" lvl="2" indent="-457200" fontAlgn="b">
              <a:buFontTx/>
              <a:buChar char="-"/>
            </a:pPr>
            <a:r>
              <a:rPr lang="en-US" sz="3200" dirty="0" smtClean="0">
                <a:latin typeface="Garamond"/>
                <a:cs typeface="Garamond"/>
              </a:rPr>
              <a:t> </a:t>
            </a:r>
            <a:r>
              <a:rPr lang="en-US" sz="3200" dirty="0">
                <a:latin typeface="Garamond"/>
                <a:cs typeface="Garamond"/>
              </a:rPr>
              <a:t>biotechnology systems,  diagnostics and processes  developed for improved productivity of selected  crops </a:t>
            </a:r>
          </a:p>
          <a:p>
            <a:pPr fontAlgn="b"/>
            <a:endParaRPr lang="en-GB" dirty="0" smtClean="0"/>
          </a:p>
          <a:p>
            <a:pPr fontAlgn="b"/>
            <a:endParaRPr lang="en-GB" b="1" dirty="0"/>
          </a:p>
          <a:p>
            <a:pPr fontAlgn="b"/>
            <a:r>
              <a:rPr lang="en-GB" b="1" dirty="0" smtClean="0"/>
              <a:t> </a:t>
            </a:r>
            <a:endParaRPr lang="en-GB" b="0" i="0" u="none" strike="noStrike" dirty="0">
              <a:solidFill>
                <a:schemeClr val="tx1"/>
              </a:solidFill>
              <a:effectLst/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0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50" y="227494"/>
            <a:ext cx="74118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lvl="2"/>
            <a:r>
              <a:rPr lang="en-US" sz="3200" dirty="0">
                <a:latin typeface="Garamond"/>
                <a:cs typeface="Garamond"/>
              </a:rPr>
              <a:t>Forestry and agroforestry research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Carbon stocks in divers tree species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Shed systems in coffee systems</a:t>
            </a:r>
          </a:p>
          <a:p>
            <a:pPr marL="1371600" lvl="2" indent="-457200">
              <a:buFontTx/>
              <a:buChar char="-"/>
            </a:pPr>
            <a:r>
              <a:rPr lang="en-US" sz="3200" dirty="0">
                <a:latin typeface="Garamond"/>
                <a:cs typeface="Garamond"/>
              </a:rPr>
              <a:t>Soil improving tree species </a:t>
            </a:r>
            <a:endParaRPr lang="en-US" sz="3200" dirty="0" smtClean="0">
              <a:latin typeface="Garamond"/>
              <a:cs typeface="Garamond"/>
            </a:endParaRPr>
          </a:p>
          <a:p>
            <a:pPr marL="455613" lvl="2"/>
            <a:endParaRPr lang="en-US" sz="3200" dirty="0" smtClean="0">
              <a:latin typeface="Garamond"/>
              <a:cs typeface="Garamond"/>
            </a:endParaRPr>
          </a:p>
          <a:p>
            <a:pPr marL="455613" lvl="2"/>
            <a:endParaRPr lang="en-US" sz="3200" dirty="0">
              <a:latin typeface="Garamond"/>
              <a:cs typeface="Garamond"/>
            </a:endParaRPr>
          </a:p>
          <a:p>
            <a:pPr marL="455613" lvl="2"/>
            <a:r>
              <a:rPr lang="en-US" sz="3200" dirty="0" smtClean="0">
                <a:latin typeface="Garamond"/>
                <a:cs typeface="Garamond"/>
              </a:rPr>
              <a:t>Fisheries research</a:t>
            </a:r>
          </a:p>
          <a:p>
            <a:pPr marL="455613" lvl="2"/>
            <a:r>
              <a:rPr lang="en-US" sz="3200" dirty="0" smtClean="0">
                <a:latin typeface="Garamond"/>
                <a:cs typeface="Garamond"/>
              </a:rPr>
              <a:t>Capture fisheries  as diversification options </a:t>
            </a:r>
          </a:p>
        </p:txBody>
      </p:sp>
    </p:spTree>
    <p:extLst>
      <p:ext uri="{BB962C8B-B14F-4D97-AF65-F5344CB8AC3E}">
        <p14:creationId xmlns:p14="http://schemas.microsoft.com/office/powerpoint/2010/main" xmlns="" val="10231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087" y="1357787"/>
            <a:ext cx="79285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 fontAlgn="b"/>
            <a:r>
              <a:rPr lang="en-US" sz="3600" dirty="0">
                <a:latin typeface="Garamond"/>
                <a:cs typeface="Garamond"/>
              </a:rPr>
              <a:t>LIVESTOCK</a:t>
            </a:r>
          </a:p>
          <a:p>
            <a:pPr marL="1371600" lvl="2" indent="-457200" fontAlgn="b">
              <a:buFontTx/>
              <a:buChar char="-"/>
            </a:pPr>
            <a:r>
              <a:rPr lang="en-US" sz="3600" dirty="0">
                <a:latin typeface="Garamond"/>
                <a:cs typeface="Garamond"/>
              </a:rPr>
              <a:t>Breeding for hardy indigenous types</a:t>
            </a:r>
          </a:p>
          <a:p>
            <a:pPr marL="1371600" lvl="2" indent="-457200" fontAlgn="b">
              <a:buFontTx/>
              <a:buChar char="-"/>
            </a:pPr>
            <a:r>
              <a:rPr lang="en-US" sz="3600" dirty="0">
                <a:latin typeface="Garamond"/>
                <a:cs typeface="Garamond"/>
              </a:rPr>
              <a:t>Dry season feeding technologies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0784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39800" y="0"/>
            <a:ext cx="7242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5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9300" y="0"/>
            <a:ext cx="764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74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89000" y="0"/>
            <a:ext cx="7363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7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00100" y="0"/>
            <a:ext cx="7526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07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54100" y="0"/>
            <a:ext cx="702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1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818" y="830286"/>
            <a:ext cx="52870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1. Drought and heat </a:t>
            </a:r>
            <a:r>
              <a:rPr lang="en-US" sz="3200" dirty="0">
                <a:latin typeface="Garamond"/>
                <a:cs typeface="Garamond"/>
              </a:rPr>
              <a:t>tolerant varieties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Cassava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Beans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Fruit trees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Millet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Sorghum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Cowpeas</a:t>
            </a:r>
          </a:p>
          <a:p>
            <a:pPr marL="358775"/>
            <a:r>
              <a:rPr lang="en-US" sz="3200" dirty="0">
                <a:latin typeface="Garamond"/>
                <a:cs typeface="Garamond"/>
              </a:rPr>
              <a:t>banana </a:t>
            </a:r>
          </a:p>
        </p:txBody>
      </p:sp>
    </p:spTree>
    <p:extLst>
      <p:ext uri="{BB962C8B-B14F-4D97-AF65-F5344CB8AC3E}">
        <p14:creationId xmlns:p14="http://schemas.microsoft.com/office/powerpoint/2010/main" xmlns="" val="19132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563</Words>
  <Application>Microsoft Macintosh PowerPoint</Application>
  <PresentationFormat>On-screen Show (4:3)</PresentationFormat>
  <Paragraphs>185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AGRICULTURAL RESEARCH SCIENCE INITIATIVE – contribution to climate change adaptation and mitigation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Mean upland rice response to Integrated Soil Fertility Management Technologies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Public Relations Office</cp:lastModifiedBy>
  <cp:revision>25</cp:revision>
  <dcterms:created xsi:type="dcterms:W3CDTF">2014-08-21T11:43:27Z</dcterms:created>
  <dcterms:modified xsi:type="dcterms:W3CDTF">2014-08-26T06:16:28Z</dcterms:modified>
</cp:coreProperties>
</file>