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96" r:id="rId3"/>
    <p:sldMasterId id="2147483708" r:id="rId4"/>
  </p:sldMasterIdLst>
  <p:sldIdLst>
    <p:sldId id="257" r:id="rId5"/>
    <p:sldId id="261" r:id="rId6"/>
    <p:sldId id="269" r:id="rId7"/>
    <p:sldId id="264" r:id="rId8"/>
    <p:sldId id="265" r:id="rId9"/>
    <p:sldId id="266" r:id="rId10"/>
    <p:sldId id="267" r:id="rId11"/>
    <p:sldId id="268" r:id="rId12"/>
    <p:sldId id="270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33355D-7AED-44C5-9FCE-CB18BA19D4A6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8/21/2014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072F5F-1C7B-44D9-B758-15F5C461DBAB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7045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33355D-7AED-44C5-9FCE-CB18BA19D4A6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8/21/2014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072F5F-1C7B-44D9-B758-15F5C461DBAB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8740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33355D-7AED-44C5-9FCE-CB18BA19D4A6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8/21/2014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072F5F-1C7B-44D9-B758-15F5C461DBAB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7533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33355D-7AED-44C5-9FCE-CB18BA19D4A6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8/21/2014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072F5F-1C7B-44D9-B758-15F5C461DBAB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52768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33355D-7AED-44C5-9FCE-CB18BA19D4A6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8/21/2014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072F5F-1C7B-44D9-B758-15F5C461DBAB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40727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33355D-7AED-44C5-9FCE-CB18BA19D4A6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8/21/2014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072F5F-1C7B-44D9-B758-15F5C461DBAB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76079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33355D-7AED-44C5-9FCE-CB18BA19D4A6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8/21/2014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072F5F-1C7B-44D9-B758-15F5C461DBAB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18854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33355D-7AED-44C5-9FCE-CB18BA19D4A6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8/21/2014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072F5F-1C7B-44D9-B758-15F5C461DBAB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58783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33355D-7AED-44C5-9FCE-CB18BA19D4A6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8/21/2014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072F5F-1C7B-44D9-B758-15F5C461DBAB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662782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33355D-7AED-44C5-9FCE-CB18BA19D4A6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8/21/2014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072F5F-1C7B-44D9-B758-15F5C461DBAB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66142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33355D-7AED-44C5-9FCE-CB18BA19D4A6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8/21/2014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072F5F-1C7B-44D9-B758-15F5C461DBAB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116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33355D-7AED-44C5-9FCE-CB18BA19D4A6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8/21/2014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072F5F-1C7B-44D9-B758-15F5C461DBAB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161979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33355D-7AED-44C5-9FCE-CB18BA19D4A6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8/21/2014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072F5F-1C7B-44D9-B758-15F5C461DBAB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indent="-283464">
              <a:lnSpc>
                <a:spcPts val="3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/>
              <a:buNone/>
            </a:pPr>
            <a:endParaRPr lang="en-US" sz="3200">
              <a:solidFill>
                <a:prstClr val="black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79617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33355D-7AED-44C5-9FCE-CB18BA19D4A6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8/21/2014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072F5F-1C7B-44D9-B758-15F5C461DBAB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394780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33355D-7AED-44C5-9FCE-CB18BA19D4A6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8/21/2014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072F5F-1C7B-44D9-B758-15F5C461DBAB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838334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33355D-7AED-44C5-9FCE-CB18BA19D4A6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8/21/2014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072F5F-1C7B-44D9-B758-15F5C461DBAB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431858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33355D-7AED-44C5-9FCE-CB18BA19D4A6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8/21/2014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072F5F-1C7B-44D9-B758-15F5C461DBAB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374628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33355D-7AED-44C5-9FCE-CB18BA19D4A6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8/21/2014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072F5F-1C7B-44D9-B758-15F5C461DBAB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071550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33355D-7AED-44C5-9FCE-CB18BA19D4A6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8/21/2014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072F5F-1C7B-44D9-B758-15F5C461DBAB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163095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33355D-7AED-44C5-9FCE-CB18BA19D4A6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8/21/2014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072F5F-1C7B-44D9-B758-15F5C461DBAB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544847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33355D-7AED-44C5-9FCE-CB18BA19D4A6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8/21/2014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072F5F-1C7B-44D9-B758-15F5C461DBAB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836318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33355D-7AED-44C5-9FCE-CB18BA19D4A6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8/21/2014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072F5F-1C7B-44D9-B758-15F5C461DBAB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6070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33355D-7AED-44C5-9FCE-CB18BA19D4A6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8/21/2014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072F5F-1C7B-44D9-B758-15F5C461DBAB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865942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33355D-7AED-44C5-9FCE-CB18BA19D4A6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8/21/2014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072F5F-1C7B-44D9-B758-15F5C461DBAB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872786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33355D-7AED-44C5-9FCE-CB18BA19D4A6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8/21/2014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072F5F-1C7B-44D9-B758-15F5C461DBAB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indent="-283464">
              <a:lnSpc>
                <a:spcPts val="3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/>
              <a:buNone/>
            </a:pPr>
            <a:endParaRPr lang="en-US" sz="3200">
              <a:solidFill>
                <a:prstClr val="black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8652381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33355D-7AED-44C5-9FCE-CB18BA19D4A6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8/21/2014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072F5F-1C7B-44D9-B758-15F5C461DBAB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596041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33355D-7AED-44C5-9FCE-CB18BA19D4A6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8/21/2014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072F5F-1C7B-44D9-B758-15F5C461DBAB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323904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33355D-7AED-44C5-9FCE-CB18BA19D4A6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8/21/2014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072F5F-1C7B-44D9-B758-15F5C461DBAB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601408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33355D-7AED-44C5-9FCE-CB18BA19D4A6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8/21/2014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072F5F-1C7B-44D9-B758-15F5C461DBAB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191987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33355D-7AED-44C5-9FCE-CB18BA19D4A6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8/21/2014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072F5F-1C7B-44D9-B758-15F5C461DBAB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858192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33355D-7AED-44C5-9FCE-CB18BA19D4A6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8/21/2014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072F5F-1C7B-44D9-B758-15F5C461DBAB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85786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33355D-7AED-44C5-9FCE-CB18BA19D4A6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8/21/2014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072F5F-1C7B-44D9-B758-15F5C461DBAB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023737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33355D-7AED-44C5-9FCE-CB18BA19D4A6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8/21/2014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072F5F-1C7B-44D9-B758-15F5C461DBAB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1240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33355D-7AED-44C5-9FCE-CB18BA19D4A6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8/21/2014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072F5F-1C7B-44D9-B758-15F5C461DBAB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715977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33355D-7AED-44C5-9FCE-CB18BA19D4A6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8/21/2014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072F5F-1C7B-44D9-B758-15F5C461DBAB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388736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33355D-7AED-44C5-9FCE-CB18BA19D4A6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8/21/2014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072F5F-1C7B-44D9-B758-15F5C461DBAB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361155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33355D-7AED-44C5-9FCE-CB18BA19D4A6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8/21/2014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072F5F-1C7B-44D9-B758-15F5C461DBAB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indent="-283464">
              <a:lnSpc>
                <a:spcPts val="3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/>
              <a:buNone/>
            </a:pPr>
            <a:endParaRPr lang="en-US" sz="3200">
              <a:solidFill>
                <a:prstClr val="black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292504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33355D-7AED-44C5-9FCE-CB18BA19D4A6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8/21/2014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072F5F-1C7B-44D9-B758-15F5C461DBAB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405386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33355D-7AED-44C5-9FCE-CB18BA19D4A6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8/21/2014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072F5F-1C7B-44D9-B758-15F5C461DBAB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047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33355D-7AED-44C5-9FCE-CB18BA19D4A6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8/21/2014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072F5F-1C7B-44D9-B758-15F5C461DBAB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4801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33355D-7AED-44C5-9FCE-CB18BA19D4A6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8/21/2014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072F5F-1C7B-44D9-B758-15F5C461DBAB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5707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33355D-7AED-44C5-9FCE-CB18BA19D4A6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8/21/2014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072F5F-1C7B-44D9-B758-15F5C461DBAB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250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33355D-7AED-44C5-9FCE-CB18BA19D4A6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8/21/2014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072F5F-1C7B-44D9-B758-15F5C461DBAB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3261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33355D-7AED-44C5-9FCE-CB18BA19D4A6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8/21/2014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072F5F-1C7B-44D9-B758-15F5C461DBAB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indent="-283464">
              <a:lnSpc>
                <a:spcPts val="3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/>
              <a:buNone/>
            </a:pPr>
            <a:endParaRPr lang="en-US" sz="3200">
              <a:solidFill>
                <a:prstClr val="black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45280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C33355D-7AED-44C5-9FCE-CB18BA19D4A6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8/21/2014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1F072F5F-1C7B-44D9-B758-15F5C461DBAB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1171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C33355D-7AED-44C5-9FCE-CB18BA19D4A6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8/21/2014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1F072F5F-1C7B-44D9-B758-15F5C461DBAB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185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C33355D-7AED-44C5-9FCE-CB18BA19D4A6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8/21/2014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1F072F5F-1C7B-44D9-B758-15F5C461DBAB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2934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C33355D-7AED-44C5-9FCE-CB18BA19D4A6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8/21/2014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1F072F5F-1C7B-44D9-B758-15F5C461DBAB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459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1"/>
            <a:ext cx="7772400" cy="2590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209800"/>
            <a:ext cx="7924800" cy="4419600"/>
          </a:xfrm>
        </p:spPr>
        <p:txBody>
          <a:bodyPr>
            <a:normAutofit fontScale="32500" lnSpcReduction="20000"/>
          </a:bodyPr>
          <a:lstStyle/>
          <a:p>
            <a:endParaRPr lang="en-US" dirty="0" smtClean="0"/>
          </a:p>
          <a:p>
            <a:pPr algn="ctr"/>
            <a:r>
              <a:rPr lang="en-US" sz="9600" b="1" dirty="0" smtClean="0">
                <a:latin typeface="Bookman Old Style" pitchFamily="18" charset="0"/>
              </a:rPr>
              <a:t>THE OFFICE OF THE PRIME MINISTER; DEPT OF DISASTER PREPAREDNESS  AND MANAGEMENT</a:t>
            </a:r>
          </a:p>
          <a:p>
            <a:pPr algn="ctr"/>
            <a:endParaRPr lang="en-US" sz="5900" dirty="0">
              <a:latin typeface="Bookman Old Style" pitchFamily="18" charset="0"/>
            </a:endParaRPr>
          </a:p>
          <a:p>
            <a:pPr algn="ctr"/>
            <a:r>
              <a:rPr lang="en-US" sz="8000" dirty="0" smtClean="0">
                <a:solidFill>
                  <a:srgbClr val="C00000"/>
                </a:solidFill>
                <a:latin typeface="Bookman Old Style" pitchFamily="18" charset="0"/>
              </a:rPr>
              <a:t>Presentation to the Inter Governmental Panel on Climate Change.</a:t>
            </a:r>
          </a:p>
          <a:p>
            <a:pPr algn="ctr"/>
            <a:endParaRPr lang="en-US" sz="8000" dirty="0">
              <a:solidFill>
                <a:srgbClr val="C00000"/>
              </a:solidFill>
              <a:latin typeface="Bookman Old Style" pitchFamily="18" charset="0"/>
            </a:endParaRPr>
          </a:p>
          <a:p>
            <a:pPr algn="ctr"/>
            <a:endParaRPr lang="en-US" sz="8000" dirty="0" smtClean="0">
              <a:solidFill>
                <a:srgbClr val="C00000"/>
              </a:solidFill>
              <a:latin typeface="Bookman Old Style" pitchFamily="18" charset="0"/>
            </a:endParaRPr>
          </a:p>
          <a:p>
            <a:pPr algn="just"/>
            <a:r>
              <a:rPr lang="en-US" sz="8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Kagoda</a:t>
            </a:r>
            <a:r>
              <a:rPr lang="en-US" sz="8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 Jacqueline</a:t>
            </a:r>
          </a:p>
          <a:p>
            <a:pPr algn="just"/>
            <a:r>
              <a:rPr lang="en-US" sz="8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Disaster Management Officer</a:t>
            </a:r>
          </a:p>
          <a:p>
            <a:pPr algn="just"/>
            <a:r>
              <a:rPr lang="en-US" sz="8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Office of the Prime Minister</a:t>
            </a:r>
          </a:p>
          <a:p>
            <a:pPr algn="ctr"/>
            <a:endParaRPr lang="en-US" sz="8000" dirty="0"/>
          </a:p>
          <a:p>
            <a:pPr algn="ctr"/>
            <a:endParaRPr lang="en-US" sz="8000" dirty="0" smtClean="0"/>
          </a:p>
          <a:p>
            <a:pPr algn="ctr"/>
            <a:endParaRPr lang="en-US" sz="9600" dirty="0" smtClean="0"/>
          </a:p>
        </p:txBody>
      </p:sp>
      <p:pic>
        <p:nvPicPr>
          <p:cNvPr id="5" name="Picture 2" descr="D:\Maps &amp; Images\Coat_of_arms_of_uganda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86200" y="762000"/>
            <a:ext cx="1371600" cy="1143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45338634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147782"/>
            <a:ext cx="7498080" cy="766618"/>
          </a:xfrm>
        </p:spPr>
        <p:txBody>
          <a:bodyPr>
            <a:normAutofit/>
          </a:bodyPr>
          <a:lstStyle/>
          <a:p>
            <a:r>
              <a:rPr lang="en-GB" sz="4400" b="1" dirty="0" smtClean="0">
                <a:solidFill>
                  <a:srgbClr val="FF0000"/>
                </a:solidFill>
              </a:rPr>
              <a:t>Mission And Objective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105400"/>
          </a:xfrm>
        </p:spPr>
        <p:txBody>
          <a:bodyPr>
            <a:normAutofit/>
          </a:bodyPr>
          <a:lstStyle/>
          <a:p>
            <a:pPr algn="just"/>
            <a:r>
              <a:rPr lang="en-GB" dirty="0" smtClean="0">
                <a:solidFill>
                  <a:srgbClr val="FF0000"/>
                </a:solidFill>
              </a:rPr>
              <a:t>Mission</a:t>
            </a:r>
            <a:r>
              <a:rPr lang="en-GB" dirty="0" smtClean="0"/>
              <a:t>: To create an effective framework through which disasters preparedness &amp; MGT is entrenched in all aspects development processes, focussing on saving lives, livelihoods &amp; resources</a:t>
            </a:r>
          </a:p>
          <a:p>
            <a:pPr algn="just"/>
            <a:r>
              <a:rPr lang="en-GB" dirty="0" smtClean="0">
                <a:solidFill>
                  <a:srgbClr val="FF0000"/>
                </a:solidFill>
              </a:rPr>
              <a:t>Goal</a:t>
            </a:r>
            <a:r>
              <a:rPr lang="en-GB" dirty="0" smtClean="0"/>
              <a:t>: To establish institutions &amp; mechanisms that will reduce the vulnerability of the people  &amp; their property to disasters</a:t>
            </a:r>
          </a:p>
          <a:p>
            <a:pPr marL="82296" indent="0" algn="just">
              <a:buNone/>
            </a:pPr>
            <a:endParaRPr lang="en-GB" dirty="0" smtClean="0"/>
          </a:p>
          <a:p>
            <a:pPr algn="just"/>
            <a:endParaRPr lang="en-GB" dirty="0" smtClean="0"/>
          </a:p>
          <a:p>
            <a:pPr algn="just"/>
            <a:endParaRPr lang="en-US" dirty="0"/>
          </a:p>
        </p:txBody>
      </p:sp>
      <p:pic>
        <p:nvPicPr>
          <p:cNvPr id="4" name="Picture 2" descr="D:\Maps &amp; Images\Coat_of_arms_of_uganda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96200" y="147782"/>
            <a:ext cx="685800" cy="69041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34617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147782"/>
            <a:ext cx="7498080" cy="766618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Guiding Principles of DDP&amp;M.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219200"/>
            <a:ext cx="7562088" cy="525780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800" dirty="0" smtClean="0"/>
              <a:t>Any policy sets guiding principles upon which implementation is premised, for this policy they include in summary: </a:t>
            </a:r>
          </a:p>
          <a:p>
            <a:pPr algn="just">
              <a:buNone/>
            </a:pPr>
            <a:r>
              <a:rPr lang="en-US" sz="2800" dirty="0" smtClean="0"/>
              <a:t>-Using a multi sectoral approach</a:t>
            </a:r>
          </a:p>
          <a:p>
            <a:pPr algn="just">
              <a:buNone/>
            </a:pPr>
            <a:r>
              <a:rPr lang="en-US" sz="2800" dirty="0" smtClean="0"/>
              <a:t>-Community participation in DRR</a:t>
            </a:r>
          </a:p>
          <a:p>
            <a:pPr algn="just">
              <a:buNone/>
            </a:pPr>
            <a:r>
              <a:rPr lang="en-US" sz="2800" dirty="0" smtClean="0"/>
              <a:t>-Public awareness</a:t>
            </a:r>
          </a:p>
          <a:p>
            <a:pPr algn="just">
              <a:buNone/>
            </a:pPr>
            <a:r>
              <a:rPr lang="en-US" sz="2800" dirty="0" smtClean="0"/>
              <a:t>-Use of adequate expertise &amp; technology</a:t>
            </a:r>
          </a:p>
          <a:p>
            <a:pPr algn="just">
              <a:buNone/>
            </a:pPr>
            <a:r>
              <a:rPr lang="en-US" sz="2800" dirty="0" smtClean="0"/>
              <a:t>-Vulnerability analysis</a:t>
            </a:r>
          </a:p>
          <a:p>
            <a:pPr algn="just">
              <a:buNone/>
            </a:pPr>
            <a:r>
              <a:rPr lang="en-US" sz="2800" dirty="0" smtClean="0"/>
              <a:t>-Observance of human rights</a:t>
            </a:r>
          </a:p>
          <a:p>
            <a:pPr algn="just"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-Consideration of climate change</a:t>
            </a:r>
          </a:p>
          <a:p>
            <a:pPr algn="just">
              <a:buNone/>
            </a:pPr>
            <a:r>
              <a:rPr lang="en-US" sz="2800" dirty="0" smtClean="0"/>
              <a:t>- Maintaining partnerships &amp; coordination in DRR</a:t>
            </a:r>
          </a:p>
          <a:p>
            <a:pPr algn="just">
              <a:buNone/>
            </a:pPr>
            <a:endParaRPr lang="en-US" sz="2800" dirty="0"/>
          </a:p>
        </p:txBody>
      </p:sp>
      <p:pic>
        <p:nvPicPr>
          <p:cNvPr id="4" name="Picture 2" descr="D:\Maps &amp; Images\Coat_of_arms_of_uganda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96200" y="147782"/>
            <a:ext cx="685800" cy="69041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18929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76200"/>
            <a:ext cx="7498080" cy="6096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Key coordination structures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685800"/>
            <a:ext cx="7498080" cy="6096000"/>
          </a:xfrm>
        </p:spPr>
        <p:txBody>
          <a:bodyPr>
            <a:noAutofit/>
          </a:bodyPr>
          <a:lstStyle/>
          <a:p>
            <a:pPr algn="just">
              <a:lnSpc>
                <a:spcPct val="90000"/>
              </a:lnSpc>
              <a:buFont typeface="Monotype Sorts" pitchFamily="2" charset="2"/>
              <a:buNone/>
            </a:pPr>
            <a:r>
              <a:rPr lang="en-GB" sz="2400" u="sng" dirty="0" smtClean="0"/>
              <a:t>National:</a:t>
            </a:r>
          </a:p>
          <a:p>
            <a:pPr algn="just">
              <a:lnSpc>
                <a:spcPct val="90000"/>
              </a:lnSpc>
              <a:buFont typeface="Monotype Sorts" pitchFamily="2" charset="2"/>
              <a:buNone/>
            </a:pPr>
            <a:r>
              <a:rPr lang="en-GB" sz="2400" dirty="0" smtClean="0"/>
              <a:t>-OPM is the Central Coordinating Ministry on </a:t>
            </a:r>
            <a:r>
              <a:rPr lang="en-GB" sz="2400" dirty="0" smtClean="0"/>
              <a:t>Disasters.</a:t>
            </a:r>
            <a:endParaRPr lang="en-GB" sz="2400" dirty="0" smtClean="0"/>
          </a:p>
          <a:p>
            <a:pPr marL="82296" indent="0" algn="just">
              <a:lnSpc>
                <a:spcPct val="90000"/>
              </a:lnSpc>
              <a:buNone/>
            </a:pPr>
            <a:r>
              <a:rPr lang="en-GB" sz="2400" dirty="0" smtClean="0"/>
              <a:t>-Inter- Agency Technical </a:t>
            </a:r>
            <a:r>
              <a:rPr lang="en-GB" sz="2400" dirty="0"/>
              <a:t>W</a:t>
            </a:r>
            <a:r>
              <a:rPr lang="en-GB" sz="2400" dirty="0" smtClean="0"/>
              <a:t>orking Group (Disaster Risk Reduction Platform) chaired by CDPM on behalf of PS.</a:t>
            </a:r>
          </a:p>
          <a:p>
            <a:pPr marL="82296" indent="0" algn="just">
              <a:lnSpc>
                <a:spcPct val="90000"/>
              </a:lnSpc>
              <a:buNone/>
            </a:pPr>
            <a:r>
              <a:rPr lang="en-GB" sz="2400" dirty="0" smtClean="0">
                <a:solidFill>
                  <a:srgbClr val="FF0000"/>
                </a:solidFill>
              </a:rPr>
              <a:t>NB</a:t>
            </a:r>
            <a:r>
              <a:rPr lang="en-GB" sz="2400" dirty="0" smtClean="0">
                <a:solidFill>
                  <a:srgbClr val="FF0000"/>
                </a:solidFill>
              </a:rPr>
              <a:t>.</a:t>
            </a:r>
            <a:r>
              <a:rPr lang="en-GB" sz="2400" dirty="0" smtClean="0"/>
              <a:t> Parliament </a:t>
            </a:r>
            <a:r>
              <a:rPr lang="en-GB" sz="2400" dirty="0"/>
              <a:t>has a role to play in implementing the policy. We have a Parliamentary Forum on Disaster Risk </a:t>
            </a:r>
            <a:r>
              <a:rPr lang="en-GB" sz="2400" dirty="0" smtClean="0"/>
              <a:t>Reduction.	   </a:t>
            </a:r>
          </a:p>
          <a:p>
            <a:pPr algn="just">
              <a:lnSpc>
                <a:spcPct val="90000"/>
              </a:lnSpc>
              <a:buFont typeface="Monotype Sorts" pitchFamily="2" charset="2"/>
              <a:buNone/>
            </a:pPr>
            <a:r>
              <a:rPr lang="en-GB" sz="2400" u="sng" dirty="0" smtClean="0"/>
              <a:t>Local</a:t>
            </a:r>
            <a:r>
              <a:rPr lang="en-GB" sz="2400" dirty="0" smtClean="0"/>
              <a:t>:</a:t>
            </a:r>
          </a:p>
          <a:p>
            <a:pPr algn="just">
              <a:lnSpc>
                <a:spcPct val="90000"/>
              </a:lnSpc>
            </a:pPr>
            <a:r>
              <a:rPr lang="en-GB" sz="2400" dirty="0" smtClean="0"/>
              <a:t>District Disaster Policy Committee (DDPC)</a:t>
            </a:r>
          </a:p>
          <a:p>
            <a:pPr algn="just">
              <a:lnSpc>
                <a:spcPct val="90000"/>
              </a:lnSpc>
            </a:pPr>
            <a:r>
              <a:rPr lang="en-GB" sz="2400" dirty="0" smtClean="0"/>
              <a:t>District- District Disaster Committees (DDMCs)</a:t>
            </a:r>
          </a:p>
          <a:p>
            <a:pPr algn="just">
              <a:lnSpc>
                <a:spcPct val="90000"/>
              </a:lnSpc>
            </a:pPr>
            <a:r>
              <a:rPr lang="en-GB" sz="2400" dirty="0" smtClean="0"/>
              <a:t>Sub-county- S/C Disaster mgt committee (SDMCs) </a:t>
            </a:r>
          </a:p>
          <a:p>
            <a:pPr algn="just">
              <a:lnSpc>
                <a:spcPct val="90000"/>
              </a:lnSpc>
            </a:pPr>
            <a:r>
              <a:rPr lang="en-GB" sz="2400" dirty="0" smtClean="0"/>
              <a:t>Village Disaster </a:t>
            </a:r>
            <a:r>
              <a:rPr lang="en-GB" sz="2400" dirty="0" err="1" smtClean="0"/>
              <a:t>Mgt</a:t>
            </a:r>
            <a:r>
              <a:rPr lang="en-GB" sz="2400" dirty="0" smtClean="0"/>
              <a:t> committees (VDMC)</a:t>
            </a:r>
            <a:endParaRPr lang="en-US" sz="2400" dirty="0" smtClean="0"/>
          </a:p>
          <a:p>
            <a:pPr algn="just"/>
            <a:endParaRPr lang="en-US" sz="2400" dirty="0"/>
          </a:p>
        </p:txBody>
      </p:sp>
      <p:pic>
        <p:nvPicPr>
          <p:cNvPr id="4" name="Picture 2" descr="D:\Maps &amp; Images\Coat_of_arms_of_uganda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96200" y="12700"/>
            <a:ext cx="685800" cy="69041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16320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147782"/>
            <a:ext cx="7498080" cy="842818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Progress of DDP&amp;M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 smtClean="0"/>
              <a:t>Policies such as the IDP, DPM and draft Peace Policy.</a:t>
            </a:r>
          </a:p>
          <a:p>
            <a:pPr algn="just"/>
            <a:r>
              <a:rPr lang="en-US" dirty="0" smtClean="0"/>
              <a:t>Monthly meeting of the DRR and Peace platform.</a:t>
            </a:r>
          </a:p>
          <a:p>
            <a:pPr algn="just"/>
            <a:r>
              <a:rPr lang="en-US" dirty="0" smtClean="0"/>
              <a:t>Cabinet S/C on emergencies under the Rt. Hon. 2</a:t>
            </a:r>
            <a:r>
              <a:rPr lang="en-US" baseline="30000" dirty="0" smtClean="0"/>
              <a:t>nd</a:t>
            </a:r>
            <a:r>
              <a:rPr lang="en-US" dirty="0" smtClean="0"/>
              <a:t> Dep. PM; essential towards relocation of communities at high risk in Elgon sub region.</a:t>
            </a:r>
          </a:p>
          <a:p>
            <a:pPr algn="just"/>
            <a:r>
              <a:rPr lang="en-US" dirty="0" smtClean="0"/>
              <a:t>Archiving Disaster data through the Des Inventor.</a:t>
            </a:r>
          </a:p>
          <a:p>
            <a:pPr algn="just"/>
            <a:r>
              <a:rPr lang="en-US" dirty="0" smtClean="0"/>
              <a:t>Capacity Building; BCP training for key sectors such as Education, Health, Water etc.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D:\Maps &amp; Images\Coat_of_arms_of_uganda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96200" y="147782"/>
            <a:ext cx="685800" cy="69041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016721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147782"/>
            <a:ext cx="7498080" cy="919018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Cont’d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Provision of Relief and Non Food Items to affected communities, in addition to Food security assessments.</a:t>
            </a:r>
          </a:p>
          <a:p>
            <a:pPr algn="just"/>
            <a:r>
              <a:rPr lang="en-US" dirty="0" smtClean="0"/>
              <a:t>DDMC </a:t>
            </a:r>
            <a:r>
              <a:rPr lang="en-US" dirty="0" smtClean="0"/>
              <a:t>and Contingency Planning Training for some districts. </a:t>
            </a:r>
          </a:p>
          <a:p>
            <a:endParaRPr lang="en-US" dirty="0"/>
          </a:p>
        </p:txBody>
      </p:sp>
      <p:pic>
        <p:nvPicPr>
          <p:cNvPr id="4" name="Picture 2" descr="D:\Maps &amp; Images\Coat_of_arms_of_uganda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96200" y="147782"/>
            <a:ext cx="685800" cy="69041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558455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147782"/>
            <a:ext cx="7498080" cy="766618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What is being Implemented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143000"/>
            <a:ext cx="7498080" cy="5562600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en-US" dirty="0" smtClean="0"/>
              <a:t>Further DDMC and Contingency Planning training.</a:t>
            </a:r>
          </a:p>
          <a:p>
            <a:pPr algn="just"/>
            <a:r>
              <a:rPr lang="en-US" dirty="0" smtClean="0"/>
              <a:t>Multi hazard risk and vulnerability mapping of the different regions.</a:t>
            </a:r>
          </a:p>
          <a:p>
            <a:pPr algn="just"/>
            <a:r>
              <a:rPr lang="en-US" dirty="0" smtClean="0"/>
              <a:t>Resettlement of </a:t>
            </a:r>
            <a:r>
              <a:rPr lang="en-US" dirty="0" err="1" smtClean="0"/>
              <a:t>Bennet</a:t>
            </a:r>
            <a:r>
              <a:rPr lang="en-US" dirty="0" smtClean="0"/>
              <a:t> Community and communities at risk of landslides in Elgon.</a:t>
            </a:r>
          </a:p>
          <a:p>
            <a:pPr algn="just"/>
            <a:r>
              <a:rPr lang="en-US" dirty="0" smtClean="0"/>
              <a:t>Emergency Simulation training on Floods and refugees planned for this year.</a:t>
            </a:r>
          </a:p>
          <a:p>
            <a:pPr algn="just"/>
            <a:r>
              <a:rPr lang="en-US" dirty="0" smtClean="0"/>
              <a:t>Early Warning Systems especially for floods together with MET &amp; </a:t>
            </a:r>
            <a:r>
              <a:rPr lang="en-US" dirty="0" smtClean="0"/>
              <a:t>UCC. Survey </a:t>
            </a:r>
            <a:r>
              <a:rPr lang="en-US" dirty="0" smtClean="0"/>
              <a:t>being done in </a:t>
            </a:r>
            <a:r>
              <a:rPr lang="en-US" dirty="0" err="1" smtClean="0"/>
              <a:t>Butaleja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NECOC is being equipped with the DRM comprehensive hardware and software such as Arc GIS, </a:t>
            </a:r>
            <a:r>
              <a:rPr lang="en-US" dirty="0" err="1" smtClean="0"/>
              <a:t>Modelling</a:t>
            </a:r>
            <a:r>
              <a:rPr lang="en-US" dirty="0" smtClean="0"/>
              <a:t> </a:t>
            </a:r>
            <a:r>
              <a:rPr lang="en-US" dirty="0" err="1" smtClean="0"/>
              <a:t>softwares</a:t>
            </a:r>
            <a:r>
              <a:rPr lang="en-US" dirty="0" smtClean="0"/>
              <a:t> on climate related risks such as floods etc.</a:t>
            </a:r>
          </a:p>
          <a:p>
            <a:pPr algn="just"/>
            <a:r>
              <a:rPr lang="en-US" dirty="0" smtClean="0"/>
              <a:t>Country Programming Paper to end Drought Resilience in partnership with MAAIF is underway.</a:t>
            </a:r>
          </a:p>
          <a:p>
            <a:pPr algn="just"/>
            <a:r>
              <a:rPr lang="en-US" dirty="0" smtClean="0"/>
              <a:t>International DRR and Peace Day Celebrations are being planned.</a:t>
            </a:r>
          </a:p>
        </p:txBody>
      </p:sp>
      <p:pic>
        <p:nvPicPr>
          <p:cNvPr id="4" name="Picture 2" descr="D:\Maps &amp; Images\Coat_of_arms_of_uganda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96200" y="147782"/>
            <a:ext cx="685800" cy="69041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143944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147782"/>
            <a:ext cx="7498080" cy="868362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Challenges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219200"/>
            <a:ext cx="7498080" cy="5486400"/>
          </a:xfrm>
        </p:spPr>
        <p:txBody>
          <a:bodyPr>
            <a:normAutofit fontScale="92500" lnSpcReduction="20000"/>
          </a:bodyPr>
          <a:lstStyle/>
          <a:p>
            <a:pPr lvl="0" algn="just">
              <a:buFont typeface="Wingdings" pitchFamily="2" charset="2"/>
              <a:buChar char="Ø"/>
            </a:pPr>
            <a:r>
              <a:rPr lang="en-US" dirty="0" smtClean="0"/>
              <a:t>Limited level </a:t>
            </a:r>
            <a:r>
              <a:rPr lang="en-US" dirty="0"/>
              <a:t>of mainstreaming of DRR into the respective sector plans and budgets at all levels.</a:t>
            </a:r>
          </a:p>
          <a:p>
            <a:pPr lvl="0" algn="just">
              <a:buFont typeface="Wingdings" pitchFamily="2" charset="2"/>
              <a:buChar char="Ø"/>
            </a:pPr>
            <a:r>
              <a:rPr lang="en-US" dirty="0"/>
              <a:t>Inadequate understanding of the approach to disasters. i.e. prevention, mitigation and prevention (proactive) should be the focus as opposed to response (reactionary).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Inadequate </a:t>
            </a:r>
            <a:r>
              <a:rPr lang="en-US" dirty="0"/>
              <a:t>resources.</a:t>
            </a:r>
          </a:p>
          <a:p>
            <a:pPr lvl="0" algn="just">
              <a:buFont typeface="Wingdings" pitchFamily="2" charset="2"/>
              <a:buChar char="Ø"/>
            </a:pPr>
            <a:r>
              <a:rPr lang="en-US" dirty="0"/>
              <a:t>Lack of a contingency fund</a:t>
            </a:r>
            <a:r>
              <a:rPr lang="en-US" dirty="0" smtClean="0"/>
              <a:t>.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/>
              <a:t>Inadequate early warning systems. Sometimes the information is not accurate; it comes very late to allow early planning/preparedness.</a:t>
            </a:r>
          </a:p>
          <a:p>
            <a:pPr lvl="0" algn="just">
              <a:buFont typeface="Wingdings" pitchFamily="2" charset="2"/>
              <a:buChar char="Ø"/>
            </a:pPr>
            <a:endParaRPr lang="en-US" dirty="0"/>
          </a:p>
          <a:p>
            <a:endParaRPr lang="en-US" dirty="0"/>
          </a:p>
        </p:txBody>
      </p:sp>
      <p:pic>
        <p:nvPicPr>
          <p:cNvPr id="4" name="Picture 2" descr="D:\Maps &amp; Images\Coat_of_arms_of_uganda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96200" y="147782"/>
            <a:ext cx="685800" cy="69041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073877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90600" y="1447800"/>
            <a:ext cx="7943088" cy="34290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THANK </a:t>
            </a:r>
            <a:r>
              <a:rPr lang="en-US" dirty="0" smtClean="0"/>
              <a:t>YOU</a:t>
            </a:r>
            <a:endParaRPr lang="en-US" dirty="0"/>
          </a:p>
        </p:txBody>
      </p:sp>
      <p:pic>
        <p:nvPicPr>
          <p:cNvPr id="5" name="Picture 2" descr="D:\Maps &amp; Images\Coat_of_arms_of_uganda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86200" y="762000"/>
            <a:ext cx="1371600" cy="1143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186781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4_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508</Words>
  <Application>Microsoft Office PowerPoint</Application>
  <PresentationFormat>On-screen Show (4:3)</PresentationFormat>
  <Paragraphs>60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9</vt:i4>
      </vt:variant>
    </vt:vector>
  </HeadingPairs>
  <TitlesOfParts>
    <vt:vector size="19" baseType="lpstr">
      <vt:lpstr>Bookman Old Style</vt:lpstr>
      <vt:lpstr>Gill Sans MT</vt:lpstr>
      <vt:lpstr>Monotype Sorts</vt:lpstr>
      <vt:lpstr>Verdana</vt:lpstr>
      <vt:lpstr>Wingdings</vt:lpstr>
      <vt:lpstr>Wingdings 2</vt:lpstr>
      <vt:lpstr>Solstice</vt:lpstr>
      <vt:lpstr>1_Solstice</vt:lpstr>
      <vt:lpstr>3_Solstice</vt:lpstr>
      <vt:lpstr>4_Solstice</vt:lpstr>
      <vt:lpstr>                         </vt:lpstr>
      <vt:lpstr>Mission And Objective</vt:lpstr>
      <vt:lpstr>Guiding Principles of DDP&amp;M.</vt:lpstr>
      <vt:lpstr>Key coordination structures</vt:lpstr>
      <vt:lpstr>Progress of DDP&amp;M</vt:lpstr>
      <vt:lpstr>Cont’d</vt:lpstr>
      <vt:lpstr>What is being Implemented</vt:lpstr>
      <vt:lpstr>Challenges</vt:lpstr>
      <vt:lpstr>THANK YOU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         </dc:title>
  <dc:creator>Raymond</dc:creator>
  <cp:lastModifiedBy>PRETTY</cp:lastModifiedBy>
  <cp:revision>11</cp:revision>
  <dcterms:created xsi:type="dcterms:W3CDTF">2014-08-20T11:28:04Z</dcterms:created>
  <dcterms:modified xsi:type="dcterms:W3CDTF">2014-08-21T17:54:08Z</dcterms:modified>
</cp:coreProperties>
</file>