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</p:sldMasterIdLst>
  <p:sldIdLst>
    <p:sldId id="257" r:id="rId5"/>
    <p:sldId id="261" r:id="rId6"/>
    <p:sldId id="269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4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4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76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72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0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8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78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27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14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19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617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47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83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18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6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15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30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48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63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7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59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27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5238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60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39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140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19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819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7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373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4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597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87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115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25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538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6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28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7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33355D-7AED-44C5-9FCE-CB18BA19D4A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72F5F-1C7B-44D9-B758-15F5C461DBAB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924800" cy="44196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 algn="ctr"/>
            <a:r>
              <a:rPr lang="en-US" sz="9600" b="1" dirty="0" smtClean="0">
                <a:latin typeface="Bookman Old Style" pitchFamily="18" charset="0"/>
              </a:rPr>
              <a:t>THE OFFICE OF THE PRIME MINISTER; DEPT OF DISASTER PREPAREDNESS  AND MANAGEMENT</a:t>
            </a:r>
          </a:p>
          <a:p>
            <a:pPr algn="ctr"/>
            <a:endParaRPr lang="en-US" sz="5900" dirty="0">
              <a:latin typeface="Bookman Old Style" pitchFamily="18" charset="0"/>
            </a:endParaRPr>
          </a:p>
          <a:p>
            <a:pPr algn="ctr"/>
            <a:r>
              <a:rPr lang="en-US" sz="8000" dirty="0" smtClean="0">
                <a:solidFill>
                  <a:srgbClr val="C00000"/>
                </a:solidFill>
                <a:latin typeface="Bookman Old Style" pitchFamily="18" charset="0"/>
              </a:rPr>
              <a:t>Presentation to the Inter Governmental Panel on Climate Change.</a:t>
            </a:r>
          </a:p>
          <a:p>
            <a:pPr algn="ctr"/>
            <a:endParaRPr lang="en-US" sz="8000" dirty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80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just"/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Kagoda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Jacqueline</a:t>
            </a:r>
          </a:p>
          <a:p>
            <a:pPr algn="just"/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Disaster Management Officer</a:t>
            </a:r>
          </a:p>
          <a:p>
            <a:pPr algn="just"/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Office of the Prime Minister</a:t>
            </a:r>
          </a:p>
          <a:p>
            <a:pPr algn="ctr"/>
            <a:endParaRPr lang="en-US" sz="8000" dirty="0"/>
          </a:p>
          <a:p>
            <a:pPr algn="ctr"/>
            <a:endParaRPr lang="en-US" sz="8000" dirty="0" smtClean="0"/>
          </a:p>
          <a:p>
            <a:pPr algn="ctr"/>
            <a:endParaRPr lang="en-US" sz="9600" dirty="0" smtClean="0"/>
          </a:p>
        </p:txBody>
      </p:sp>
      <p:pic>
        <p:nvPicPr>
          <p:cNvPr id="5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762000"/>
            <a:ext cx="13716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3386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7782"/>
            <a:ext cx="7498080" cy="766618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Mission And Objective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</a:rPr>
              <a:t>Mission</a:t>
            </a:r>
            <a:r>
              <a:rPr lang="en-GB" dirty="0" smtClean="0"/>
              <a:t>: To create an effective framework through which disasters preparedness &amp; MGT is entrenched in all aspects development processes, focussing on saving lives, livelihoods &amp; resources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Goal</a:t>
            </a:r>
            <a:r>
              <a:rPr lang="en-GB" dirty="0" smtClean="0"/>
              <a:t>: To establish institutions &amp; mechanisms that will reduce the vulnerability of the people  &amp; their property to disasters</a:t>
            </a:r>
          </a:p>
          <a:p>
            <a:pPr marL="82296" indent="0" algn="just">
              <a:buNone/>
            </a:pPr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US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6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7782"/>
            <a:ext cx="7498080" cy="7666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Guiding Principles of DDP&amp;M.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562088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Any policy sets guiding principles upon which implementation is premised, for this policy they include in summary: </a:t>
            </a:r>
          </a:p>
          <a:p>
            <a:pPr algn="just">
              <a:buNone/>
            </a:pPr>
            <a:r>
              <a:rPr lang="en-US" sz="2800" dirty="0" smtClean="0"/>
              <a:t>-Using a multi sectoral approach</a:t>
            </a:r>
          </a:p>
          <a:p>
            <a:pPr algn="just">
              <a:buNone/>
            </a:pPr>
            <a:r>
              <a:rPr lang="en-US" sz="2800" dirty="0" smtClean="0"/>
              <a:t>-Community participation in DRR</a:t>
            </a:r>
          </a:p>
          <a:p>
            <a:pPr algn="just">
              <a:buNone/>
            </a:pPr>
            <a:r>
              <a:rPr lang="en-US" sz="2800" dirty="0" smtClean="0"/>
              <a:t>-Public awareness</a:t>
            </a:r>
          </a:p>
          <a:p>
            <a:pPr algn="just">
              <a:buNone/>
            </a:pPr>
            <a:r>
              <a:rPr lang="en-US" sz="2800" dirty="0" smtClean="0"/>
              <a:t>-Use of adequate expertise &amp; technology</a:t>
            </a:r>
          </a:p>
          <a:p>
            <a:pPr algn="just">
              <a:buNone/>
            </a:pPr>
            <a:r>
              <a:rPr lang="en-US" sz="2800" dirty="0" smtClean="0"/>
              <a:t>-Vulnerability analysis</a:t>
            </a:r>
          </a:p>
          <a:p>
            <a:pPr algn="just">
              <a:buNone/>
            </a:pPr>
            <a:r>
              <a:rPr lang="en-US" sz="2800" dirty="0" smtClean="0"/>
              <a:t>-Observance of human rights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-Consideration of climate change</a:t>
            </a:r>
          </a:p>
          <a:p>
            <a:pPr algn="just">
              <a:buNone/>
            </a:pPr>
            <a:r>
              <a:rPr lang="en-US" sz="2800" dirty="0" smtClean="0"/>
              <a:t>- Maintaining partnerships &amp; coordination in DRR</a:t>
            </a:r>
          </a:p>
          <a:p>
            <a:pPr algn="just">
              <a:buNone/>
            </a:pPr>
            <a:endParaRPr lang="en-US" sz="2800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 coordination structures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60960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GB" sz="2400" u="sng" dirty="0" smtClean="0"/>
              <a:t>National: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GB" sz="2400" dirty="0" smtClean="0"/>
              <a:t>-OPM is the Central Coordinating Ministry on </a:t>
            </a:r>
            <a:r>
              <a:rPr lang="en-GB" sz="2400" dirty="0" smtClean="0"/>
              <a:t>Disasters.</a:t>
            </a:r>
            <a:endParaRPr lang="en-GB" sz="2400" dirty="0" smtClean="0"/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2400" dirty="0" smtClean="0"/>
              <a:t>-Inter- Agency Technical </a:t>
            </a:r>
            <a:r>
              <a:rPr lang="en-GB" sz="2400" dirty="0"/>
              <a:t>W</a:t>
            </a:r>
            <a:r>
              <a:rPr lang="en-GB" sz="2400" dirty="0" smtClean="0"/>
              <a:t>orking Group (Disaster Risk Reduction Platform) chaired by CDPM on behalf of PS.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NB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  <a:r>
              <a:rPr lang="en-GB" sz="2400" dirty="0" smtClean="0"/>
              <a:t> Parliament </a:t>
            </a:r>
            <a:r>
              <a:rPr lang="en-GB" sz="2400" dirty="0"/>
              <a:t>has a role to play in implementing the policy. We have a Parliamentary Forum on Disaster Risk </a:t>
            </a:r>
            <a:r>
              <a:rPr lang="en-GB" sz="2400" dirty="0" smtClean="0"/>
              <a:t>Reduction.	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GB" sz="2400" u="sng" dirty="0" smtClean="0"/>
              <a:t>Local</a:t>
            </a:r>
            <a:r>
              <a:rPr lang="en-GB" sz="2400" dirty="0" smtClean="0"/>
              <a:t>:</a:t>
            </a:r>
          </a:p>
          <a:p>
            <a:pPr algn="just">
              <a:lnSpc>
                <a:spcPct val="90000"/>
              </a:lnSpc>
            </a:pPr>
            <a:r>
              <a:rPr lang="en-GB" sz="2400" dirty="0" smtClean="0"/>
              <a:t>District Disaster Policy Committee (DDPC)</a:t>
            </a:r>
          </a:p>
          <a:p>
            <a:pPr algn="just">
              <a:lnSpc>
                <a:spcPct val="90000"/>
              </a:lnSpc>
            </a:pPr>
            <a:r>
              <a:rPr lang="en-GB" sz="2400" dirty="0" smtClean="0"/>
              <a:t>District- District Disaster Committees (DDMCs)</a:t>
            </a:r>
          </a:p>
          <a:p>
            <a:pPr algn="just">
              <a:lnSpc>
                <a:spcPct val="90000"/>
              </a:lnSpc>
            </a:pPr>
            <a:r>
              <a:rPr lang="en-GB" sz="2400" dirty="0" smtClean="0"/>
              <a:t>Sub-county- S/C Disaster mgt committee (SDMCs) </a:t>
            </a:r>
          </a:p>
          <a:p>
            <a:pPr algn="just">
              <a:lnSpc>
                <a:spcPct val="90000"/>
              </a:lnSpc>
            </a:pPr>
            <a:r>
              <a:rPr lang="en-GB" sz="2400" dirty="0" smtClean="0"/>
              <a:t>Village Disaster </a:t>
            </a:r>
            <a:r>
              <a:rPr lang="en-GB" sz="2400" dirty="0" err="1" smtClean="0"/>
              <a:t>Mgt</a:t>
            </a:r>
            <a:r>
              <a:rPr lang="en-GB" sz="2400" dirty="0" smtClean="0"/>
              <a:t> committees (VDMC)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2700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3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7782"/>
            <a:ext cx="7498080" cy="8428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Progress of DDP&amp;M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Policies such as the IDP, DPM and draft Peace Policy.</a:t>
            </a:r>
          </a:p>
          <a:p>
            <a:pPr algn="just"/>
            <a:r>
              <a:rPr lang="en-US" dirty="0" smtClean="0"/>
              <a:t>Monthly meeting of the DRR and Peace platform.</a:t>
            </a:r>
          </a:p>
          <a:p>
            <a:pPr algn="just"/>
            <a:r>
              <a:rPr lang="en-US" dirty="0" smtClean="0"/>
              <a:t>Cabinet S/C on emergencies under the Rt. Hon. 2</a:t>
            </a:r>
            <a:r>
              <a:rPr lang="en-US" baseline="30000" dirty="0" smtClean="0"/>
              <a:t>nd</a:t>
            </a:r>
            <a:r>
              <a:rPr lang="en-US" dirty="0" smtClean="0"/>
              <a:t> Dep. PM; essential towards relocation of communities at high risk in Elgon sub region.</a:t>
            </a:r>
          </a:p>
          <a:p>
            <a:pPr algn="just"/>
            <a:r>
              <a:rPr lang="en-US" dirty="0" smtClean="0"/>
              <a:t>Archiving Disaster data through the Des Inventor.</a:t>
            </a:r>
          </a:p>
          <a:p>
            <a:pPr algn="just"/>
            <a:r>
              <a:rPr lang="en-US" dirty="0" smtClean="0"/>
              <a:t>Capacity Building; BCP training for key sectors such as Education, Health, Water etc.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67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7782"/>
            <a:ext cx="7498080" cy="91901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Cont’d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Provision of Relief and Non Food Items to affected communities, in addition to Food security assessments.</a:t>
            </a:r>
          </a:p>
          <a:p>
            <a:pPr algn="just"/>
            <a:r>
              <a:rPr lang="en-US" dirty="0" smtClean="0"/>
              <a:t>DDMC </a:t>
            </a:r>
            <a:r>
              <a:rPr lang="en-US" dirty="0" smtClean="0"/>
              <a:t>and Contingency Planning Training for some districts. </a:t>
            </a:r>
          </a:p>
          <a:p>
            <a:endParaRPr lang="en-US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584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7782"/>
            <a:ext cx="7498080" cy="7666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being Implemented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Further DDMC and Contingency Planning training.</a:t>
            </a:r>
          </a:p>
          <a:p>
            <a:pPr algn="just"/>
            <a:r>
              <a:rPr lang="en-US" dirty="0" smtClean="0"/>
              <a:t>Multi hazard risk and vulnerability mapping of the different regions.</a:t>
            </a:r>
          </a:p>
          <a:p>
            <a:pPr algn="just"/>
            <a:r>
              <a:rPr lang="en-US" dirty="0" smtClean="0"/>
              <a:t>Resettlement of </a:t>
            </a:r>
            <a:r>
              <a:rPr lang="en-US" dirty="0" err="1" smtClean="0"/>
              <a:t>Bennet</a:t>
            </a:r>
            <a:r>
              <a:rPr lang="en-US" dirty="0" smtClean="0"/>
              <a:t> Community and communities at risk of landslides in Elgon.</a:t>
            </a:r>
          </a:p>
          <a:p>
            <a:pPr algn="just"/>
            <a:r>
              <a:rPr lang="en-US" dirty="0" smtClean="0"/>
              <a:t>Emergency Simulation training on Floods and refugees planned for this year.</a:t>
            </a:r>
          </a:p>
          <a:p>
            <a:pPr algn="just"/>
            <a:r>
              <a:rPr lang="en-US" dirty="0" smtClean="0"/>
              <a:t>Early Warning Systems especially for floods together with MET &amp; </a:t>
            </a:r>
            <a:r>
              <a:rPr lang="en-US" dirty="0" smtClean="0"/>
              <a:t>UCC. Survey </a:t>
            </a:r>
            <a:r>
              <a:rPr lang="en-US" dirty="0" smtClean="0"/>
              <a:t>being done in </a:t>
            </a:r>
            <a:r>
              <a:rPr lang="en-US" dirty="0" err="1" smtClean="0"/>
              <a:t>Butaleja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NECOC is being equipped with the DRM comprehensive hardware and software such as Arc GIS, 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  <a:r>
              <a:rPr lang="en-US" dirty="0" err="1" smtClean="0"/>
              <a:t>softwares</a:t>
            </a:r>
            <a:r>
              <a:rPr lang="en-US" dirty="0" smtClean="0"/>
              <a:t> on climate related risks such as floods etc.</a:t>
            </a:r>
          </a:p>
          <a:p>
            <a:pPr algn="just"/>
            <a:r>
              <a:rPr lang="en-US" dirty="0" smtClean="0"/>
              <a:t>Country Programming Paper to end Drought Resilience in partnership with MAAIF is underway.</a:t>
            </a:r>
          </a:p>
          <a:p>
            <a:pPr algn="just"/>
            <a:r>
              <a:rPr lang="en-US" dirty="0" smtClean="0"/>
              <a:t>International DRR and Peace Day Celebrations are being planned.</a:t>
            </a:r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39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7782"/>
            <a:ext cx="749808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86400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dirty="0" smtClean="0"/>
              <a:t>Limited level </a:t>
            </a:r>
            <a:r>
              <a:rPr lang="en-US" dirty="0"/>
              <a:t>of mainstreaming of DRR into the respective sector plans and budgets at all levels.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/>
              <a:t>Inadequate understanding of the approach to disasters. i.e. prevention, mitigation and prevention (proactive) should be the focus as opposed to response (reactionary).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Inadequate </a:t>
            </a:r>
            <a:r>
              <a:rPr lang="en-US" dirty="0"/>
              <a:t>resources.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/>
              <a:t>Lack of a contingency fund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Inadequate early warning systems. Sometimes the information is not accurate; it comes very late to allow early planning/preparedness.</a:t>
            </a:r>
          </a:p>
          <a:p>
            <a:pPr lvl="0" algn="just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7782"/>
            <a:ext cx="685800" cy="690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38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447800"/>
            <a:ext cx="7943088" cy="3429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</a:t>
            </a:r>
            <a:r>
              <a:rPr lang="en-US" dirty="0" smtClean="0"/>
              <a:t>YOU</a:t>
            </a:r>
            <a:endParaRPr lang="en-US" dirty="0"/>
          </a:p>
        </p:txBody>
      </p:sp>
      <p:pic>
        <p:nvPicPr>
          <p:cNvPr id="5" name="Picture 2" descr="D:\Maps &amp; Images\Coat_of_arms_of_ugan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762000"/>
            <a:ext cx="13716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678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508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Bookman Old Style</vt:lpstr>
      <vt:lpstr>Gill Sans MT</vt:lpstr>
      <vt:lpstr>Monotype Sorts</vt:lpstr>
      <vt:lpstr>Verdana</vt:lpstr>
      <vt:lpstr>Wingdings</vt:lpstr>
      <vt:lpstr>Wingdings 2</vt:lpstr>
      <vt:lpstr>Solstice</vt:lpstr>
      <vt:lpstr>1_Solstice</vt:lpstr>
      <vt:lpstr>3_Solstice</vt:lpstr>
      <vt:lpstr>4_Solstice</vt:lpstr>
      <vt:lpstr>                         </vt:lpstr>
      <vt:lpstr>Mission And Objective</vt:lpstr>
      <vt:lpstr>Guiding Principles of DDP&amp;M.</vt:lpstr>
      <vt:lpstr>Key coordination structures</vt:lpstr>
      <vt:lpstr>Progress of DDP&amp;M</vt:lpstr>
      <vt:lpstr>Cont’d</vt:lpstr>
      <vt:lpstr>What is being Implemented</vt:lpstr>
      <vt:lpstr>Challenges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</dc:title>
  <dc:creator>Raymond</dc:creator>
  <cp:lastModifiedBy>PRETTY</cp:lastModifiedBy>
  <cp:revision>11</cp:revision>
  <dcterms:created xsi:type="dcterms:W3CDTF">2014-08-20T11:28:04Z</dcterms:created>
  <dcterms:modified xsi:type="dcterms:W3CDTF">2014-08-21T17:54:08Z</dcterms:modified>
</cp:coreProperties>
</file>