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B0248C-30A1-4BB3-9F4D-6FE2E4394133}" type="datetimeFigureOut">
              <a:rPr lang="en-US" smtClean="0"/>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0248C-30A1-4BB3-9F4D-6FE2E4394133}" type="datetimeFigureOut">
              <a:rPr lang="en-US" smtClean="0"/>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0248C-30A1-4BB3-9F4D-6FE2E4394133}" type="datetimeFigureOut">
              <a:rPr lang="en-US" smtClean="0"/>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0248C-30A1-4BB3-9F4D-6FE2E4394133}" type="datetimeFigureOut">
              <a:rPr lang="en-US" smtClean="0"/>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B0248C-30A1-4BB3-9F4D-6FE2E4394133}" type="datetimeFigureOut">
              <a:rPr lang="en-US" smtClean="0"/>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B0248C-30A1-4BB3-9F4D-6FE2E4394133}" type="datetimeFigureOut">
              <a:rPr lang="en-US" smtClean="0"/>
              <a:t>8/22/2014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B0248C-30A1-4BB3-9F4D-6FE2E4394133}" type="datetimeFigureOut">
              <a:rPr lang="en-US" smtClean="0"/>
              <a:t>8/22/2014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B0248C-30A1-4BB3-9F4D-6FE2E4394133}" type="datetimeFigureOut">
              <a:rPr lang="en-US" smtClean="0"/>
              <a:t>8/22/2014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0248C-30A1-4BB3-9F4D-6FE2E4394133}" type="datetimeFigureOut">
              <a:rPr lang="en-US" smtClean="0"/>
              <a:t>8/22/2014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0248C-30A1-4BB3-9F4D-6FE2E4394133}" type="datetimeFigureOut">
              <a:rPr lang="en-US" smtClean="0"/>
              <a:t>8/22/2014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0248C-30A1-4BB3-9F4D-6FE2E4394133}" type="datetimeFigureOut">
              <a:rPr lang="en-US" smtClean="0"/>
              <a:t>8/22/2014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2339E-5D6D-4B70-B517-017CB6A7432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0248C-30A1-4BB3-9F4D-6FE2E4394133}" type="datetimeFigureOut">
              <a:rPr lang="en-US" smtClean="0"/>
              <a:t>8/22/2014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2339E-5D6D-4B70-B517-017CB6A7432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1"/>
            <a:ext cx="7772400" cy="1771650"/>
          </a:xfrm>
        </p:spPr>
        <p:txBody>
          <a:bodyPr>
            <a:normAutofit fontScale="90000"/>
          </a:bodyPr>
          <a:lstStyle/>
          <a:p>
            <a:r>
              <a:rPr lang="en-GB" b="1" dirty="0"/>
              <a:t>REVIEW OF DAY ONE [THURSDAY, AUGUST 21, </a:t>
            </a:r>
            <a:r>
              <a:rPr lang="en-GB" b="1" dirty="0" smtClean="0"/>
              <a:t>2014] PROCEEDINGS</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Press conference</a:t>
            </a:r>
            <a:endParaRPr lang="en-US" b="1" dirty="0"/>
          </a:p>
        </p:txBody>
      </p:sp>
      <p:sp>
        <p:nvSpPr>
          <p:cNvPr id="3" name="Content Placeholder 2"/>
          <p:cNvSpPr>
            <a:spLocks noGrp="1"/>
          </p:cNvSpPr>
          <p:nvPr>
            <p:ph idx="1"/>
          </p:nvPr>
        </p:nvSpPr>
        <p:spPr/>
        <p:txBody>
          <a:bodyPr>
            <a:normAutofit fontScale="85000" lnSpcReduction="10000"/>
          </a:bodyPr>
          <a:lstStyle/>
          <a:p>
            <a:r>
              <a:rPr lang="en-US" dirty="0"/>
              <a:t>Relevance of Climate Change Action for Uganda </a:t>
            </a:r>
          </a:p>
          <a:p>
            <a:r>
              <a:rPr lang="en-US" dirty="0" smtClean="0"/>
              <a:t>Climate change action and adaptation </a:t>
            </a:r>
            <a:r>
              <a:rPr lang="en-US" dirty="0"/>
              <a:t>at </a:t>
            </a:r>
            <a:r>
              <a:rPr lang="en-US" dirty="0" smtClean="0"/>
              <a:t>Individual, household and local level</a:t>
            </a:r>
            <a:endParaRPr lang="en-US" dirty="0"/>
          </a:p>
          <a:p>
            <a:r>
              <a:rPr lang="en-US" dirty="0" smtClean="0"/>
              <a:t>Implications of 1</a:t>
            </a:r>
            <a:r>
              <a:rPr lang="en-US" baseline="30000" dirty="0" smtClean="0"/>
              <a:t>0</a:t>
            </a:r>
            <a:r>
              <a:rPr lang="en-US" dirty="0" smtClean="0"/>
              <a:t>C warming</a:t>
            </a:r>
          </a:p>
          <a:p>
            <a:r>
              <a:rPr lang="en-GB" dirty="0"/>
              <a:t>The Role of Media in Climate Change </a:t>
            </a:r>
            <a:r>
              <a:rPr lang="en-GB" dirty="0" smtClean="0"/>
              <a:t>Action</a:t>
            </a:r>
          </a:p>
          <a:p>
            <a:r>
              <a:rPr lang="en-GB" dirty="0" smtClean="0"/>
              <a:t>Climate financing – sources, adaptation Vs mitigation</a:t>
            </a:r>
          </a:p>
          <a:p>
            <a:r>
              <a:rPr lang="en-US" dirty="0"/>
              <a:t>Level of Government Preparedness for Oil Extraction </a:t>
            </a:r>
            <a:r>
              <a:rPr lang="en-US" dirty="0" smtClean="0"/>
              <a:t>Vs Climate change action – mitigation and adaptation</a:t>
            </a:r>
          </a:p>
          <a:p>
            <a:r>
              <a:rPr lang="en-US" dirty="0"/>
              <a:t>Alternative Energy </a:t>
            </a:r>
            <a:r>
              <a:rPr lang="en-US" dirty="0" smtClean="0"/>
              <a:t>Options</a:t>
            </a:r>
          </a:p>
          <a:p>
            <a:r>
              <a:rPr lang="en-GB" dirty="0"/>
              <a:t>The Role of Civil Society</a:t>
            </a:r>
            <a:endParaRPr lang="en-US" dirty="0"/>
          </a:p>
          <a:p>
            <a:endParaRPr lang="en-US" dirty="0"/>
          </a:p>
          <a:p>
            <a:endParaRPr lang="en-US" dirty="0"/>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t>Session II - Climate Change Trends, Impacts And Vulnerability – Prof Chris Reason</a:t>
            </a:r>
            <a:endParaRPr lang="en-US" sz="3200" b="1" dirty="0"/>
          </a:p>
        </p:txBody>
      </p:sp>
      <p:sp>
        <p:nvSpPr>
          <p:cNvPr id="3" name="Content Placeholder 2"/>
          <p:cNvSpPr>
            <a:spLocks noGrp="1"/>
          </p:cNvSpPr>
          <p:nvPr>
            <p:ph idx="1"/>
          </p:nvPr>
        </p:nvSpPr>
        <p:spPr>
          <a:xfrm>
            <a:off x="457200" y="1447800"/>
            <a:ext cx="8229600" cy="4678363"/>
          </a:xfrm>
        </p:spPr>
        <p:txBody>
          <a:bodyPr>
            <a:noAutofit/>
          </a:bodyPr>
          <a:lstStyle/>
          <a:p>
            <a:pPr lvl="0"/>
            <a:r>
              <a:rPr lang="en-GB" sz="2100" dirty="0"/>
              <a:t>The Earth’s surface is increasingly becoming warmer than any other decade since </a:t>
            </a:r>
            <a:r>
              <a:rPr lang="en-GB" sz="2100" dirty="0" smtClean="0"/>
              <a:t>1850</a:t>
            </a:r>
            <a:r>
              <a:rPr lang="en-US" sz="2100" dirty="0" smtClean="0"/>
              <a:t>, </a:t>
            </a:r>
            <a:r>
              <a:rPr lang="en-US" sz="2100" dirty="0" err="1" smtClean="0"/>
              <a:t>especailly</a:t>
            </a:r>
            <a:r>
              <a:rPr lang="en-US" sz="2100" dirty="0" smtClean="0"/>
              <a:t> </a:t>
            </a:r>
            <a:r>
              <a:rPr lang="en-GB" sz="2100" dirty="0" smtClean="0"/>
              <a:t>between </a:t>
            </a:r>
            <a:r>
              <a:rPr lang="en-GB" sz="2100" dirty="0"/>
              <a:t>1971 and 2010. </a:t>
            </a:r>
            <a:endParaRPr lang="en-US" sz="2100" dirty="0"/>
          </a:p>
          <a:p>
            <a:pPr lvl="0"/>
            <a:r>
              <a:rPr lang="en-GB" sz="2100" dirty="0"/>
              <a:t>There is increased water loss and shrinkage and of snow cover continue multiply</a:t>
            </a:r>
            <a:endParaRPr lang="en-US" sz="2100" dirty="0"/>
          </a:p>
          <a:p>
            <a:pPr lvl="0"/>
            <a:r>
              <a:rPr lang="en-ZA" sz="2100" dirty="0"/>
              <a:t>East Africa</a:t>
            </a:r>
            <a:r>
              <a:rPr lang="en-ZA" sz="2100" dirty="0" smtClean="0"/>
              <a:t>’ - food </a:t>
            </a:r>
            <a:r>
              <a:rPr lang="en-ZA" sz="2100" dirty="0"/>
              <a:t>security, health of population and agricultural resources, power generation and GDP are </a:t>
            </a:r>
            <a:r>
              <a:rPr lang="en-ZA" sz="2100" dirty="0" smtClean="0"/>
              <a:t> affected -  El Nino</a:t>
            </a:r>
            <a:endParaRPr lang="en-US" sz="2100" dirty="0"/>
          </a:p>
          <a:p>
            <a:pPr lvl="0"/>
            <a:r>
              <a:rPr lang="en-ZA" sz="2100" dirty="0" smtClean="0"/>
              <a:t>Africa </a:t>
            </a:r>
            <a:r>
              <a:rPr lang="en-ZA" sz="2100" dirty="0"/>
              <a:t>will continue to warm during the 21</a:t>
            </a:r>
            <a:r>
              <a:rPr lang="en-ZA" sz="2100" baseline="30000" dirty="0"/>
              <a:t>st</a:t>
            </a:r>
            <a:r>
              <a:rPr lang="en-ZA" sz="2100" dirty="0"/>
              <a:t> century. </a:t>
            </a:r>
            <a:endParaRPr lang="en-US" sz="2100" dirty="0"/>
          </a:p>
          <a:p>
            <a:pPr lvl="0"/>
            <a:r>
              <a:rPr lang="en-ZA" sz="2100" dirty="0"/>
              <a:t>In general, tropics are expected to get wetter and subtropics drier. </a:t>
            </a:r>
            <a:endParaRPr lang="en-ZA" sz="2100" dirty="0" smtClean="0"/>
          </a:p>
          <a:p>
            <a:pPr lvl="0"/>
            <a:r>
              <a:rPr lang="en-ZA" sz="2100" dirty="0" smtClean="0"/>
              <a:t>East </a:t>
            </a:r>
            <a:r>
              <a:rPr lang="en-ZA" sz="2100" dirty="0"/>
              <a:t>Africa, </a:t>
            </a:r>
            <a:r>
              <a:rPr lang="en-ZA" sz="2100" dirty="0" smtClean="0"/>
              <a:t>little </a:t>
            </a:r>
            <a:r>
              <a:rPr lang="en-ZA" sz="2100" dirty="0"/>
              <a:t>change in mean annual precipitation. Increased rainfall is likely for the short rains but less likely for the long rains.</a:t>
            </a:r>
            <a:endParaRPr lang="en-US" sz="2100" dirty="0"/>
          </a:p>
          <a:p>
            <a:pPr lvl="0"/>
            <a:r>
              <a:rPr lang="en-ZA" sz="2100" dirty="0" smtClean="0"/>
              <a:t>Great likelihood  </a:t>
            </a:r>
            <a:r>
              <a:rPr lang="en-ZA" sz="2100" dirty="0"/>
              <a:t>that </a:t>
            </a:r>
            <a:r>
              <a:rPr lang="en-ZA" sz="2100" dirty="0" smtClean="0"/>
              <a:t>El Nino </a:t>
            </a:r>
            <a:r>
              <a:rPr lang="en-ZA" sz="2100" dirty="0"/>
              <a:t>Southern Oscillation (ENSO)  will remain the dominant mode of natural climate variability in the 21</a:t>
            </a:r>
            <a:r>
              <a:rPr lang="en-ZA" sz="2100" baseline="30000" dirty="0"/>
              <a:t>st</a:t>
            </a:r>
            <a:r>
              <a:rPr lang="en-ZA" sz="2100" dirty="0"/>
              <a:t> century </a:t>
            </a:r>
            <a:r>
              <a:rPr lang="en-ZA" sz="2100" dirty="0" smtClean="0"/>
              <a:t> -</a:t>
            </a:r>
            <a:endParaRPr lang="en-US" sz="2100" dirty="0"/>
          </a:p>
          <a:p>
            <a:pPr lvl="0"/>
            <a:r>
              <a:rPr lang="en-US" sz="2100" dirty="0"/>
              <a:t>Rainfall distribution is different even for seasons regarded as very wet.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l"/>
            <a:r>
              <a:rPr lang="en-US" sz="3600" b="1" dirty="0" smtClean="0"/>
              <a:t>Uganda – Prof. </a:t>
            </a:r>
            <a:r>
              <a:rPr lang="en-US" sz="3600" b="1" dirty="0" err="1" smtClean="0"/>
              <a:t>Hannes</a:t>
            </a:r>
            <a:endParaRPr lang="en-US" sz="3600" b="1" dirty="0"/>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pPr lvl="0"/>
            <a:r>
              <a:rPr lang="en-GB" dirty="0"/>
              <a:t>There is increased irritation of the earth – winds flowing from west to right and vice versa – driven by heat and caused by global warming</a:t>
            </a:r>
            <a:endParaRPr lang="en-US" dirty="0"/>
          </a:p>
          <a:p>
            <a:pPr lvl="0"/>
            <a:r>
              <a:rPr lang="en-GB" dirty="0"/>
              <a:t>Differences in heat are big drivers for weather patterns responsible for rain and other weather conditions</a:t>
            </a:r>
            <a:endParaRPr lang="en-US" dirty="0"/>
          </a:p>
          <a:p>
            <a:pPr lvl="0"/>
            <a:r>
              <a:rPr lang="en-GB" dirty="0"/>
              <a:t>There is minimal change in rainfall amounts although there is significant increase in temperatures</a:t>
            </a:r>
            <a:endParaRPr lang="en-US" dirty="0"/>
          </a:p>
          <a:p>
            <a:pPr lvl="0"/>
            <a:r>
              <a:rPr lang="en-GB" dirty="0"/>
              <a:t>The next 50-80 years will have some of the highest increments in temperatures. </a:t>
            </a:r>
            <a:endParaRPr lang="en-US" dirty="0"/>
          </a:p>
          <a:p>
            <a:pPr lvl="0"/>
            <a:r>
              <a:rPr lang="en-US" dirty="0"/>
              <a:t>Percentage changes and anomalies are relatively small. Shift of rain from March season to shorter September season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pPr algn="l"/>
            <a:r>
              <a:rPr lang="en-US" b="1" dirty="0" smtClean="0"/>
              <a:t>Session 3: Adaptation </a:t>
            </a:r>
            <a:r>
              <a:rPr lang="en-US" b="1" dirty="0"/>
              <a:t>and climate </a:t>
            </a:r>
            <a:r>
              <a:rPr lang="en-US" b="1" dirty="0" smtClean="0"/>
              <a:t>resilience - </a:t>
            </a:r>
            <a:r>
              <a:rPr lang="en-GB" b="1" dirty="0" smtClean="0"/>
              <a:t>Dr </a:t>
            </a:r>
            <a:r>
              <a:rPr lang="en-GB" b="1" dirty="0"/>
              <a:t>Katharine Mach</a:t>
            </a:r>
            <a:endParaRPr lang="en-US" b="1" dirty="0"/>
          </a:p>
        </p:txBody>
      </p:sp>
      <p:sp>
        <p:nvSpPr>
          <p:cNvPr id="3" name="Content Placeholder 2"/>
          <p:cNvSpPr>
            <a:spLocks noGrp="1"/>
          </p:cNvSpPr>
          <p:nvPr>
            <p:ph idx="1"/>
          </p:nvPr>
        </p:nvSpPr>
        <p:spPr>
          <a:xfrm>
            <a:off x="457200" y="1219200"/>
            <a:ext cx="8229600" cy="4906963"/>
          </a:xfrm>
        </p:spPr>
        <p:txBody>
          <a:bodyPr>
            <a:noAutofit/>
          </a:bodyPr>
          <a:lstStyle/>
          <a:p>
            <a:pPr lvl="0"/>
            <a:r>
              <a:rPr lang="en-GB" sz="2000" dirty="0"/>
              <a:t>Assessments presented are developed by over 300 authors from around the world </a:t>
            </a:r>
            <a:endParaRPr lang="en-US" sz="2000" dirty="0"/>
          </a:p>
          <a:p>
            <a:pPr lvl="0"/>
            <a:r>
              <a:rPr lang="en-GB" sz="2000" dirty="0"/>
              <a:t>Climate change hazards that have occurred have impacted each continent</a:t>
            </a:r>
            <a:endParaRPr lang="en-US" sz="2000" dirty="0"/>
          </a:p>
          <a:p>
            <a:pPr lvl="0"/>
            <a:r>
              <a:rPr lang="en-GB" sz="2000" dirty="0"/>
              <a:t>Impacts and risk are not about climate but </a:t>
            </a:r>
            <a:r>
              <a:rPr lang="en-GB" sz="2000" dirty="0" smtClean="0"/>
              <a:t>people. More </a:t>
            </a:r>
            <a:r>
              <a:rPr lang="en-GB" sz="2000" dirty="0"/>
              <a:t>intense among the poor and marginalised</a:t>
            </a:r>
            <a:endParaRPr lang="en-US" sz="2000" dirty="0"/>
          </a:p>
          <a:p>
            <a:pPr lvl="0"/>
            <a:r>
              <a:rPr lang="en-GB" sz="2000" dirty="0"/>
              <a:t>Wealth is not necessarily protection. </a:t>
            </a:r>
            <a:r>
              <a:rPr lang="en-GB" sz="2000" dirty="0" smtClean="0"/>
              <a:t>Even </a:t>
            </a:r>
            <a:r>
              <a:rPr lang="en-GB" sz="2000" dirty="0"/>
              <a:t>those not vulnerable to climate change effects can be affected</a:t>
            </a:r>
            <a:endParaRPr lang="en-US" sz="2000" dirty="0"/>
          </a:p>
          <a:p>
            <a:pPr lvl="0"/>
            <a:r>
              <a:rPr lang="en-GB" sz="2000" dirty="0"/>
              <a:t>Communities need to be prepared. Governments in Africa are creating structures to mitigate these risks. There is disaster preparedness, investment in basic public health measures is also being done.</a:t>
            </a:r>
            <a:endParaRPr lang="en-US" sz="2000" dirty="0"/>
          </a:p>
          <a:p>
            <a:pPr lvl="0"/>
            <a:r>
              <a:rPr lang="en-GB" sz="2000" dirty="0"/>
              <a:t>Climate change affects food security, water availability, ecosystem – important to think of time frames. </a:t>
            </a:r>
            <a:endParaRPr lang="en-GB"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Session 3: Adaptation and climate resilience - </a:t>
            </a:r>
            <a:r>
              <a:rPr lang="en-GB" sz="3200" b="1" dirty="0" smtClean="0"/>
              <a:t>Dr Katharine Mach – contd.</a:t>
            </a:r>
            <a:endParaRPr lang="en-US" sz="3200" dirty="0"/>
          </a:p>
        </p:txBody>
      </p:sp>
      <p:sp>
        <p:nvSpPr>
          <p:cNvPr id="3" name="Content Placeholder 2"/>
          <p:cNvSpPr>
            <a:spLocks noGrp="1"/>
          </p:cNvSpPr>
          <p:nvPr>
            <p:ph idx="1"/>
          </p:nvPr>
        </p:nvSpPr>
        <p:spPr/>
        <p:txBody>
          <a:bodyPr>
            <a:normAutofit/>
          </a:bodyPr>
          <a:lstStyle/>
          <a:p>
            <a:pPr lvl="0"/>
            <a:r>
              <a:rPr lang="en-GB" sz="2400" dirty="0" smtClean="0"/>
              <a:t>Therefore development plans must include sustainable planning for water, risk for food production and security</a:t>
            </a:r>
            <a:endParaRPr lang="en-US" sz="2400" dirty="0" smtClean="0"/>
          </a:p>
          <a:p>
            <a:pPr lvl="0"/>
            <a:r>
              <a:rPr lang="en-GB" sz="2400" dirty="0" smtClean="0"/>
              <a:t>Climate change is connected to many life aspects and can help us think of ways of becoming more resilient. </a:t>
            </a:r>
          </a:p>
          <a:p>
            <a:pPr lvl="0"/>
            <a:r>
              <a:rPr lang="en-GB" sz="2400" dirty="0" smtClean="0"/>
              <a:t>There is need for mitigation to reduce GHG, decrease vulnerability and exposure, </a:t>
            </a:r>
          </a:p>
          <a:p>
            <a:pPr lvl="0"/>
            <a:r>
              <a:rPr lang="en-GB" sz="2400" dirty="0" smtClean="0"/>
              <a:t>T</a:t>
            </a:r>
            <a:r>
              <a:rPr lang="en-GB" sz="2400" dirty="0" smtClean="0"/>
              <a:t>hink of full range of risks and how they can be mitigated. </a:t>
            </a:r>
            <a:endParaRPr lang="en-US" sz="2400" dirty="0" smtClean="0"/>
          </a:p>
          <a:p>
            <a:pPr lvl="0"/>
            <a:r>
              <a:rPr lang="en-GB" sz="2400" dirty="0" smtClean="0"/>
              <a:t>Many opportunities exist for synergies between adaptation and mitigation. </a:t>
            </a:r>
          </a:p>
          <a:p>
            <a:pPr lvl="0"/>
            <a:r>
              <a:rPr lang="en-GB" sz="2400" dirty="0" smtClean="0"/>
              <a:t>There is a</a:t>
            </a:r>
            <a:r>
              <a:rPr lang="en-GB" sz="2400" dirty="0" smtClean="0"/>
              <a:t> challenge of making decisions under uncertainties that will not go away exists</a:t>
            </a:r>
            <a:endParaRPr lang="en-US" sz="2400" dirty="0" smtClean="0"/>
          </a:p>
          <a:p>
            <a:endParaRPr lang="en-US" sz="2400" dirty="0" smtClean="0"/>
          </a:p>
          <a:p>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l"/>
            <a:r>
              <a:rPr lang="en-US" sz="3200" b="1" dirty="0" smtClean="0"/>
              <a:t>Adaptation </a:t>
            </a:r>
            <a:r>
              <a:rPr lang="en-US" sz="3200" b="1" dirty="0"/>
              <a:t>needs and options, </a:t>
            </a:r>
            <a:r>
              <a:rPr lang="en-US" sz="3200" b="1" dirty="0" smtClean="0"/>
              <a:t/>
            </a:r>
            <a:br>
              <a:rPr lang="en-US" sz="3200" b="1" dirty="0" smtClean="0"/>
            </a:br>
            <a:r>
              <a:rPr lang="en-US" sz="3200" b="1" dirty="0" smtClean="0"/>
              <a:t>Dr. </a:t>
            </a:r>
            <a:r>
              <a:rPr lang="en-US" sz="3200" b="1" dirty="0" err="1" smtClean="0"/>
              <a:t>Balgis</a:t>
            </a:r>
            <a:r>
              <a:rPr lang="en-US" sz="3200" b="1" dirty="0" smtClean="0"/>
              <a:t> </a:t>
            </a:r>
            <a:r>
              <a:rPr lang="en-US" sz="3200" b="1" dirty="0" err="1" smtClean="0"/>
              <a:t>Osman-Elasha</a:t>
            </a:r>
            <a:r>
              <a:rPr lang="en-US" sz="3200" b="1" dirty="0"/>
              <a:t/>
            </a:r>
            <a:br>
              <a:rPr lang="en-US" sz="3200" b="1" dirty="0"/>
            </a:br>
            <a:endParaRPr lang="en-US" sz="3200" b="1" dirty="0"/>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pPr lvl="0"/>
            <a:r>
              <a:rPr lang="en-US" sz="3300" dirty="0" smtClean="0"/>
              <a:t>Adaptation needs arise when the anticipated risks or experienced impacts of climate change require action to ensure the safety of populations and the security of assets, including ecosystems and their services  </a:t>
            </a:r>
          </a:p>
          <a:p>
            <a:pPr lvl="0"/>
            <a:r>
              <a:rPr lang="en-US" sz="3300" dirty="0" smtClean="0"/>
              <a:t>Climate change will interact with non-climate drivers and stressors to exacerbate existing vulnerability</a:t>
            </a:r>
          </a:p>
          <a:p>
            <a:pPr lvl="0"/>
            <a:r>
              <a:rPr lang="en-US" sz="3300" dirty="0" smtClean="0"/>
              <a:t>Engineered and technological adaptation options are still the most common adaptive responses, </a:t>
            </a:r>
          </a:p>
          <a:p>
            <a:pPr lvl="0"/>
            <a:r>
              <a:rPr lang="en-US" sz="3300" dirty="0" smtClean="0"/>
              <a:t>There is growing experience of the value for ecosystem-based, institutional, and social measures, including the provision of climate-linked safety nets for those who are most vulnerable</a:t>
            </a:r>
          </a:p>
          <a:p>
            <a:pPr lvl="0"/>
            <a:r>
              <a:rPr lang="en-US" sz="3300" dirty="0" smtClean="0"/>
              <a:t>Global adaptation cost estimates are  greater than current adaptation funding and investment, particularly in developing countries, suggesting a funding gap and a growing adaptation deficit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Adaptation needs and options, </a:t>
            </a:r>
            <a:br>
              <a:rPr lang="en-US" b="1" dirty="0" smtClean="0"/>
            </a:br>
            <a:r>
              <a:rPr lang="en-US" b="1" dirty="0" smtClean="0"/>
              <a:t>Dr. </a:t>
            </a:r>
            <a:r>
              <a:rPr lang="en-US" b="1" dirty="0" err="1" smtClean="0"/>
              <a:t>Balgis</a:t>
            </a:r>
            <a:r>
              <a:rPr lang="en-US" b="1" dirty="0" smtClean="0"/>
              <a:t> </a:t>
            </a:r>
            <a:r>
              <a:rPr lang="en-US" b="1" dirty="0" err="1" smtClean="0"/>
              <a:t>Osman-Elasha</a:t>
            </a:r>
            <a:r>
              <a:rPr lang="en-US" b="1" dirty="0" smtClean="0"/>
              <a:t> contd.</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Since AR4 the framing of adaptation has moved further from a focus on biophysical vulnerability to the wider social and economic drivers of vulnerability and people’s ability to respond  (High agreement, robust evidence)</a:t>
            </a:r>
          </a:p>
          <a:p>
            <a:pPr lvl="0"/>
            <a:r>
              <a:rPr lang="en-US" dirty="0" smtClean="0"/>
              <a:t>-Adaptation assessments, have demonstrably led to a general awareness among decision makers and stakeholders of climate risks and adaptation needs and  options. However, such awareness has often not translated into adaptation action.</a:t>
            </a:r>
          </a:p>
          <a:p>
            <a:pPr lvl="0"/>
            <a:r>
              <a:rPr lang="en-US" dirty="0" smtClean="0"/>
              <a:t>Strengthened inter-linkages between adaptation and development pathways and a focus on building resilience would help to counter the current adaptation deficit and reduce future maladaptation risks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400" b="1" dirty="0" smtClean="0"/>
              <a:t>Key Economic Sectors and Services,</a:t>
            </a:r>
            <a:r>
              <a:rPr lang="en-GB" sz="3400" b="1" dirty="0" smtClean="0"/>
              <a:t> Dr. Joseph </a:t>
            </a:r>
            <a:r>
              <a:rPr lang="en-GB" sz="3400" b="1" dirty="0" err="1" smtClean="0"/>
              <a:t>Hella</a:t>
            </a:r>
            <a:r>
              <a:rPr lang="en-GB" sz="3400" b="1" dirty="0" smtClean="0"/>
              <a:t>, </a:t>
            </a:r>
            <a:r>
              <a:rPr lang="en-GB" sz="3400" b="1" dirty="0" smtClean="0"/>
              <a:t> </a:t>
            </a:r>
            <a:endParaRPr lang="en-US" sz="3400" b="1" dirty="0"/>
          </a:p>
        </p:txBody>
      </p:sp>
      <p:sp>
        <p:nvSpPr>
          <p:cNvPr id="3" name="Content Placeholder 2"/>
          <p:cNvSpPr>
            <a:spLocks noGrp="1"/>
          </p:cNvSpPr>
          <p:nvPr>
            <p:ph idx="1"/>
          </p:nvPr>
        </p:nvSpPr>
        <p:spPr/>
        <p:txBody>
          <a:bodyPr>
            <a:normAutofit fontScale="70000" lnSpcReduction="20000"/>
          </a:bodyPr>
          <a:lstStyle/>
          <a:p>
            <a:pPr lvl="0"/>
            <a:r>
              <a:rPr lang="en-US" dirty="0"/>
              <a:t>Climate Change will decrease energy demand for heating but increase energy demand for cooling.</a:t>
            </a:r>
          </a:p>
          <a:p>
            <a:pPr lvl="0"/>
            <a:r>
              <a:rPr lang="en-US" dirty="0"/>
              <a:t>Climate Change will have effect on water </a:t>
            </a:r>
            <a:r>
              <a:rPr lang="en-US" dirty="0" smtClean="0"/>
              <a:t>supply, transport, production and economic growth in different ways and magnitudes</a:t>
            </a:r>
            <a:r>
              <a:rPr lang="en-US" dirty="0"/>
              <a:t>. </a:t>
            </a:r>
          </a:p>
          <a:p>
            <a:pPr lvl="0"/>
            <a:r>
              <a:rPr lang="en-US" dirty="0"/>
              <a:t>High Risk areas include; Reduction in crop yield, water supply, housing, human displacement, conflicts and violence, occurrence of disease</a:t>
            </a:r>
          </a:p>
          <a:p>
            <a:pPr lvl="0"/>
            <a:r>
              <a:rPr lang="en-US" dirty="0"/>
              <a:t>Effects on Uganda: Food insecurity, landslides and soil erosion, water quality changes, conflicts due to resources scarcity, changing disease patterns. </a:t>
            </a:r>
          </a:p>
          <a:p>
            <a:pPr lvl="0"/>
            <a:r>
              <a:rPr lang="en-US" dirty="0"/>
              <a:t>Safety nets for mitigating climate change </a:t>
            </a:r>
            <a:r>
              <a:rPr lang="en-US" dirty="0" smtClean="0"/>
              <a:t>effects, municipality </a:t>
            </a:r>
            <a:r>
              <a:rPr lang="en-US" dirty="0"/>
              <a:t>services, medical services, </a:t>
            </a:r>
          </a:p>
          <a:p>
            <a:pPr lvl="0"/>
            <a:r>
              <a:rPr lang="en-US" dirty="0"/>
              <a:t>Governments need policies that promote poverty alleviation</a:t>
            </a:r>
          </a:p>
          <a:p>
            <a:pPr lvl="0"/>
            <a:r>
              <a:rPr lang="en-US" dirty="0" err="1"/>
              <a:t>Karamoja</a:t>
            </a:r>
            <a:r>
              <a:rPr lang="en-US" dirty="0"/>
              <a:t> example, conflicts occur due to marginalization of people in use of resources.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Uganda’s Low Carbon Development Opportunities – Dr. </a:t>
            </a:r>
            <a:r>
              <a:rPr lang="en-US" b="1" dirty="0" err="1" smtClean="0"/>
              <a:t>Youba</a:t>
            </a:r>
            <a:r>
              <a:rPr lang="en-US" b="1" dirty="0" smtClean="0"/>
              <a:t> </a:t>
            </a:r>
            <a:r>
              <a:rPr lang="en-US" b="1" dirty="0" err="1" smtClean="0"/>
              <a:t>Sokona</a:t>
            </a:r>
            <a:endParaRPr lang="en-US" dirty="0"/>
          </a:p>
        </p:txBody>
      </p:sp>
      <p:sp>
        <p:nvSpPr>
          <p:cNvPr id="3" name="Content Placeholder 2"/>
          <p:cNvSpPr>
            <a:spLocks noGrp="1"/>
          </p:cNvSpPr>
          <p:nvPr>
            <p:ph idx="1"/>
          </p:nvPr>
        </p:nvSpPr>
        <p:spPr>
          <a:xfrm>
            <a:off x="457200" y="1600200"/>
            <a:ext cx="8229600" cy="4876800"/>
          </a:xfrm>
        </p:spPr>
        <p:txBody>
          <a:bodyPr>
            <a:noAutofit/>
          </a:bodyPr>
          <a:lstStyle/>
          <a:p>
            <a:pPr lvl="0"/>
            <a:r>
              <a:rPr lang="en-GB" sz="1900" dirty="0"/>
              <a:t>GHG emissions growth has accelerated despite reduction efforts</a:t>
            </a:r>
            <a:endParaRPr lang="en-US" sz="1900" dirty="0"/>
          </a:p>
          <a:p>
            <a:pPr lvl="0"/>
            <a:r>
              <a:rPr lang="en-GB" sz="1900" dirty="0" smtClean="0"/>
              <a:t>Recent </a:t>
            </a:r>
            <a:r>
              <a:rPr lang="en-GB" sz="1900" dirty="0"/>
              <a:t>GHG emission growth has been driven by growth in economic activity</a:t>
            </a:r>
            <a:endParaRPr lang="en-US" sz="1900" dirty="0"/>
          </a:p>
          <a:p>
            <a:pPr lvl="0"/>
            <a:r>
              <a:rPr lang="en-GB" sz="1900" dirty="0"/>
              <a:t>Limiting warming to 2°C involves substantial technological, economic and institutional challenges</a:t>
            </a:r>
            <a:endParaRPr lang="en-US" sz="1900" dirty="0"/>
          </a:p>
          <a:p>
            <a:pPr lvl="0"/>
            <a:r>
              <a:rPr lang="en-GB" sz="1900" dirty="0"/>
              <a:t>Mitigation cost estimates vary, but do not strongly affect global GDP growth</a:t>
            </a:r>
            <a:endParaRPr lang="en-US" sz="1900" dirty="0"/>
          </a:p>
          <a:p>
            <a:pPr lvl="0"/>
            <a:r>
              <a:rPr lang="en-GB" sz="1900" dirty="0"/>
              <a:t>Ambitious mitigation scenarios require a full </a:t>
            </a:r>
            <a:r>
              <a:rPr lang="en-GB" sz="1900" dirty="0" smtClean="0"/>
              <a:t>decarbonisation of </a:t>
            </a:r>
            <a:r>
              <a:rPr lang="en-GB" sz="1900" dirty="0"/>
              <a:t>energy supply.</a:t>
            </a:r>
            <a:endParaRPr lang="en-US" sz="1900" dirty="0"/>
          </a:p>
          <a:p>
            <a:pPr lvl="0"/>
            <a:r>
              <a:rPr lang="en-GB" sz="1900" dirty="0"/>
              <a:t>Energy demand reductions can help to reduce emissions in the medium term and are key for hedging supply side risks in the long-run</a:t>
            </a:r>
            <a:endParaRPr lang="en-US" sz="1900" dirty="0"/>
          </a:p>
          <a:p>
            <a:pPr lvl="0"/>
            <a:r>
              <a:rPr lang="en-GB" sz="1900" dirty="0" smtClean="0"/>
              <a:t>Behaviour, </a:t>
            </a:r>
            <a:r>
              <a:rPr lang="en-GB" sz="1900" dirty="0"/>
              <a:t>lifestyle and culture have a considerable influence on emissions, with high mitigation potential in some sectors, in particular when complementing technological and structural change.</a:t>
            </a:r>
            <a:endParaRPr lang="en-US" sz="1900" dirty="0"/>
          </a:p>
          <a:p>
            <a:pPr lvl="0"/>
            <a:r>
              <a:rPr lang="en-GB" sz="1900" dirty="0"/>
              <a:t>Climate change is a global commons problem that requires international cooperation and coordination across scales</a:t>
            </a:r>
            <a:endParaRPr lang="en-US" sz="1900" dirty="0"/>
          </a:p>
          <a:p>
            <a:pPr lvl="0"/>
            <a:r>
              <a:rPr lang="en-GB" sz="1900" dirty="0"/>
              <a:t>Climate change mitigation is a necessary, but not a sufficient condition for sustainable development</a:t>
            </a:r>
            <a:endParaRPr lang="en-US" sz="1900" dirty="0"/>
          </a:p>
          <a:p>
            <a:endParaRPr lang="en-US" sz="19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3200" b="1" dirty="0" smtClean="0"/>
              <a:t>Dr. </a:t>
            </a:r>
            <a:r>
              <a:rPr lang="en-US" sz="3200" b="1" dirty="0" err="1" smtClean="0"/>
              <a:t>Joyashree</a:t>
            </a:r>
            <a:r>
              <a:rPr lang="en-US" sz="3200" b="1" dirty="0" smtClean="0"/>
              <a:t> Roy, Industry</a:t>
            </a:r>
            <a:r>
              <a:rPr lang="en-US" sz="3200" b="1" dirty="0"/>
              <a:t>, Working Group </a:t>
            </a:r>
            <a:r>
              <a:rPr lang="en-US" sz="3200" b="1" dirty="0" smtClean="0"/>
              <a:t>III</a:t>
            </a:r>
            <a:r>
              <a:rPr lang="en-US" sz="3200" b="1" dirty="0"/>
              <a:t/>
            </a:r>
            <a:br>
              <a:rPr lang="en-US" sz="3200" b="1" dirty="0"/>
            </a:br>
            <a:endParaRPr lang="en-US" sz="3200" b="1"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lvl="0"/>
            <a:r>
              <a:rPr lang="en-US" dirty="0"/>
              <a:t>There is need for integrated approach to climate change mitigation and adaptation</a:t>
            </a:r>
          </a:p>
          <a:p>
            <a:pPr lvl="0"/>
            <a:r>
              <a:rPr lang="en-US" dirty="0"/>
              <a:t>50% of LDCs have expressed desire to </a:t>
            </a:r>
            <a:r>
              <a:rPr lang="en-US" dirty="0" smtClean="0"/>
              <a:t>industrialize </a:t>
            </a:r>
            <a:r>
              <a:rPr lang="en-US" dirty="0"/>
              <a:t>in coming decades</a:t>
            </a:r>
          </a:p>
          <a:p>
            <a:pPr lvl="0"/>
            <a:r>
              <a:rPr lang="en-US" dirty="0"/>
              <a:t>Analyses of total emissions show that 80% arise from energy supply. As LDCs </a:t>
            </a:r>
            <a:r>
              <a:rPr lang="en-US" dirty="0" err="1"/>
              <a:t>industrialise</a:t>
            </a:r>
            <a:r>
              <a:rPr lang="en-US" dirty="0"/>
              <a:t> they should keep this in mind</a:t>
            </a:r>
          </a:p>
          <a:p>
            <a:pPr lvl="0"/>
            <a:r>
              <a:rPr lang="en-US" dirty="0"/>
              <a:t>LDCs share of extractive industries have increased leading to some social challenges. Manufacturing has either decreased or increased minimally as opposed to extractive industries.</a:t>
            </a:r>
          </a:p>
          <a:p>
            <a:pPr lvl="0"/>
            <a:r>
              <a:rPr lang="en-US" dirty="0"/>
              <a:t>Extractive products in LDCs are not consumed domestically but are instead used for trade and yet in countries like China extractive products are used more for domestic needs</a:t>
            </a:r>
          </a:p>
          <a:p>
            <a:pPr lvl="0"/>
            <a:r>
              <a:rPr lang="en-US" dirty="0"/>
              <a:t>High aspiration for manufacturing, extractive growth still gives LDCs abundant opportunities to forego climate affecting practices – to adopt clean and efficient technologies</a:t>
            </a:r>
          </a:p>
          <a:p>
            <a:pPr lvl="0"/>
            <a:r>
              <a:rPr lang="en-US" dirty="0"/>
              <a:t>42% of LDCs have expressed need for energy efficient technologies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Welcome Speeches - PS</a:t>
            </a:r>
            <a:endParaRPr lang="en-US" b="1" dirty="0"/>
          </a:p>
        </p:txBody>
      </p:sp>
      <p:sp>
        <p:nvSpPr>
          <p:cNvPr id="3" name="Content Placeholder 2"/>
          <p:cNvSpPr>
            <a:spLocks noGrp="1"/>
          </p:cNvSpPr>
          <p:nvPr>
            <p:ph idx="1"/>
          </p:nvPr>
        </p:nvSpPr>
        <p:spPr/>
        <p:txBody>
          <a:bodyPr>
            <a:normAutofit fontScale="85000" lnSpcReduction="20000"/>
          </a:bodyPr>
          <a:lstStyle/>
          <a:p>
            <a:pPr lvl="0"/>
            <a:r>
              <a:rPr lang="en-US" dirty="0" smtClean="0"/>
              <a:t>There is climate change awareness by different actors joined </a:t>
            </a:r>
            <a:r>
              <a:rPr lang="en-US" dirty="0"/>
              <a:t>the wider global community towards climate change action. </a:t>
            </a:r>
          </a:p>
          <a:p>
            <a:pPr lvl="0"/>
            <a:r>
              <a:rPr lang="en-US" dirty="0"/>
              <a:t>Uganda has a climate change policy that needs to be implemented. </a:t>
            </a:r>
            <a:endParaRPr lang="en-US" dirty="0" smtClean="0"/>
          </a:p>
          <a:p>
            <a:pPr lvl="0"/>
            <a:r>
              <a:rPr lang="en-US" dirty="0" smtClean="0"/>
              <a:t>Integration of Climate </a:t>
            </a:r>
            <a:r>
              <a:rPr lang="en-US" dirty="0"/>
              <a:t>Change </a:t>
            </a:r>
            <a:r>
              <a:rPr lang="en-US" dirty="0" smtClean="0"/>
              <a:t>in the Second </a:t>
            </a:r>
            <a:r>
              <a:rPr lang="en-US" dirty="0"/>
              <a:t>National Development </a:t>
            </a:r>
            <a:r>
              <a:rPr lang="en-US" dirty="0" smtClean="0"/>
              <a:t>Plan - Vision 204O</a:t>
            </a:r>
            <a:endParaRPr lang="en-US" dirty="0"/>
          </a:p>
          <a:p>
            <a:pPr lvl="0"/>
            <a:r>
              <a:rPr lang="en-US" dirty="0" smtClean="0"/>
              <a:t>Uganda, we have </a:t>
            </a:r>
            <a:r>
              <a:rPr lang="en-US" dirty="0"/>
              <a:t>realized the importance of mitigation and adaptation measures, </a:t>
            </a:r>
          </a:p>
          <a:p>
            <a:pPr lvl="0"/>
            <a:r>
              <a:rPr lang="en-US" dirty="0"/>
              <a:t>Uganda needs to leverage available trade-offs and translate these into planning and budgeting across all sectors of the economy.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Dr. </a:t>
            </a:r>
            <a:r>
              <a:rPr lang="en-US" sz="3200" b="1" dirty="0" err="1" smtClean="0"/>
              <a:t>Joyashree</a:t>
            </a:r>
            <a:r>
              <a:rPr lang="en-US" sz="3200" b="1" dirty="0" smtClean="0"/>
              <a:t> Roy, Industry, Working Group III</a:t>
            </a:r>
            <a:br>
              <a:rPr lang="en-US" sz="3200" b="1" dirty="0" smtClean="0"/>
            </a:br>
            <a:endParaRPr lang="en-US" sz="3200" dirty="0"/>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pPr lvl="0"/>
            <a:r>
              <a:rPr lang="en-US" dirty="0" smtClean="0"/>
              <a:t>There exists enough potential for energy efficient solutions – to contribute to reduction of emissions</a:t>
            </a:r>
          </a:p>
          <a:p>
            <a:pPr lvl="0"/>
            <a:r>
              <a:rPr lang="en-US" dirty="0" smtClean="0"/>
              <a:t>Contribution of small and medium enterprises – clustering these in particular zone makes waste recycling and sharing of resources easier thus reduced emissions</a:t>
            </a:r>
          </a:p>
          <a:p>
            <a:pPr lvl="0"/>
            <a:r>
              <a:rPr lang="en-US" dirty="0" smtClean="0"/>
              <a:t>47% of waste in Africa, south Asia, etc, is not recycled – need for decentralization in water supply</a:t>
            </a:r>
          </a:p>
          <a:p>
            <a:pPr lvl="0"/>
            <a:r>
              <a:rPr lang="en-US" dirty="0" smtClean="0"/>
              <a:t>Need to consider tradeoffs in the various sectors and within countries and at global level</a:t>
            </a:r>
          </a:p>
          <a:p>
            <a:pPr lvl="0"/>
            <a:r>
              <a:rPr lang="en-US" dirty="0" smtClean="0"/>
              <a:t>Not the same mitigation pathways need to be followed by all countries or sectors, needs to adopt that which is best suited for their need</a:t>
            </a:r>
          </a:p>
          <a:p>
            <a:pPr lvl="0"/>
            <a:r>
              <a:rPr lang="en-US" dirty="0" smtClean="0"/>
              <a:t>Need to focus away from multiple objectives to specific ones that apply appropriately to specific scenarios </a:t>
            </a:r>
          </a:p>
          <a:p>
            <a:pPr lvl="0"/>
            <a:r>
              <a:rPr lang="en-US" dirty="0" smtClean="0"/>
              <a:t>Report prepared by more than 800 authors and comments from an expanse of experts across the globe – messages should be taken as valid and implemented accordingly.</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Dr. </a:t>
            </a:r>
            <a:r>
              <a:rPr lang="en-US" sz="3200" b="1" dirty="0" err="1" smtClean="0"/>
              <a:t>Shuaib</a:t>
            </a:r>
            <a:r>
              <a:rPr lang="en-US" sz="3200" b="1" dirty="0" smtClean="0"/>
              <a:t> </a:t>
            </a:r>
            <a:r>
              <a:rPr lang="en-US" sz="3200" b="1" dirty="0" err="1" smtClean="0"/>
              <a:t>Lwasa</a:t>
            </a:r>
            <a:r>
              <a:rPr lang="en-US" sz="3200" b="1" dirty="0" smtClean="0"/>
              <a:t> - </a:t>
            </a:r>
            <a:r>
              <a:rPr lang="en-US" sz="3200" b="1" dirty="0"/>
              <a:t>Human Settlements, Infrastructure and Spatial Planning, </a:t>
            </a:r>
          </a:p>
        </p:txBody>
      </p:sp>
      <p:sp>
        <p:nvSpPr>
          <p:cNvPr id="3" name="Content Placeholder 2"/>
          <p:cNvSpPr>
            <a:spLocks noGrp="1"/>
          </p:cNvSpPr>
          <p:nvPr>
            <p:ph idx="1"/>
          </p:nvPr>
        </p:nvSpPr>
        <p:spPr/>
        <p:txBody>
          <a:bodyPr>
            <a:normAutofit fontScale="70000" lnSpcReduction="20000"/>
          </a:bodyPr>
          <a:lstStyle/>
          <a:p>
            <a:pPr lvl="0"/>
            <a:r>
              <a:rPr lang="en-US" dirty="0"/>
              <a:t>Climate change is a global issue. Economic growth and population increase set to exert stress on extraction and consumption of coal, gas and oil</a:t>
            </a:r>
          </a:p>
          <a:p>
            <a:pPr lvl="0"/>
            <a:r>
              <a:rPr lang="en-US" dirty="0"/>
              <a:t>2012 KCCA infrastructure plan puts population growth at double in 10 years.</a:t>
            </a:r>
          </a:p>
          <a:p>
            <a:pPr lvl="0"/>
            <a:r>
              <a:rPr lang="en-US" dirty="0"/>
              <a:t>Greenhouse gas emissions continue to rise despite mitigation efforts</a:t>
            </a:r>
          </a:p>
          <a:p>
            <a:pPr lvl="0"/>
            <a:r>
              <a:rPr lang="en-US" dirty="0"/>
              <a:t>From transport master plan projections for next 25 years, 22000 </a:t>
            </a:r>
            <a:r>
              <a:rPr lang="en-US" dirty="0" err="1"/>
              <a:t>megatonnes</a:t>
            </a:r>
            <a:r>
              <a:rPr lang="en-US" dirty="0"/>
              <a:t> emitted through transport [as per 2012 plan]</a:t>
            </a:r>
          </a:p>
          <a:p>
            <a:pPr lvl="0"/>
            <a:r>
              <a:rPr lang="en-US" dirty="0"/>
              <a:t>Anticipated growth in urban population will require additional urban infrastructure which will need mitigation and adaptation mechanisms especially as Uganda’s population expands rapidly at 3.72% according to 2010  annual estimates for Kampala</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Dr. </a:t>
            </a:r>
            <a:r>
              <a:rPr lang="en-US" sz="3200" b="1" dirty="0" err="1" smtClean="0"/>
              <a:t>Shuaib</a:t>
            </a:r>
            <a:r>
              <a:rPr lang="en-US" sz="3200" b="1" dirty="0" smtClean="0"/>
              <a:t> </a:t>
            </a:r>
            <a:r>
              <a:rPr lang="en-US" sz="3200" b="1" dirty="0" err="1" smtClean="0"/>
              <a:t>Lwasa</a:t>
            </a:r>
            <a:r>
              <a:rPr lang="en-US" sz="3200" b="1" dirty="0" smtClean="0"/>
              <a:t> - Human Settlements, Infrastructure and Spatial Planning, </a:t>
            </a:r>
            <a:endParaRPr lang="en-US" sz="3200" dirty="0"/>
          </a:p>
        </p:txBody>
      </p:sp>
      <p:sp>
        <p:nvSpPr>
          <p:cNvPr id="3" name="Content Placeholder 2"/>
          <p:cNvSpPr>
            <a:spLocks noGrp="1"/>
          </p:cNvSpPr>
          <p:nvPr>
            <p:ph idx="1"/>
          </p:nvPr>
        </p:nvSpPr>
        <p:spPr/>
        <p:txBody>
          <a:bodyPr>
            <a:normAutofit fontScale="70000" lnSpcReduction="20000"/>
          </a:bodyPr>
          <a:lstStyle/>
          <a:p>
            <a:pPr lvl="0"/>
            <a:r>
              <a:rPr lang="en-US" dirty="0" smtClean="0"/>
              <a:t>Opportunities – avoidance of emissions associated with infrastructure related developments, greening urban systems, etc</a:t>
            </a:r>
          </a:p>
          <a:p>
            <a:pPr lvl="0"/>
            <a:r>
              <a:rPr lang="en-US" dirty="0" smtClean="0"/>
              <a:t>Cities and national governments have started to work towards reducing GHG emissions</a:t>
            </a:r>
          </a:p>
          <a:p>
            <a:pPr lvl="0"/>
            <a:r>
              <a:rPr lang="en-US" dirty="0" smtClean="0"/>
              <a:t>But future urban trajectories indicate that cities will most likely grow as extraction and consumption patterns change</a:t>
            </a:r>
          </a:p>
          <a:p>
            <a:pPr lvl="0"/>
            <a:r>
              <a:rPr lang="en-US" dirty="0" smtClean="0"/>
              <a:t>Reducing GHG emissions from cities and making them sustainable is key to a national, regional and global cumulative reduction of emissions</a:t>
            </a:r>
          </a:p>
          <a:p>
            <a:pPr lvl="0"/>
            <a:r>
              <a:rPr lang="en-US" dirty="0" smtClean="0"/>
              <a:t>Sector-specific policies have been more widely used than economy-wide policies.</a:t>
            </a:r>
          </a:p>
          <a:p>
            <a:pPr lvl="0"/>
            <a:r>
              <a:rPr lang="en-US" dirty="0" smtClean="0"/>
              <a:t>Uganda is not obliged to mitigate although this is a responsible path towards sustainable development</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Climate Finance – Philip </a:t>
            </a:r>
            <a:r>
              <a:rPr lang="en-US" b="1" dirty="0" err="1" smtClean="0"/>
              <a:t>Gwage</a:t>
            </a:r>
            <a:endParaRPr lang="en-US" b="1" dirty="0"/>
          </a:p>
        </p:txBody>
      </p:sp>
      <p:sp>
        <p:nvSpPr>
          <p:cNvPr id="3" name="Content Placeholder 2"/>
          <p:cNvSpPr>
            <a:spLocks noGrp="1"/>
          </p:cNvSpPr>
          <p:nvPr>
            <p:ph idx="1"/>
          </p:nvPr>
        </p:nvSpPr>
        <p:spPr>
          <a:xfrm>
            <a:off x="457200" y="1295400"/>
            <a:ext cx="8229600" cy="4830763"/>
          </a:xfrm>
        </p:spPr>
        <p:txBody>
          <a:bodyPr>
            <a:noAutofit/>
          </a:bodyPr>
          <a:lstStyle/>
          <a:p>
            <a:pPr lvl="0"/>
            <a:r>
              <a:rPr lang="en-US" sz="1600" dirty="0" smtClean="0"/>
              <a:t>Distinguished between Climate financing [supports national institutions to undertake activities such as those at metrological stations] versus climate change financing [funds that should be made available to LDCs to tackle mitigation and adaptation challenges. </a:t>
            </a:r>
          </a:p>
          <a:p>
            <a:pPr lvl="0"/>
            <a:r>
              <a:rPr lang="en-US" sz="1600" dirty="0" smtClean="0"/>
              <a:t>Climate Change financing – the history of no commitments for developing countries vis-à-vis required action was a major issue. All countries according to the protocol are required to take action to mitigate and adapt – we are obligated but under what conditions? The question is that of resources – developing countries are equally obligated but within specific </a:t>
            </a:r>
            <a:r>
              <a:rPr lang="en-US" sz="1600" dirty="0" err="1" smtClean="0"/>
              <a:t>paramaters</a:t>
            </a:r>
            <a:r>
              <a:rPr lang="en-US" sz="1600" dirty="0" smtClean="0"/>
              <a:t>. </a:t>
            </a:r>
          </a:p>
          <a:p>
            <a:pPr lvl="0"/>
            <a:r>
              <a:rPr lang="en-US" sz="1600" dirty="0" smtClean="0"/>
              <a:t>OECDs are majorly responsible and should therefore take leadership and responsibility. Convention takes cognizance that all have contributed to the problem in one way or another. All humans have responsibility to educate and create awareness that problem is here, is real and will affect not only development but our existence. </a:t>
            </a:r>
          </a:p>
          <a:p>
            <a:pPr lvl="0"/>
            <a:r>
              <a:rPr lang="en-US" sz="1600" dirty="0" smtClean="0"/>
              <a:t>Input-process-output; we need climate change financing to mitigate, to adapt to GHG emissions, also need in-house capacity to mitigate and adapt. Financing should create necessary awareness for institutions and people to take appropriate action.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Climate Finance – Philip </a:t>
            </a:r>
            <a:r>
              <a:rPr lang="en-US" b="1" dirty="0" err="1" smtClean="0"/>
              <a:t>Gwage</a:t>
            </a:r>
            <a:endParaRPr lang="en-US" dirty="0"/>
          </a:p>
        </p:txBody>
      </p:sp>
      <p:sp>
        <p:nvSpPr>
          <p:cNvPr id="3" name="Content Placeholder 2"/>
          <p:cNvSpPr>
            <a:spLocks noGrp="1"/>
          </p:cNvSpPr>
          <p:nvPr>
            <p:ph idx="1"/>
          </p:nvPr>
        </p:nvSpPr>
        <p:spPr>
          <a:xfrm>
            <a:off x="457200" y="1371600"/>
            <a:ext cx="8229600" cy="5105400"/>
          </a:xfrm>
        </p:spPr>
        <p:txBody>
          <a:bodyPr>
            <a:noAutofit/>
          </a:bodyPr>
          <a:lstStyle/>
          <a:p>
            <a:pPr lvl="0"/>
            <a:r>
              <a:rPr lang="en-US" sz="2300" dirty="0" smtClean="0"/>
              <a:t>There should be incentive for development of technology. There is need for adaptation technology. There are technologies in LDCs which can be developed and transferred across societies. However, funding remains a problem despite the stipulation by convention that LDCs should be supported to take appropriate climate change action.</a:t>
            </a:r>
          </a:p>
          <a:p>
            <a:pPr lvl="0"/>
            <a:r>
              <a:rPr lang="en-US" sz="2300" dirty="0" smtClean="0"/>
              <a:t>Efforts were made to develop a Least Developed Countries Fund, away from the major fund where competition is high. still, LDCs have still been unable to access the funds because of stringent bureaucratic procedures. Funds for climate change action can come from the private sector but public sector should take the lead using public resources.</a:t>
            </a:r>
          </a:p>
          <a:p>
            <a:pPr lvl="0"/>
            <a:r>
              <a:rPr lang="en-US" sz="2300" dirty="0" smtClean="0"/>
              <a:t>Low carbon development if there is a way to develop without causing harm to environment, why shouldn’t it be adopted? </a:t>
            </a:r>
          </a:p>
          <a:p>
            <a:endParaRPr lang="en-US" sz="2300" dirty="0" smtClean="0"/>
          </a:p>
          <a:p>
            <a:endParaRPr lang="en-US" sz="2300" dirty="0" smtClean="0"/>
          </a:p>
          <a:p>
            <a:endParaRPr lang="en-US" sz="2300" dirty="0" smtClean="0"/>
          </a:p>
          <a:p>
            <a:endParaRPr lang="en-US" sz="23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l"/>
            <a:r>
              <a:rPr lang="en-US" sz="3200" b="1" dirty="0" smtClean="0"/>
              <a:t>Dr </a:t>
            </a:r>
            <a:r>
              <a:rPr lang="en-US" sz="3200" b="1" dirty="0" err="1" smtClean="0"/>
              <a:t>Balgis</a:t>
            </a:r>
            <a:r>
              <a:rPr lang="en-US" sz="3200" b="1" dirty="0" smtClean="0"/>
              <a:t> </a:t>
            </a:r>
            <a:r>
              <a:rPr lang="en-US" sz="3200" b="1" dirty="0" err="1" smtClean="0"/>
              <a:t>Osman-Elasha</a:t>
            </a:r>
            <a:r>
              <a:rPr lang="en-US" sz="3200" b="1" dirty="0"/>
              <a:t> </a:t>
            </a:r>
            <a:r>
              <a:rPr lang="en-US" sz="3200" b="1" dirty="0" smtClean="0"/>
              <a:t>– Climate Finance</a:t>
            </a:r>
            <a:r>
              <a:rPr lang="en-US" sz="3200" b="1" dirty="0" smtClean="0"/>
              <a:t> </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990600"/>
            <a:ext cx="8229600" cy="5135563"/>
          </a:xfrm>
        </p:spPr>
        <p:txBody>
          <a:bodyPr>
            <a:normAutofit fontScale="92500"/>
          </a:bodyPr>
          <a:lstStyle/>
          <a:p>
            <a:pPr lvl="0"/>
            <a:r>
              <a:rPr lang="en-US" dirty="0" smtClean="0"/>
              <a:t>Inadequacy of financial resources – more for mitigation than adaptation</a:t>
            </a:r>
          </a:p>
          <a:p>
            <a:pPr lvl="0"/>
            <a:r>
              <a:rPr lang="en-US" dirty="0" smtClean="0"/>
              <a:t>Funding can either be bilateral or multilateral – funding needs to come from all these sectors.</a:t>
            </a:r>
          </a:p>
          <a:p>
            <a:pPr lvl="0"/>
            <a:r>
              <a:rPr lang="en-US" dirty="0" smtClean="0"/>
              <a:t>Governments should allocate funds for capacity building and institutional development</a:t>
            </a:r>
          </a:p>
          <a:p>
            <a:pPr lvl="0"/>
            <a:r>
              <a:rPr lang="en-US" dirty="0" smtClean="0"/>
              <a:t>Africa should be able to receive GCF Lion’s share. ADB has developed technical table showing what needs to be done by African countries to access this funding.</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l"/>
            <a:r>
              <a:rPr lang="en-US" sz="2800" b="1" dirty="0"/>
              <a:t>Dr. </a:t>
            </a:r>
            <a:r>
              <a:rPr lang="en-US" sz="2800" b="1" dirty="0" err="1"/>
              <a:t>Youba</a:t>
            </a:r>
            <a:r>
              <a:rPr lang="en-US" sz="2800" b="1" dirty="0"/>
              <a:t> </a:t>
            </a:r>
            <a:r>
              <a:rPr lang="en-US" sz="2800" b="1" dirty="0" err="1"/>
              <a:t>Sokona</a:t>
            </a:r>
            <a:r>
              <a:rPr lang="en-US" sz="2800" b="1" dirty="0"/>
              <a:t>, IPCC Co-Chair of Working group III</a:t>
            </a:r>
            <a:br>
              <a:rPr lang="en-US" sz="2800" b="1" dirty="0"/>
            </a:br>
            <a:endParaRPr lang="en-US" sz="2800" b="1"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pPr lvl="0"/>
            <a:r>
              <a:rPr lang="en-US" dirty="0"/>
              <a:t>AR5 is the</a:t>
            </a:r>
            <a:r>
              <a:rPr lang="en-GB" dirty="0"/>
              <a:t> most comprehensive assessment of climate change ever. </a:t>
            </a:r>
            <a:r>
              <a:rPr lang="en-GB" dirty="0" smtClean="0"/>
              <a:t>Released </a:t>
            </a:r>
            <a:r>
              <a:rPr lang="en-GB" dirty="0"/>
              <a:t>in four parts between September 2013 and November 2014.</a:t>
            </a:r>
            <a:endParaRPr lang="en-US" dirty="0"/>
          </a:p>
          <a:p>
            <a:pPr lvl="0"/>
            <a:r>
              <a:rPr lang="en-US" dirty="0"/>
              <a:t>IPCC findings are to inform policy decisions and choices. </a:t>
            </a:r>
            <a:endParaRPr lang="en-US" dirty="0" smtClean="0"/>
          </a:p>
          <a:p>
            <a:pPr lvl="0"/>
            <a:r>
              <a:rPr lang="en-US" dirty="0" smtClean="0"/>
              <a:t>Reports </a:t>
            </a:r>
            <a:r>
              <a:rPr lang="en-US" dirty="0"/>
              <a:t>are written to be</a:t>
            </a:r>
            <a:r>
              <a:rPr lang="en-US" b="1" dirty="0"/>
              <a:t> policy relevant but not policy prescriptive</a:t>
            </a:r>
            <a:r>
              <a:rPr lang="en-US" dirty="0"/>
              <a:t>. </a:t>
            </a:r>
          </a:p>
          <a:p>
            <a:pPr lvl="0"/>
            <a:r>
              <a:rPr lang="en-GB" dirty="0" smtClean="0"/>
              <a:t>Report </a:t>
            </a:r>
            <a:r>
              <a:rPr lang="en-GB" dirty="0"/>
              <a:t>contains contributions from the three working groups, drawn from their findings. </a:t>
            </a:r>
            <a:endParaRPr lang="en-US" dirty="0"/>
          </a:p>
          <a:p>
            <a:pPr lvl="0"/>
            <a:r>
              <a:rPr lang="en-GB" dirty="0" smtClean="0"/>
              <a:t>Report </a:t>
            </a:r>
            <a:r>
              <a:rPr lang="en-GB" dirty="0"/>
              <a:t>is an important basis for changing reaction and response to climate change issues</a:t>
            </a:r>
            <a:r>
              <a:rPr lang="en-GB" dirty="0" smtClean="0"/>
              <a:t>.</a:t>
            </a:r>
          </a:p>
          <a:p>
            <a:r>
              <a:rPr lang="en-GB" dirty="0"/>
              <a:t>Working </a:t>
            </a:r>
            <a:r>
              <a:rPr lang="en-GB" dirty="0" smtClean="0"/>
              <a:t>group III </a:t>
            </a:r>
            <a:r>
              <a:rPr lang="en-GB" dirty="0"/>
              <a:t>assesses risks and opportunities for communities and ecosystems around the globe, by laying out risks, uncertainties and ethical considerations on global level.</a:t>
            </a:r>
            <a:endParaRPr lang="en-US" dirty="0"/>
          </a:p>
          <a:p>
            <a:pPr lvl="0"/>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Vice Chancellor – Makerere University </a:t>
            </a:r>
            <a:endParaRPr lang="en-US" b="1" dirty="0"/>
          </a:p>
        </p:txBody>
      </p:sp>
      <p:sp>
        <p:nvSpPr>
          <p:cNvPr id="3" name="Content Placeholder 2"/>
          <p:cNvSpPr>
            <a:spLocks noGrp="1"/>
          </p:cNvSpPr>
          <p:nvPr>
            <p:ph idx="1"/>
          </p:nvPr>
        </p:nvSpPr>
        <p:spPr>
          <a:xfrm>
            <a:off x="457200" y="1371600"/>
            <a:ext cx="8229600" cy="4754563"/>
          </a:xfrm>
        </p:spPr>
        <p:txBody>
          <a:bodyPr>
            <a:normAutofit lnSpcReduction="10000"/>
          </a:bodyPr>
          <a:lstStyle/>
          <a:p>
            <a:pPr lvl="0"/>
            <a:r>
              <a:rPr lang="en-US" dirty="0" smtClean="0"/>
              <a:t>MAK’s mandate  - build </a:t>
            </a:r>
            <a:r>
              <a:rPr lang="en-US" dirty="0"/>
              <a:t>capacity, conduct research and carry out </a:t>
            </a:r>
            <a:r>
              <a:rPr lang="en-US" dirty="0" smtClean="0"/>
              <a:t>outreach</a:t>
            </a:r>
          </a:p>
          <a:p>
            <a:pPr lvl="0"/>
            <a:r>
              <a:rPr lang="en-US" dirty="0" smtClean="0"/>
              <a:t>Recognizes need for climate change response</a:t>
            </a:r>
          </a:p>
          <a:p>
            <a:pPr lvl="0"/>
            <a:r>
              <a:rPr lang="en-US" dirty="0" smtClean="0"/>
              <a:t>Set up a Climate Change Centre</a:t>
            </a:r>
          </a:p>
          <a:p>
            <a:pPr lvl="0"/>
            <a:r>
              <a:rPr lang="en-US" dirty="0" smtClean="0"/>
              <a:t>Collaborated with CDKN, USAID, NORAD etc on climate change</a:t>
            </a:r>
          </a:p>
          <a:p>
            <a:pPr lvl="0"/>
            <a:r>
              <a:rPr lang="en-US" dirty="0" smtClean="0"/>
              <a:t>Engaged in curriculum review, research and </a:t>
            </a:r>
            <a:r>
              <a:rPr lang="en-US" dirty="0" err="1" smtClean="0"/>
              <a:t>outrecah</a:t>
            </a:r>
            <a:r>
              <a:rPr lang="en-US" dirty="0" smtClean="0"/>
              <a:t> integrating climate change</a:t>
            </a:r>
          </a:p>
          <a:p>
            <a:pPr lvl="0"/>
            <a:r>
              <a:rPr lang="en-US" dirty="0" smtClean="0"/>
              <a:t>Some staff – IPCC, noble peace prize winners </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Welcome speeches – IPCC Focal Point</a:t>
            </a:r>
            <a:endParaRPr lang="en-US" b="1" dirty="0"/>
          </a:p>
        </p:txBody>
      </p:sp>
      <p:sp>
        <p:nvSpPr>
          <p:cNvPr id="3" name="Content Placeholder 2"/>
          <p:cNvSpPr>
            <a:spLocks noGrp="1"/>
          </p:cNvSpPr>
          <p:nvPr>
            <p:ph idx="1"/>
          </p:nvPr>
        </p:nvSpPr>
        <p:spPr/>
        <p:txBody>
          <a:bodyPr>
            <a:normAutofit fontScale="85000" lnSpcReduction="10000"/>
          </a:bodyPr>
          <a:lstStyle/>
          <a:p>
            <a:pPr lvl="0"/>
            <a:r>
              <a:rPr lang="en-GB" dirty="0"/>
              <a:t>The IPCC was established to carry out local assessment of global climate and provide accurate scientific data and information.</a:t>
            </a:r>
            <a:endParaRPr lang="en-US" dirty="0"/>
          </a:p>
          <a:p>
            <a:pPr lvl="0"/>
            <a:r>
              <a:rPr lang="en-US" dirty="0"/>
              <a:t>IPCC Discharges duties through working groups and panels. </a:t>
            </a:r>
            <a:r>
              <a:rPr lang="en-GB" dirty="0"/>
              <a:t>Working Group I – Physical Science of Climate Change, Working Group II – Impacts, Adaptation and Vulnerability and Working Group III – Climate Change Mitigation. The final report is a synthesis of findings.</a:t>
            </a:r>
            <a:endParaRPr lang="en-US" dirty="0"/>
          </a:p>
          <a:p>
            <a:pPr lvl="0"/>
            <a:r>
              <a:rPr lang="en-US" dirty="0"/>
              <a:t>Five reports published to date AR1 – 1990, AR2 – 1995, AR3 – 2001, AR4 – 2007 and AR5 – 2013/2014</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CDKN - Carl</a:t>
            </a:r>
            <a:endParaRPr lang="en-US" b="1" dirty="0"/>
          </a:p>
        </p:txBody>
      </p:sp>
      <p:sp>
        <p:nvSpPr>
          <p:cNvPr id="3" name="Content Placeholder 2"/>
          <p:cNvSpPr>
            <a:spLocks noGrp="1"/>
          </p:cNvSpPr>
          <p:nvPr>
            <p:ph idx="1"/>
          </p:nvPr>
        </p:nvSpPr>
        <p:spPr>
          <a:xfrm>
            <a:off x="457200" y="1600201"/>
            <a:ext cx="8229600" cy="4191000"/>
          </a:xfrm>
        </p:spPr>
        <p:txBody>
          <a:bodyPr>
            <a:normAutofit fontScale="70000" lnSpcReduction="20000"/>
          </a:bodyPr>
          <a:lstStyle/>
          <a:p>
            <a:pPr lvl="0"/>
            <a:r>
              <a:rPr lang="en-US" dirty="0" smtClean="0"/>
              <a:t>Noted </a:t>
            </a:r>
            <a:r>
              <a:rPr lang="en-US" dirty="0"/>
              <a:t>growing sense of political and societal awareness of climate change and its effects </a:t>
            </a:r>
          </a:p>
          <a:p>
            <a:pPr lvl="0"/>
            <a:r>
              <a:rPr lang="en-US" dirty="0"/>
              <a:t>All stakeholders have to be involved to make decisions. With great deal of uncertainty, there is need for evidence and information to help in this mission.</a:t>
            </a:r>
          </a:p>
          <a:p>
            <a:pPr lvl="0"/>
            <a:r>
              <a:rPr lang="en-US" dirty="0"/>
              <a:t>Thanked the IPCC for supporting authors to take message across the world</a:t>
            </a:r>
          </a:p>
          <a:p>
            <a:pPr lvl="0"/>
            <a:r>
              <a:rPr lang="en-US" dirty="0"/>
              <a:t>Through AR5, we now have sufficient evidence to help us make smarter decisions and consider implications of decision making in terms of development and human </a:t>
            </a:r>
            <a:r>
              <a:rPr lang="en-US" dirty="0" smtClean="0"/>
              <a:t>security</a:t>
            </a:r>
            <a:endParaRPr lang="en-US" dirty="0"/>
          </a:p>
          <a:p>
            <a:pPr lvl="0"/>
            <a:r>
              <a:rPr lang="en-US" dirty="0"/>
              <a:t>Tough decisions may not be popular in the short term amidst on-going development agenda but will eventually secure our future.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 of office - </a:t>
            </a:r>
            <a:r>
              <a:rPr lang="en-US" dirty="0" err="1" smtClean="0"/>
              <a:t>DfID</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lvl="0"/>
            <a:r>
              <a:rPr lang="en-US" dirty="0"/>
              <a:t>Congratulated the Government of Uganda upon adding renewable energy component in all policies. </a:t>
            </a:r>
          </a:p>
          <a:p>
            <a:pPr lvl="0"/>
            <a:r>
              <a:rPr lang="en-US" dirty="0"/>
              <a:t>Recognized all efforts in building an international climate change regime. </a:t>
            </a:r>
            <a:endParaRPr lang="en-US" dirty="0" smtClean="0"/>
          </a:p>
          <a:p>
            <a:pPr lvl="0"/>
            <a:r>
              <a:rPr lang="en-US" dirty="0" smtClean="0"/>
              <a:t>The </a:t>
            </a:r>
            <a:r>
              <a:rPr lang="en-US" dirty="0"/>
              <a:t>UK Government looks forward to the capitalization of the Green Climate fund. </a:t>
            </a:r>
          </a:p>
          <a:p>
            <a:pPr lvl="0"/>
            <a:r>
              <a:rPr lang="en-US" dirty="0"/>
              <a:t>UK Government will continue supporting climate change </a:t>
            </a:r>
            <a:r>
              <a:rPr lang="en-US" dirty="0" smtClean="0"/>
              <a:t>activities</a:t>
            </a:r>
            <a:endParaRPr lang="en-US" dirty="0"/>
          </a:p>
          <a:p>
            <a:pPr lvl="0"/>
            <a:r>
              <a:rPr lang="en-US" dirty="0"/>
              <a:t>Acknowledged important role Uganda has played in development of regional climate change </a:t>
            </a:r>
            <a:r>
              <a:rPr lang="en-US" dirty="0" smtClean="0"/>
              <a:t>programmes.</a:t>
            </a:r>
          </a:p>
          <a:p>
            <a:pPr lvl="0"/>
            <a:r>
              <a:rPr lang="en-US" dirty="0" smtClean="0"/>
              <a:t>We </a:t>
            </a:r>
            <a:r>
              <a:rPr lang="en-US" dirty="0"/>
              <a:t>must act urgently and move forward quickly. “There is no use dying whilst looking”</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lgn="l"/>
            <a:r>
              <a:rPr lang="en-US" b="1" dirty="0" smtClean="0"/>
              <a:t>Ambassador – Netherlands Embassy </a:t>
            </a:r>
            <a:endParaRPr lang="en-US" b="1"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lvl="0"/>
            <a:r>
              <a:rPr lang="en-US" dirty="0"/>
              <a:t>Netherlands has long </a:t>
            </a:r>
            <a:r>
              <a:rPr lang="en-US" dirty="0" smtClean="0"/>
              <a:t>recognized </a:t>
            </a:r>
            <a:r>
              <a:rPr lang="en-US" dirty="0"/>
              <a:t>the importance of climate change and taken measures as illustrated in remarks from CDKN, IPCC and MWE</a:t>
            </a:r>
          </a:p>
          <a:p>
            <a:pPr lvl="0"/>
            <a:r>
              <a:rPr lang="en-US" dirty="0"/>
              <a:t>IPCC findings for Africa are a golden opportunity to which response is needed/paramount</a:t>
            </a:r>
          </a:p>
          <a:p>
            <a:pPr lvl="0"/>
            <a:r>
              <a:rPr lang="en-US" dirty="0"/>
              <a:t>Uganda is especially vulnerable to rising </a:t>
            </a:r>
            <a:r>
              <a:rPr lang="en-US" dirty="0" smtClean="0"/>
              <a:t>temperatures </a:t>
            </a:r>
            <a:r>
              <a:rPr lang="en-US" dirty="0"/>
              <a:t>and shifting rain patterns – already feeling the effects</a:t>
            </a:r>
          </a:p>
          <a:p>
            <a:pPr lvl="0"/>
            <a:r>
              <a:rPr lang="en-US" dirty="0"/>
              <a:t>Embassy supports climate change resilience in Uganda by making activities more appropriate</a:t>
            </a:r>
          </a:p>
          <a:p>
            <a:pPr lvl="0"/>
            <a:r>
              <a:rPr lang="en-US" dirty="0"/>
              <a:t>Hope outcomes of IPCC AR5 dissemination will help Uganda to better prepare for the climate change effects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l"/>
            <a:r>
              <a:rPr lang="en-US" b="1" dirty="0" smtClean="0"/>
              <a:t>Minister</a:t>
            </a:r>
            <a:endParaRPr lang="en-US" b="1"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pPr lvl="0"/>
            <a:r>
              <a:rPr lang="en-US" dirty="0"/>
              <a:t>Happy to have Uganda as one of the launch pads for the report – a recognition of our active engagement on issues of climate change</a:t>
            </a:r>
          </a:p>
          <a:p>
            <a:pPr lvl="0"/>
            <a:r>
              <a:rPr lang="en-US" dirty="0"/>
              <a:t>Government is committed to supporting all measures to overcome climate change challenges through qualitative and quantitative information</a:t>
            </a:r>
          </a:p>
          <a:p>
            <a:pPr lvl="0"/>
            <a:r>
              <a:rPr lang="en-US" dirty="0"/>
              <a:t>Human influence on climate system is clear through increased GHG emissions thus requiring clear and deliberate efforts – through adoption of climate change policy, incorporating climate change in national development frameworks like NDP and Vision 2040</a:t>
            </a:r>
          </a:p>
          <a:p>
            <a:pPr lvl="0"/>
            <a:r>
              <a:rPr lang="en-US" dirty="0"/>
              <a:t>Appreciated IPCC and CDKN for great support and actions towards improving awareness and understanding of climate change-related risks </a:t>
            </a:r>
          </a:p>
          <a:p>
            <a:pPr lvl="0"/>
            <a:r>
              <a:rPr lang="en-US" dirty="0" smtClean="0"/>
              <a:t>Recognized </a:t>
            </a:r>
            <a:r>
              <a:rPr lang="en-US" dirty="0"/>
              <a:t>Dr. </a:t>
            </a:r>
            <a:r>
              <a:rPr lang="en-US" dirty="0" err="1"/>
              <a:t>Shuaib</a:t>
            </a:r>
            <a:r>
              <a:rPr lang="en-US" dirty="0"/>
              <a:t> </a:t>
            </a:r>
            <a:r>
              <a:rPr lang="en-US" dirty="0" err="1"/>
              <a:t>Lwasa</a:t>
            </a:r>
            <a:r>
              <a:rPr lang="en-US" dirty="0"/>
              <a:t> as one of the eminent authors of the AR5 – need for continued dissemination at the grassroots</a:t>
            </a:r>
          </a:p>
          <a:p>
            <a:pPr lvl="0"/>
            <a:r>
              <a:rPr lang="en-US" dirty="0"/>
              <a:t>Government is fully committed to effecting all climate change mitigation activities to ensure and secure the future generations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2740</Words>
  <Application>Microsoft Office PowerPoint</Application>
  <PresentationFormat>On-screen Show (4:3)</PresentationFormat>
  <Paragraphs>164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REVIEW OF DAY ONE [THURSDAY, AUGUST 21, 2014] PROCEEDINGS </vt:lpstr>
      <vt:lpstr>Welcome Speeches - PS</vt:lpstr>
      <vt:lpstr>Dr. Youba Sokona, IPCC Co-Chair of Working group III </vt:lpstr>
      <vt:lpstr>Vice Chancellor – Makerere University </vt:lpstr>
      <vt:lpstr>Welcome speeches – IPCC Focal Point</vt:lpstr>
      <vt:lpstr>CDKN - Carl</vt:lpstr>
      <vt:lpstr>Head of office - DfID</vt:lpstr>
      <vt:lpstr>Ambassador – Netherlands Embassy </vt:lpstr>
      <vt:lpstr>Minister</vt:lpstr>
      <vt:lpstr>Press conference</vt:lpstr>
      <vt:lpstr>Session II - Climate Change Trends, Impacts And Vulnerability – Prof Chris Reason</vt:lpstr>
      <vt:lpstr>Uganda – Prof. Hannes</vt:lpstr>
      <vt:lpstr>Session 3: Adaptation and climate resilience - Dr Katharine Mach</vt:lpstr>
      <vt:lpstr>Session 3: Adaptation and climate resilience - Dr Katharine Mach – contd.</vt:lpstr>
      <vt:lpstr>Adaptation needs and options,  Dr. Balgis Osman-Elasha </vt:lpstr>
      <vt:lpstr>Adaptation needs and options,  Dr. Balgis Osman-Elasha contd.</vt:lpstr>
      <vt:lpstr>Key Economic Sectors and Services, Dr. Joseph Hella,  </vt:lpstr>
      <vt:lpstr>Uganda’s Low Carbon Development Opportunities – Dr. Youba Sokona</vt:lpstr>
      <vt:lpstr>Dr. Joyashree Roy, Industry, Working Group III </vt:lpstr>
      <vt:lpstr>Dr. Joyashree Roy, Industry, Working Group III </vt:lpstr>
      <vt:lpstr>Dr. Shuaib Lwasa - Human Settlements, Infrastructure and Spatial Planning, </vt:lpstr>
      <vt:lpstr>Dr. Shuaib Lwasa - Human Settlements, Infrastructure and Spatial Planning, </vt:lpstr>
      <vt:lpstr>Climate Finance – Philip Gwage</vt:lpstr>
      <vt:lpstr>Climate Finance – Philip Gwage</vt:lpstr>
      <vt:lpstr>Dr Balgis Osman-Elasha – Climate Finance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DAY ONE [THURSDAY, AUGUST 21, 2014] PROCEEDINGS</dc:title>
  <dc:creator>Twinomuhangi</dc:creator>
  <cp:lastModifiedBy>Twinomuhangi</cp:lastModifiedBy>
  <cp:revision>13</cp:revision>
  <dcterms:created xsi:type="dcterms:W3CDTF">2014-08-22T05:31:52Z</dcterms:created>
  <dcterms:modified xsi:type="dcterms:W3CDTF">2014-08-22T06:28:11Z</dcterms:modified>
</cp:coreProperties>
</file>