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6" r:id="rId2"/>
    <p:sldId id="266" r:id="rId3"/>
    <p:sldId id="268" r:id="rId4"/>
    <p:sldId id="277" r:id="rId5"/>
    <p:sldId id="256" r:id="rId6"/>
    <p:sldId id="273" r:id="rId7"/>
    <p:sldId id="257" r:id="rId8"/>
    <p:sldId id="258" r:id="rId9"/>
    <p:sldId id="259" r:id="rId10"/>
    <p:sldId id="274" r:id="rId11"/>
    <p:sldId id="260" r:id="rId12"/>
    <p:sldId id="275" r:id="rId13"/>
    <p:sldId id="261" r:id="rId14"/>
    <p:sldId id="265" r:id="rId15"/>
    <p:sldId id="262"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CD18C4-E972-413B-966F-EA4C7113DC58}" type="datetimeFigureOut">
              <a:rPr lang="en-US" smtClean="0"/>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B5CC4-0A5C-49EC-9FD4-DC1B41C10C67}" type="slidenum">
              <a:rPr lang="en-US" smtClean="0"/>
              <a:t>‹#›</a:t>
            </a:fld>
            <a:endParaRPr lang="en-US"/>
          </a:p>
        </p:txBody>
      </p:sp>
    </p:spTree>
    <p:extLst>
      <p:ext uri="{BB962C8B-B14F-4D97-AF65-F5344CB8AC3E}">
        <p14:creationId xmlns:p14="http://schemas.microsoft.com/office/powerpoint/2010/main" val="3874002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b-NO" altLang="en-US" smtClean="0"/>
              <a:t>focus on wake effects; near and far</a:t>
            </a: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5158002-539F-477E-81BD-9B38110B5020}" type="slidenum">
              <a:rPr lang="en-US" altLang="en-US"/>
              <a:pPr fontAlgn="base">
                <a:spcBef>
                  <a:spcPct val="0"/>
                </a:spcBef>
                <a:spcAft>
                  <a:spcPct val="0"/>
                </a:spcAft>
              </a:pPr>
              <a:t>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REDD</a:t>
            </a:r>
            <a:r>
              <a:rPr lang="en-GB" dirty="0" smtClean="0"/>
              <a:t>+ stands for Reducing Emissions from Deforestation and Forest Degradation, ‘plus’ conservation of forests, enhancement of forest carbon stocks and sustainable management of forests.</a:t>
            </a:r>
          </a:p>
          <a:p>
            <a:endParaRPr lang="en-GB" dirty="0"/>
          </a:p>
        </p:txBody>
      </p:sp>
      <p:sp>
        <p:nvSpPr>
          <p:cNvPr id="4" name="Slide Number Placeholder 3"/>
          <p:cNvSpPr>
            <a:spLocks noGrp="1"/>
          </p:cNvSpPr>
          <p:nvPr>
            <p:ph type="sldNum" sz="quarter" idx="10"/>
          </p:nvPr>
        </p:nvSpPr>
        <p:spPr/>
        <p:txBody>
          <a:bodyPr/>
          <a:lstStyle/>
          <a:p>
            <a:fld id="{292970B0-D5C3-4A25-8AD1-2E069BC287EC}" type="slidenum">
              <a:rPr lang="en-GB" smtClean="0"/>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B4F4F5-0324-4089-809B-2C483D0D11B2}"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BD49D-4F1A-4715-8080-DA243D494091}" type="slidenum">
              <a:rPr lang="en-US" smtClean="0"/>
              <a:t>‹#›</a:t>
            </a:fld>
            <a:endParaRPr lang="en-US"/>
          </a:p>
        </p:txBody>
      </p:sp>
    </p:spTree>
    <p:extLst>
      <p:ext uri="{BB962C8B-B14F-4D97-AF65-F5344CB8AC3E}">
        <p14:creationId xmlns:p14="http://schemas.microsoft.com/office/powerpoint/2010/main" val="3764728009"/>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4F4F5-0324-4089-809B-2C483D0D11B2}"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BD49D-4F1A-4715-8080-DA243D494091}" type="slidenum">
              <a:rPr lang="en-US" smtClean="0"/>
              <a:t>‹#›</a:t>
            </a:fld>
            <a:endParaRPr lang="en-US"/>
          </a:p>
        </p:txBody>
      </p:sp>
    </p:spTree>
    <p:extLst>
      <p:ext uri="{BB962C8B-B14F-4D97-AF65-F5344CB8AC3E}">
        <p14:creationId xmlns:p14="http://schemas.microsoft.com/office/powerpoint/2010/main" val="199646589"/>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4F4F5-0324-4089-809B-2C483D0D11B2}"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BD49D-4F1A-4715-8080-DA243D494091}" type="slidenum">
              <a:rPr lang="en-US" smtClean="0"/>
              <a:t>‹#›</a:t>
            </a:fld>
            <a:endParaRPr lang="en-US"/>
          </a:p>
        </p:txBody>
      </p:sp>
    </p:spTree>
    <p:extLst>
      <p:ext uri="{BB962C8B-B14F-4D97-AF65-F5344CB8AC3E}">
        <p14:creationId xmlns:p14="http://schemas.microsoft.com/office/powerpoint/2010/main" val="1892189798"/>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4F4F5-0324-4089-809B-2C483D0D11B2}"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BD49D-4F1A-4715-8080-DA243D494091}" type="slidenum">
              <a:rPr lang="en-US" smtClean="0"/>
              <a:t>‹#›</a:t>
            </a:fld>
            <a:endParaRPr lang="en-US"/>
          </a:p>
        </p:txBody>
      </p:sp>
    </p:spTree>
    <p:extLst>
      <p:ext uri="{BB962C8B-B14F-4D97-AF65-F5344CB8AC3E}">
        <p14:creationId xmlns:p14="http://schemas.microsoft.com/office/powerpoint/2010/main" val="3085039978"/>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B4F4F5-0324-4089-809B-2C483D0D11B2}"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BD49D-4F1A-4715-8080-DA243D494091}" type="slidenum">
              <a:rPr lang="en-US" smtClean="0"/>
              <a:t>‹#›</a:t>
            </a:fld>
            <a:endParaRPr lang="en-US"/>
          </a:p>
        </p:txBody>
      </p:sp>
    </p:spTree>
    <p:extLst>
      <p:ext uri="{BB962C8B-B14F-4D97-AF65-F5344CB8AC3E}">
        <p14:creationId xmlns:p14="http://schemas.microsoft.com/office/powerpoint/2010/main" val="3725003544"/>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B4F4F5-0324-4089-809B-2C483D0D11B2}"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BD49D-4F1A-4715-8080-DA243D494091}" type="slidenum">
              <a:rPr lang="en-US" smtClean="0"/>
              <a:t>‹#›</a:t>
            </a:fld>
            <a:endParaRPr lang="en-US"/>
          </a:p>
        </p:txBody>
      </p:sp>
    </p:spTree>
    <p:extLst>
      <p:ext uri="{BB962C8B-B14F-4D97-AF65-F5344CB8AC3E}">
        <p14:creationId xmlns:p14="http://schemas.microsoft.com/office/powerpoint/2010/main" val="1864931823"/>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B4F4F5-0324-4089-809B-2C483D0D11B2}"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5BD49D-4F1A-4715-8080-DA243D494091}" type="slidenum">
              <a:rPr lang="en-US" smtClean="0"/>
              <a:t>‹#›</a:t>
            </a:fld>
            <a:endParaRPr lang="en-US"/>
          </a:p>
        </p:txBody>
      </p:sp>
    </p:spTree>
    <p:extLst>
      <p:ext uri="{BB962C8B-B14F-4D97-AF65-F5344CB8AC3E}">
        <p14:creationId xmlns:p14="http://schemas.microsoft.com/office/powerpoint/2010/main" val="2757700808"/>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B4F4F5-0324-4089-809B-2C483D0D11B2}"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5BD49D-4F1A-4715-8080-DA243D494091}" type="slidenum">
              <a:rPr lang="en-US" smtClean="0"/>
              <a:t>‹#›</a:t>
            </a:fld>
            <a:endParaRPr lang="en-US"/>
          </a:p>
        </p:txBody>
      </p:sp>
    </p:spTree>
    <p:extLst>
      <p:ext uri="{BB962C8B-B14F-4D97-AF65-F5344CB8AC3E}">
        <p14:creationId xmlns:p14="http://schemas.microsoft.com/office/powerpoint/2010/main" val="2787114129"/>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4F4F5-0324-4089-809B-2C483D0D11B2}"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5BD49D-4F1A-4715-8080-DA243D494091}" type="slidenum">
              <a:rPr lang="en-US" smtClean="0"/>
              <a:t>‹#›</a:t>
            </a:fld>
            <a:endParaRPr lang="en-US"/>
          </a:p>
        </p:txBody>
      </p:sp>
    </p:spTree>
    <p:extLst>
      <p:ext uri="{BB962C8B-B14F-4D97-AF65-F5344CB8AC3E}">
        <p14:creationId xmlns:p14="http://schemas.microsoft.com/office/powerpoint/2010/main" val="3196776491"/>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4F4F5-0324-4089-809B-2C483D0D11B2}"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BD49D-4F1A-4715-8080-DA243D494091}" type="slidenum">
              <a:rPr lang="en-US" smtClean="0"/>
              <a:t>‹#›</a:t>
            </a:fld>
            <a:endParaRPr lang="en-US"/>
          </a:p>
        </p:txBody>
      </p:sp>
    </p:spTree>
    <p:extLst>
      <p:ext uri="{BB962C8B-B14F-4D97-AF65-F5344CB8AC3E}">
        <p14:creationId xmlns:p14="http://schemas.microsoft.com/office/powerpoint/2010/main" val="2377545469"/>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4F4F5-0324-4089-809B-2C483D0D11B2}"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BD49D-4F1A-4715-8080-DA243D494091}" type="slidenum">
              <a:rPr lang="en-US" smtClean="0"/>
              <a:t>‹#›</a:t>
            </a:fld>
            <a:endParaRPr lang="en-US"/>
          </a:p>
        </p:txBody>
      </p:sp>
    </p:spTree>
    <p:extLst>
      <p:ext uri="{BB962C8B-B14F-4D97-AF65-F5344CB8AC3E}">
        <p14:creationId xmlns:p14="http://schemas.microsoft.com/office/powerpoint/2010/main" val="3808113541"/>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4F4F5-0324-4089-809B-2C483D0D11B2}" type="datetimeFigureOut">
              <a:rPr lang="en-US" smtClean="0"/>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BD49D-4F1A-4715-8080-DA243D494091}" type="slidenum">
              <a:rPr lang="en-US" smtClean="0"/>
              <a:t>‹#›</a:t>
            </a:fld>
            <a:endParaRPr lang="en-US"/>
          </a:p>
        </p:txBody>
      </p:sp>
    </p:spTree>
    <p:extLst>
      <p:ext uri="{BB962C8B-B14F-4D97-AF65-F5344CB8AC3E}">
        <p14:creationId xmlns:p14="http://schemas.microsoft.com/office/powerpoint/2010/main" val="667457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jpeg"/><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gif"/><Relationship Id="rId7" Type="http://schemas.openxmlformats.org/officeDocument/2006/relationships/image" Target="../media/image35.jpe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12.gif"/><Relationship Id="rId4" Type="http://schemas.openxmlformats.org/officeDocument/2006/relationships/hyperlink" Target="http://www.uia.no/en" TargetMode="External"/><Relationship Id="rId9" Type="http://schemas.openxmlformats.org/officeDocument/2006/relationships/image" Target="../media/image3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gif"/><Relationship Id="rId7" Type="http://schemas.openxmlformats.org/officeDocument/2006/relationships/image" Target="../media/image9.jpe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9.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gif"/><Relationship Id="rId18" Type="http://schemas.openxmlformats.org/officeDocument/2006/relationships/image" Target="../media/image17.jpeg"/><Relationship Id="rId3" Type="http://schemas.openxmlformats.org/officeDocument/2006/relationships/image" Target="../media/image5.jpeg"/><Relationship Id="rId7" Type="http://schemas.openxmlformats.org/officeDocument/2006/relationships/image" Target="../media/image2.gif"/><Relationship Id="rId12" Type="http://schemas.openxmlformats.org/officeDocument/2006/relationships/hyperlink" Target="http://www.uia.no/en" TargetMode="External"/><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cid:image001.png@01CF0BD8.FC4DEAC0" TargetMode="External"/><Relationship Id="rId11" Type="http://schemas.openxmlformats.org/officeDocument/2006/relationships/image" Target="../media/image11.png"/><Relationship Id="rId5" Type="http://schemas.openxmlformats.org/officeDocument/2006/relationships/image" Target="../media/image7.png"/><Relationship Id="rId15" Type="http://schemas.openxmlformats.org/officeDocument/2006/relationships/image" Target="../media/image14.png"/><Relationship Id="rId10" Type="http://schemas.openxmlformats.org/officeDocument/2006/relationships/image" Target="../media/image10.jpeg"/><Relationship Id="rId19" Type="http://schemas.openxmlformats.org/officeDocument/2006/relationships/image" Target="../media/image3.jpeg"/><Relationship Id="rId4" Type="http://schemas.openxmlformats.org/officeDocument/2006/relationships/image" Target="../media/image6.jpeg"/><Relationship Id="rId9" Type="http://schemas.openxmlformats.org/officeDocument/2006/relationships/image" Target="../media/image9.jpeg"/><Relationship Id="rId1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24.jpeg"/><Relationship Id="rId18" Type="http://schemas.openxmlformats.org/officeDocument/2006/relationships/image" Target="cid:image001.png@01CF0BD8.FC4DEAC0" TargetMode="External"/><Relationship Id="rId3" Type="http://schemas.openxmlformats.org/officeDocument/2006/relationships/tags" Target="../tags/tag3.xml"/><Relationship Id="rId7" Type="http://schemas.openxmlformats.org/officeDocument/2006/relationships/image" Target="../media/image19.jpeg"/><Relationship Id="rId12" Type="http://schemas.openxmlformats.org/officeDocument/2006/relationships/image" Target="../media/image23.jpeg"/><Relationship Id="rId17" Type="http://schemas.openxmlformats.org/officeDocument/2006/relationships/image" Target="../media/image7.png"/><Relationship Id="rId2" Type="http://schemas.openxmlformats.org/officeDocument/2006/relationships/tags" Target="../tags/tag2.xml"/><Relationship Id="rId16" Type="http://schemas.openxmlformats.org/officeDocument/2006/relationships/image" Target="../media/image27.jpeg"/><Relationship Id="rId1" Type="http://schemas.openxmlformats.org/officeDocument/2006/relationships/tags" Target="../tags/tag1.xml"/><Relationship Id="rId6" Type="http://schemas.openxmlformats.org/officeDocument/2006/relationships/image" Target="../media/image2.gif"/><Relationship Id="rId11" Type="http://schemas.openxmlformats.org/officeDocument/2006/relationships/image" Target="../media/image22.png"/><Relationship Id="rId5" Type="http://schemas.openxmlformats.org/officeDocument/2006/relationships/image" Target="../media/image18.pn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slideLayout" Target="../slideLayouts/slideLayout1.xml"/><Relationship Id="rId9" Type="http://schemas.openxmlformats.org/officeDocument/2006/relationships/image" Target="../media/image20.png"/><Relationship Id="rId14" Type="http://schemas.openxmlformats.org/officeDocument/2006/relationships/image" Target="../media/image2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17.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cid:image001.png@01CF0BD8.FC4DEAC0"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0"/>
            <a:ext cx="8991600" cy="5364163"/>
          </a:xfrm>
        </p:spPr>
        <p:txBody>
          <a:bodyPr/>
          <a:lstStyle/>
          <a:p>
            <a:pPr marL="0" indent="0" algn="ctr">
              <a:buNone/>
            </a:pPr>
            <a:r>
              <a:rPr lang="en-US" dirty="0" smtClean="0"/>
              <a:t>NORHED-MAK FUNDED PROJECTS AT GLANCE </a:t>
            </a:r>
            <a:endParaRPr lang="en-US" dirty="0"/>
          </a:p>
        </p:txBody>
      </p:sp>
      <p:pic>
        <p:nvPicPr>
          <p:cNvPr id="4" name="Picture 5" descr="http://www.disabilityandtechnology.uzh.ch/disabilityandtechnology/authoring/images/partner_log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16634"/>
            <a:ext cx="20685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7592061" y="3048000"/>
            <a:ext cx="1475739" cy="900113"/>
          </a:xfrm>
          <a:prstGeom prst="rect">
            <a:avLst/>
          </a:prstGeom>
        </p:spPr>
      </p:pic>
      <p:pic>
        <p:nvPicPr>
          <p:cNvPr id="6" name="Picture 2" descr="https://encrypted-tbn3.gstatic.com/images?q=tbn:ANd9GcS5QwRVof6_7Be3KUeC4IGzSES__01YyxOylsbYIQNQvgELx6Kvs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9520" y="2895600"/>
            <a:ext cx="1720277" cy="137759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5449669"/>
            <a:ext cx="9067800" cy="646331"/>
          </a:xfrm>
          <a:prstGeom prst="rect">
            <a:avLst/>
          </a:prstGeom>
        </p:spPr>
        <p:txBody>
          <a:bodyPr wrap="square">
            <a:spAutoFit/>
          </a:bodyPr>
          <a:lstStyle/>
          <a:p>
            <a:pPr algn="ctr"/>
            <a:r>
              <a:rPr lang="en-US" b="1" dirty="0" smtClean="0"/>
              <a:t>NORHED - Norwegian </a:t>
            </a:r>
            <a:r>
              <a:rPr lang="en-US" b="1" dirty="0" err="1"/>
              <a:t>Programme</a:t>
            </a:r>
            <a:r>
              <a:rPr lang="en-US" b="1" dirty="0"/>
              <a:t> for Capacity Building in Higher Education and Research for Development </a:t>
            </a:r>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0061542"/>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Survival - </a:t>
            </a:r>
            <a:r>
              <a:rPr lang="en-US" dirty="0" err="1"/>
              <a:t>Pluss</a:t>
            </a:r>
            <a:r>
              <a:rPr lang="en-US" dirty="0"/>
              <a:t>: Increasing capacity for mama-baby survival in post-conflict Uganda and South Sudan under the theme of Health</a:t>
            </a:r>
          </a:p>
        </p:txBody>
      </p:sp>
    </p:spTree>
    <p:extLst>
      <p:ext uri="{BB962C8B-B14F-4D97-AF65-F5344CB8AC3E}">
        <p14:creationId xmlns:p14="http://schemas.microsoft.com/office/powerpoint/2010/main" val="1864433689"/>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43000"/>
            <a:ext cx="9144000" cy="2154436"/>
          </a:xfrm>
          <a:prstGeom prst="rect">
            <a:avLst/>
          </a:prstGeom>
        </p:spPr>
        <p:txBody>
          <a:bodyPr wrap="square">
            <a:spAutoFit/>
          </a:bodyPr>
          <a:lstStyle/>
          <a:p>
            <a:pPr algn="ctr">
              <a:spcBef>
                <a:spcPts val="600"/>
              </a:spcBef>
              <a:spcAft>
                <a:spcPts val="600"/>
              </a:spcAft>
            </a:pPr>
            <a:r>
              <a:rPr lang="en-US" sz="3800" b="1" dirty="0" smtClean="0">
                <a:solidFill>
                  <a:schemeClr val="tx2"/>
                </a:solidFill>
              </a:rPr>
              <a:t>         </a:t>
            </a:r>
            <a:r>
              <a:rPr lang="en-GB" sz="3200" b="1" dirty="0" smtClean="0">
                <a:solidFill>
                  <a:schemeClr val="tx2"/>
                </a:solidFill>
              </a:rPr>
              <a:t>Leapfrogging 1</a:t>
            </a:r>
            <a:r>
              <a:rPr lang="en-GB" sz="3200" b="1" baseline="30000" dirty="0" smtClean="0">
                <a:solidFill>
                  <a:schemeClr val="tx2"/>
                </a:solidFill>
              </a:rPr>
              <a:t>st</a:t>
            </a:r>
            <a:r>
              <a:rPr lang="en-GB" sz="3200" b="1" dirty="0" smtClean="0">
                <a:solidFill>
                  <a:schemeClr val="tx2"/>
                </a:solidFill>
              </a:rPr>
              <a:t> Generation Distance Education into 4</a:t>
            </a:r>
            <a:r>
              <a:rPr lang="en-GB" sz="3200" b="1" baseline="30000" dirty="0" smtClean="0">
                <a:solidFill>
                  <a:schemeClr val="tx2"/>
                </a:solidFill>
              </a:rPr>
              <a:t>th</a:t>
            </a:r>
            <a:r>
              <a:rPr lang="en-GB" sz="3200" b="1" dirty="0" smtClean="0">
                <a:solidFill>
                  <a:schemeClr val="tx2"/>
                </a:solidFill>
              </a:rPr>
              <a:t> and 5</a:t>
            </a:r>
            <a:r>
              <a:rPr lang="en-GB" sz="3200" b="1" baseline="30000" dirty="0" smtClean="0">
                <a:solidFill>
                  <a:schemeClr val="tx2"/>
                </a:solidFill>
              </a:rPr>
              <a:t>th</a:t>
            </a:r>
            <a:r>
              <a:rPr lang="en-GB" sz="3200" b="1" dirty="0" smtClean="0">
                <a:solidFill>
                  <a:schemeClr val="tx2"/>
                </a:solidFill>
              </a:rPr>
              <a:t> Generation Distance Education: A Strategy for Enhancing ICT Pedagogical Integration and Increasing Access to Education in Africa</a:t>
            </a:r>
            <a:endParaRPr lang="en-US" sz="3200" b="1" dirty="0" smtClean="0">
              <a:solidFill>
                <a:schemeClr val="tx2"/>
              </a:solidFill>
            </a:endParaRPr>
          </a:p>
        </p:txBody>
      </p:sp>
      <p:sp>
        <p:nvSpPr>
          <p:cNvPr id="6" name="AutoShape 2" descr="cid:image004.png@01CD6A7D.C2CFB1A0"/>
          <p:cNvSpPr>
            <a:spLocks noChangeAspect="1" noChangeArrowheads="1"/>
          </p:cNvSpPr>
          <p:nvPr/>
        </p:nvSpPr>
        <p:spPr bwMode="auto">
          <a:xfrm>
            <a:off x="155575" y="-579438"/>
            <a:ext cx="4010025" cy="1209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
            <a:ext cx="130834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1475739" cy="900113"/>
          </a:xfrm>
          <a:prstGeom prst="rect">
            <a:avLst/>
          </a:prstGeom>
        </p:spPr>
      </p:pic>
      <p:sp>
        <p:nvSpPr>
          <p:cNvPr id="2" name="AutoShape 2" descr="data:image/jpeg;base64,/9j/4AAQSkZJRgABAQAAAQABAAD/2wCEAAkGBwgHBgkIBwgKCgkLDRYPDQwMDRsUFRAWIB0iIiAdHx8kKDQsJCYxJx8fLT0tMTU3Ojo6Iys/RD84QzQ5OjcBCgoKDQwNGg8PGjclHyU3Nzc3Nzc3Nzc3Nzc3Nzc3Nzc3Nzc3Nzc3Nzc3Nzc3Nzc3Nzc3Nzc3Nzc3Nzc3Nzc3N//AABEIAGkAjAMBIgACEQEDEQH/xAAcAAACAwEBAQEAAAAAAAAAAAAEBQMGBwIAAQj/xAA8EAACAQIEBAQEBAUCBgMAAAABAgMEEQAFEiEGEzFBIlFhcRQygZEHUqGxFSMzQsHh8BYkosLR8SVygv/EABgBAAMBAQAAAAAAAAAAAAAAAAABAgME/8QAIREAAgIBBQADAQAAAAAAAAAAAAECESEDEhMxQRQiUQT/2gAMAwEAAhEDEQA/ANmNOqkMgsLbgY4KjoUDj2F8FH+mPbAbQrMxuWvcbhrYtZAhlipJiytGgYi2oixHtigZ3kNTl9Q3hMkJN1dU/fGiz6V2dQR2vj6phWEK+4Pnioy2iasyNKZpXCRozMewXfHb0EscipJEVZgCAw6g406nyKghqjVRxHUTqUX2U+mJZcrppq0VT6zJa3iNwB6eX0xpzEbCrcO8J009ItVmYkUsx0xfLt69+uLVTUFDl1OsUEK6Ce4BP3wTMVI06emFHFc0lJwzX1EJOtIvCR2uQL/S98ZSk32WkkcV3F3DtExhnzOnRgdJAUkKfUgWGDoJudTrIml42F0ZbEMD3B7jH5x4koqqnRGkDJzF1AemHf4b8XtlkgyvNnc0Kxu8M2uxhI303/KRfEpotxaN2EaTaHBUaN9QA3+uOHKSR/y3WTzIGK/PxVk9LlsPxEVXTwlFYqVAdFNiCwvff7nD/L6qhr4hPlksMsbi+qNrgj2xRNM4ReXdioF+5FsRtaWQBSoJ6euGbRpIuiRQw73x4pGtiFHobYAABSatmsR7YnWFVjKhFA9sc5lVfA0jz8tnVN7L1wBDmi1dKtRGSqnqjCxBwUwCZaZT4iQMLKmSBJNJZbgYGr8wmfbVZewGE0tRdt8AF3XNA6gX2tvj7DWKkm/ynC6jpNVuYyiwFyDfBU1OhiHKtqA209/pgAZGWORdrG+IZuS6WYFW6WvYnC6ngmkVo51KW226EYnWklBAWdigPVtyPYnCoLI0zB6GGXnWMSjw+eCMlrZ6yN5JKd4gbFS3Rh6fbHb0CPp8b3U3B2waLRrZiSvmT1w8UIgfmM5HTA1VCammkppFLxTKUYW6g7YOE8YYhiqi3W+Io61JXddYBU+eEMxfiLLZaKrnp+I3kFDTqDEkBXVUqxA1Ano2wFvUgYoNSoqs6eKFQkUsxUC+yoTa30Bx+iePKZK3h+e8AleMa0YDxR77sp6j6YwHOspijkeSKofmg7U7LYlQNwpFtwLHzxKg1k2c90S+zU/8Qlaqqy38PhYrT09yDUyHYySefcKvkPLFdPFNVk1dzcpkIhhfSSHuhN/7bnf9sF8PTyZ5kEi1TNLNTzchzptGwI+Zt99v7R16bAnFe4up6elblU4m1J2IstvMe58vri3+kM33hLieLiPI4a5FCyEmOZR/a4629DsR74dR1EYQluvlj8x8J8a5pwtLL8KkVRTy25sMoIBt3BHQ/fG4JxTlpy3L6ivqI6apr4kkjpm3l8QBtpG5tfrbCslk/E+evTjkUkbmUrcuR4VF8U6nqZ5MwilleWQ6xqCt1+mLPIKGsqyzlpNB2XUbYlnOXaUUQIkq76lWx++NlJRVUZNNvsCq5PTrhdJp1bYMrGDy+BtsBu2k2AGMyy0UdbILQNr1KOhUi2DaWYo+pxzAeluo9MJEarisGQEDuu2CjLLMmtaWQPseYOpP+cFBY8aeFzu2knuD0x5ZCjaQ+odjhPyqia0UsbKALliNx9sTxTQ090WbXbc+eFQ7GolULYMAfTpiB3dyQCPUE4Eqa+ERnUyo3UA7YWHN4mTVzI1a/wDbgoVjaSBNO+7epviD4N7Wh079bncYUfxYOGYStqHTfHMeduoYL8x64AstCIsUIjlbfuSL4yb8TeHYspkXMaBWFPIw8AYsFYb29Ljp5WIxdhnRKWqZ9A8iNyPTFU/EDiJRkElKAz8wghrEAWII98LpWVHLpCPhetqK7LGoaWNEkiZpJZZWNiWO1gNzsOt/9KxxG9WKxqedoJEY3YqgUi3cnrf3vhvwpBLltLmWaSvadh8OioQdJ6npsT0GK5LCrZksTM/MeQB2JvYk4hybNWlQ74G4Nl4jrZJNZp6CD+rUMge7flVTtfe9zsNtsapDlWW8Paxlia53Qo88rCSZ/drXt6dPTEuV00OVZemX0KmGmS/hG5Y92J8zhtQ0sNKBVMyk2BW2xBONYx25ZzuW7CFmWUMrTHmMkQIvpKglj7dsQZ1TVN/5FIzW/KrYsqN8Q2qMqSnykC22Bammp53HxFZJpA3QE9fLpglKwSpFFeeshJvAw7EbYkjp8xqE5kcFlPnfFtENDEbRUuk9mla/7nANZmaRyhAQAB0XphDOcv4loKsEU0wfT+ZRfyvg+LNI5JAI3XURtt37d9sYblrnKaxahKsPIoFrpsPqDvvbr1w+XiTNuYszViCP5tCU4XULeZv0+n0xlyx9HTNZOaoj6JEKyW+Zrn7WxHJUR1kwPMBCDa674y3/AIszIuCa6JFF/mgUA2H+uOoeM61hMTNdx/TUrsg69hY9uuDmiJpmlNTxSnxmN7Dpbf6YBrcsmmUGNEP5SLAjFKbi7NpJEISIA9AqeI36foRj5/x1mbF4ljTUL7rF4kPQbE77/uMC14hRdVo+XTcuqA2HzLGGYfXtgOohWCnM8dwid2I/W/QYr9JxPnWYOYKePU1h1QgqPzE9OxO+A6jOfhKqR+cua5p8hdgRTUwO1mHRz1+5274XNfRShZYqqKCKiSuzef4OKQAoGOp5SeyINycV6pyTiLO6hoIMsfLsukjCa6rQ7aCRdjvcNte1ge1xhJLmGYxVUmZVcs89anyzS38B32T8ot5eeHUXFOZVE0AEzFWZYgo0liT/AHXP0J9icTyp9jWOjqupabhzhvkwVBqVR2tM66TIxPW1zbptvjO4przl5RrLX1b+eLRx5VFBSZdCdo0H18sVzNaKOleM08hZG2Oq2x23uPP9MDfhrJ1g2/8ADvNFzTh2N5yJKmmcwS6hubAFT76SPth5ULDUqVjJGkmwIsB/nGEcPZxWUQlpI6t4kkdXsndgRv59APthiMxzDnPG+bVoVWbcytpa5N++17+v+MVzbcMwaV4NUqswhoKmCjVozVTfJECbkWJv6DY/bBZmJp2K6kuxuj7HGOMZngAkmknkAF3kkN9At8l77L1++PrqAsjzc5oeb80Op/EPUtv5e2IWvnoKNIn4hySF3hmzCEThbaQxtv2uO+OI8xyqZdcVVBpP5TcX+pxmsGX/ABdMamBYucSLRk2vfuPTZttreeI2Wu8Ih5aoB0MQG/f9cUtce0FjgqeX/PnRJ2B8DAj032xEy1FgjSM0Zuqkiym3W3n2x8R54yWWflXFgQL+9r9MSrmEoGjS2gDr4rH/AM4imdCjXYUq6YldqhI40AUzhbE+l7b/AKnEcFQki6IQ12JMgAA1du3bYbYg1JWSM9TG8zBbISoAH0tsMFaoEk/lKCw8NmYqp2Atb3HXA0htJnVJ8Q0toJUKKAxkjjuSdj1PQbdr4YU81HRGSbNo3+HH9CMSGzyDpqt2Fum29sDrO2q0Ut41/l35ZCqbknqP93GOzV089PNFUQU8jsxZS0W1trD9B+uJxdC2LwGr84qc7mNNlzCjo72cgWBHToP/AH64mpKKRqdo6BY50juxULYmyglv+m9sfUSjhWMxxRlZ1IZL2VHuPEOuzDa3Yj1waaymio6iohiWnYMo5W+lwQbqf379cKbfhLQOGVVjeUMJAx1IwABuL7n6fphpRB1kE1ZSGMKqyxybAFSCNrdcKYDUZjXxxTxRrDzLlka1h36+eG2b1kCUQijmQxogTXfoqgLfzI2/TDUc2NRSdiE00s+bT5pXAcsSXhF9WoAXDL2It0PTE8lIuZQSCRCjMRodrADfa9h6/YnBeT0s+lso+JjY3EitfwqdW6kEAgj5um2+ElTxFG76EicRr4QsbXJ8yT3J2+2I+zlggWmT4epSZlbSr2OnvbqBiwLXxtCojljZSuq4jt37gn1OE6ulVFLI0YjEZve/S+B7xqUkicTNqHhI/cY2lHdkQxrZ0nofDpYRSalVTax6GwPTA6ZoAIY5STpsQSpGmxv2++D6GgjqJSZAYlWPUAzkg2/UY7rMooMqRZXqHqWL7RaAOYRvubnb2GI+vRa028nolklo5ZVqUgisBzmJJGxNl7knrYC+3YYAnLNM5SopyptYNqbSLCwFx5Y9UNUmbnPMo8NwsA0qg22FsQnVUWdZSp31am3Jud9/S2KSRWxxBgwLAcxiALlgwsv064kK9yy7/mO/2xNDGSQxckgb9gfoP974lujSAaoi25MZS+kD6e2HZptI4OZpuvhBFhfofS2CGjdW8WjSq3N2O1/pgjL4qmRzqgEa2srWBthxIlJHSULVjwJKgMcqFWeUlmJBC26abDEt5NFDAtpaepqVEcXN5RPyj5VuOpPb1wxThuaNxNLIqRtvoXf6dTf/AFOJxmBoSjUBBJFpeaNAUX8jvta/bt5YDrM1zCee80UOjch1nKbja5uLjbtvic+FbYpHea5ZDSwxstSr3BIVl0EDyAv/AOMARmjnc0zyoJl3VipGsj9/phFXVuY1KyDliKM9dLXLLfbxHc/72wzp6metgRZUJdFCgoLH0F+g9TbFbTK1J0kH1E4o8uklAtUFQEIG92vpAv6b/bALxAIy1ZZ9FGqOgPViLt64+VtZHJy2q1ZdA5rsB4SWNvqAukAd8TR00NdV1NU6uBPfYCx0dhudul8HgOLkwtJ0dKeuhnSok1/zAf6jIykFrnrbcW9sA0GVxGeKIxoEC/zzNUrEBY2JBO579AcNo6SjMZaZ+QkVlEcbAalFydz59MI5jyI3rXImZwA6k30BrdPP27XxCTMuNokzvJPg67lLIZIZLOmgERrGfl1Ed+3T/NjqWhpRDGVWKJhazqLWPrtv7XvgQO0lP8VzAxjUJ1N1U2t+o7YMhkM8RVJFVdmG3Tte2Ktm+nFendQdFE/LVll0fOjC/tf6eWIYXFZXxs0YUQwCRFI+Ut5/S+CksrapXMUO13bfvewHn19uuFs4eV5ayPnI0zWESi1k7bjp9sIt9jEsjoQ6ISEtqG1sJpjDFJ46A+LxAxm4P69ceqJKqflx04npoUbVIzGxPpbvj68FLKdUs1RqGx0bD7AYaVCk76LDF+HPGAUf/FspHnNGb/8AVguD8POLFJZ6NgR00tHc+nzdPfH6Ax7GuxHHzyMIi4H4oDWbLZ9N9/8AmIz/AN37Y6fgnirSV/hLsOw56fvqxuuPYXGivkzMKTgPiNUucpbfqgmTb9cQngLiYOskeUkunyl5U28+hGN7x7BxoH/RJn53P4Z8TrIW/hitfqqOoU7dgW2wXT/h9xLEoAyopfqBMh8/X9sb7j2G4Ila0kYSeAuImiIGUlWa9gXjKr7i/piQ8EcSBFT+GSkhh4xLEoPS7EAi3643LHsLjRXyJfhgNRwDxT4OVlLnxaSRVIPAOhO+5OOx+H/EOkczJZHVNggmjufrfG949h8aJ55H51P4dcRQLDry06GbU8bzp4PUHVv1wa3A+cxxFFotJ5d2ImW9vP5thscbjXfPH7H/ABiCT5W/+rfu2DYhrXkvDFKrgPiKoEMRozNElwFaZdztsd/v9Bjl+DuIQ7R/BPGDsP8AmIze2x6n3+2N0p+v/wCm/wAYFbqvu37nBsQLXkjCq7gvi54StJQG35ufFvY3O9/fC9fw44qqbu+Ql2GxKViAfbVj9C1P9Zfd/wBxieL5frhqKRMtaUuz/9k="/>
          <p:cNvSpPr>
            <a:spLocks noChangeAspect="1" noChangeArrowheads="1"/>
          </p:cNvSpPr>
          <p:nvPr/>
        </p:nvSpPr>
        <p:spPr bwMode="auto">
          <a:xfrm>
            <a:off x="155575" y="-479425"/>
            <a:ext cx="1333500" cy="100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GkAjAMBIgACEQEDEQH/xAAcAAACAwEBAQEAAAAAAAAAAAAEBQMGBwIAAQj/xAA8EAACAQIEBAQEBAUCBgMAAAABAgMEEQAFEiEGEzFBIlFhcRQygZEHUqGxFSMzQsHh8BYkosLR8SVygv/EABgBAAMBAQAAAAAAAAAAAAAAAAABAgME/8QAIREAAgIBBQADAQAAAAAAAAAAAAECESEDEhMxQRQiUQT/2gAMAwEAAhEDEQA/ANmNOqkMgsLbgY4KjoUDj2F8FH+mPbAbQrMxuWvcbhrYtZAhlipJiytGgYi2oixHtigZ3kNTl9Q3hMkJN1dU/fGiz6V2dQR2vj6phWEK+4Pnioy2iasyNKZpXCRozMewXfHb0EscipJEVZgCAw6g406nyKghqjVRxHUTqUX2U+mJZcrppq0VT6zJa3iNwB6eX0xpzEbCrcO8J009ItVmYkUsx0xfLt69+uLVTUFDl1OsUEK6Ce4BP3wTMVI06emFHFc0lJwzX1EJOtIvCR2uQL/S98ZSk32WkkcV3F3DtExhnzOnRgdJAUkKfUgWGDoJudTrIml42F0ZbEMD3B7jH5x4koqqnRGkDJzF1AemHf4b8XtlkgyvNnc0Kxu8M2uxhI303/KRfEpotxaN2EaTaHBUaN9QA3+uOHKSR/y3WTzIGK/PxVk9LlsPxEVXTwlFYqVAdFNiCwvff7nD/L6qhr4hPlksMsbi+qNrgj2xRNM4ReXdioF+5FsRtaWQBSoJ6euGbRpIuiRQw73x4pGtiFHobYAABSatmsR7YnWFVjKhFA9sc5lVfA0jz8tnVN7L1wBDmi1dKtRGSqnqjCxBwUwCZaZT4iQMLKmSBJNJZbgYGr8wmfbVZewGE0tRdt8AF3XNA6gX2tvj7DWKkm/ynC6jpNVuYyiwFyDfBU1OhiHKtqA209/pgAZGWORdrG+IZuS6WYFW6WvYnC6ngmkVo51KW226EYnWklBAWdigPVtyPYnCoLI0zB6GGXnWMSjw+eCMlrZ6yN5JKd4gbFS3Rh6fbHb0CPp8b3U3B2waLRrZiSvmT1w8UIgfmM5HTA1VCammkppFLxTKUYW6g7YOE8YYhiqi3W+Io61JXddYBU+eEMxfiLLZaKrnp+I3kFDTqDEkBXVUqxA1Ano2wFvUgYoNSoqs6eKFQkUsxUC+yoTa30Bx+iePKZK3h+e8AleMa0YDxR77sp6j6YwHOspijkeSKofmg7U7LYlQNwpFtwLHzxKg1k2c90S+zU/8Qlaqqy38PhYrT09yDUyHYySefcKvkPLFdPFNVk1dzcpkIhhfSSHuhN/7bnf9sF8PTyZ5kEi1TNLNTzchzptGwI+Zt99v7R16bAnFe4up6elblU4m1J2IstvMe58vri3+kM33hLieLiPI4a5FCyEmOZR/a4629DsR74dR1EYQluvlj8x8J8a5pwtLL8KkVRTy25sMoIBt3BHQ/fG4JxTlpy3L6ivqI6apr4kkjpm3l8QBtpG5tfrbCslk/E+evTjkUkbmUrcuR4VF8U6nqZ5MwilleWQ6xqCt1+mLPIKGsqyzlpNB2XUbYlnOXaUUQIkq76lWx++NlJRVUZNNvsCq5PTrhdJp1bYMrGDy+BtsBu2k2AGMyy0UdbILQNr1KOhUi2DaWYo+pxzAeluo9MJEarisGQEDuu2CjLLMmtaWQPseYOpP+cFBY8aeFzu2knuD0x5ZCjaQ+odjhPyqia0UsbKALliNx9sTxTQ090WbXbc+eFQ7GolULYMAfTpiB3dyQCPUE4Eqa+ERnUyo3UA7YWHN4mTVzI1a/wDbgoVjaSBNO+7epviD4N7Wh079bncYUfxYOGYStqHTfHMeduoYL8x64AstCIsUIjlbfuSL4yb8TeHYspkXMaBWFPIw8AYsFYb29Ljp5WIxdhnRKWqZ9A8iNyPTFU/EDiJRkElKAz8wghrEAWII98LpWVHLpCPhetqK7LGoaWNEkiZpJZZWNiWO1gNzsOt/9KxxG9WKxqedoJEY3YqgUi3cnrf3vhvwpBLltLmWaSvadh8OioQdJ6npsT0GK5LCrZksTM/MeQB2JvYk4hybNWlQ74G4Nl4jrZJNZp6CD+rUMge7flVTtfe9zsNtsapDlWW8Paxlia53Qo88rCSZ/drXt6dPTEuV00OVZemX0KmGmS/hG5Y92J8zhtQ0sNKBVMyk2BW2xBONYx25ZzuW7CFmWUMrTHmMkQIvpKglj7dsQZ1TVN/5FIzW/KrYsqN8Q2qMqSnykC22Bammp53HxFZJpA3QE9fLpglKwSpFFeeshJvAw7EbYkjp8xqE5kcFlPnfFtENDEbRUuk9mla/7nANZmaRyhAQAB0XphDOcv4loKsEU0wfT+ZRfyvg+LNI5JAI3XURtt37d9sYblrnKaxahKsPIoFrpsPqDvvbr1w+XiTNuYszViCP5tCU4XULeZv0+n0xlyx9HTNZOaoj6JEKyW+Zrn7WxHJUR1kwPMBCDa674y3/AIszIuCa6JFF/mgUA2H+uOoeM61hMTNdx/TUrsg69hY9uuDmiJpmlNTxSnxmN7Dpbf6YBrcsmmUGNEP5SLAjFKbi7NpJEISIA9AqeI36foRj5/x1mbF4ljTUL7rF4kPQbE77/uMC14hRdVo+XTcuqA2HzLGGYfXtgOohWCnM8dwid2I/W/QYr9JxPnWYOYKePU1h1QgqPzE9OxO+A6jOfhKqR+cua5p8hdgRTUwO1mHRz1+5274XNfRShZYqqKCKiSuzef4OKQAoGOp5SeyINycV6pyTiLO6hoIMsfLsukjCa6rQ7aCRdjvcNte1ge1xhJLmGYxVUmZVcs89anyzS38B32T8ot5eeHUXFOZVE0AEzFWZYgo0liT/AHXP0J9icTyp9jWOjqupabhzhvkwVBqVR2tM66TIxPW1zbptvjO4przl5RrLX1b+eLRx5VFBSZdCdo0H18sVzNaKOleM08hZG2Oq2x23uPP9MDfhrJ1g2/8ADvNFzTh2N5yJKmmcwS6hubAFT76SPth5ULDUqVjJGkmwIsB/nGEcPZxWUQlpI6t4kkdXsndgRv59APthiMxzDnPG+bVoVWbcytpa5N++17+v+MVzbcMwaV4NUqswhoKmCjVozVTfJECbkWJv6DY/bBZmJp2K6kuxuj7HGOMZngAkmknkAF3kkN9At8l77L1++PrqAsjzc5oeb80Op/EPUtv5e2IWvnoKNIn4hySF3hmzCEThbaQxtv2uO+OI8xyqZdcVVBpP5TcX+pxmsGX/ABdMamBYucSLRk2vfuPTZttreeI2Wu8Ih5aoB0MQG/f9cUtce0FjgqeX/PnRJ2B8DAj032xEy1FgjSM0Zuqkiym3W3n2x8R54yWWflXFgQL+9r9MSrmEoGjS2gDr4rH/AM4imdCjXYUq6YldqhI40AUzhbE+l7b/AKnEcFQki6IQ12JMgAA1du3bYbYg1JWSM9TG8zBbISoAH0tsMFaoEk/lKCw8NmYqp2Atb3HXA0htJnVJ8Q0toJUKKAxkjjuSdj1PQbdr4YU81HRGSbNo3+HH9CMSGzyDpqt2Fum29sDrO2q0Ut41/l35ZCqbknqP93GOzV089PNFUQU8jsxZS0W1trD9B+uJxdC2LwGr84qc7mNNlzCjo72cgWBHToP/AH64mpKKRqdo6BY50juxULYmyglv+m9sfUSjhWMxxRlZ1IZL2VHuPEOuzDa3Yj1waaymio6iohiWnYMo5W+lwQbqf379cKbfhLQOGVVjeUMJAx1IwABuL7n6fphpRB1kE1ZSGMKqyxybAFSCNrdcKYDUZjXxxTxRrDzLlka1h36+eG2b1kCUQijmQxogTXfoqgLfzI2/TDUc2NRSdiE00s+bT5pXAcsSXhF9WoAXDL2It0PTE8lIuZQSCRCjMRodrADfa9h6/YnBeT0s+lso+JjY3EitfwqdW6kEAgj5um2+ElTxFG76EicRr4QsbXJ8yT3J2+2I+zlggWmT4epSZlbSr2OnvbqBiwLXxtCojljZSuq4jt37gn1OE6ulVFLI0YjEZve/S+B7xqUkicTNqHhI/cY2lHdkQxrZ0nofDpYRSalVTax6GwPTA6ZoAIY5STpsQSpGmxv2++D6GgjqJSZAYlWPUAzkg2/UY7rMooMqRZXqHqWL7RaAOYRvubnb2GI+vRa028nolklo5ZVqUgisBzmJJGxNl7knrYC+3YYAnLNM5SopyptYNqbSLCwFx5Y9UNUmbnPMo8NwsA0qg22FsQnVUWdZSp31am3Jud9/S2KSRWxxBgwLAcxiALlgwsv064kK9yy7/mO/2xNDGSQxckgb9gfoP974lujSAaoi25MZS+kD6e2HZptI4OZpuvhBFhfofS2CGjdW8WjSq3N2O1/pgjL4qmRzqgEa2srWBthxIlJHSULVjwJKgMcqFWeUlmJBC26abDEt5NFDAtpaepqVEcXN5RPyj5VuOpPb1wxThuaNxNLIqRtvoXf6dTf/AFOJxmBoSjUBBJFpeaNAUX8jvta/bt5YDrM1zCee80UOjch1nKbja5uLjbtvic+FbYpHea5ZDSwxstSr3BIVl0EDyAv/AOMARmjnc0zyoJl3VipGsj9/phFXVuY1KyDliKM9dLXLLfbxHc/72wzp6metgRZUJdFCgoLH0F+g9TbFbTK1J0kH1E4o8uklAtUFQEIG92vpAv6b/bALxAIy1ZZ9FGqOgPViLt64+VtZHJy2q1ZdA5rsB4SWNvqAukAd8TR00NdV1NU6uBPfYCx0dhudul8HgOLkwtJ0dKeuhnSok1/zAf6jIykFrnrbcW9sA0GVxGeKIxoEC/zzNUrEBY2JBO579AcNo6SjMZaZ+QkVlEcbAalFydz59MI5jyI3rXImZwA6k30BrdPP27XxCTMuNokzvJPg67lLIZIZLOmgERrGfl1Ed+3T/NjqWhpRDGVWKJhazqLWPrtv7XvgQO0lP8VzAxjUJ1N1U2t+o7YMhkM8RVJFVdmG3Tte2Ktm+nFendQdFE/LVll0fOjC/tf6eWIYXFZXxs0YUQwCRFI+Ut5/S+CksrapXMUO13bfvewHn19uuFs4eV5ayPnI0zWESi1k7bjp9sIt9jEsjoQ6ISEtqG1sJpjDFJ46A+LxAxm4P69ceqJKqflx04npoUbVIzGxPpbvj68FLKdUs1RqGx0bD7AYaVCk76LDF+HPGAUf/FspHnNGb/8AVguD8POLFJZ6NgR00tHc+nzdPfH6Ax7GuxHHzyMIi4H4oDWbLZ9N9/8AmIz/AN37Y6fgnirSV/hLsOw56fvqxuuPYXGivkzMKTgPiNUucpbfqgmTb9cQngLiYOskeUkunyl5U28+hGN7x7BxoH/RJn53P4Z8TrIW/hitfqqOoU7dgW2wXT/h9xLEoAyopfqBMh8/X9sb7j2G4Ila0kYSeAuImiIGUlWa9gXjKr7i/piQ8EcSBFT+GSkhh4xLEoPS7EAi3643LHsLjRXyJfhgNRwDxT4OVlLnxaSRVIPAOhO+5OOx+H/EOkczJZHVNggmjufrfG949h8aJ55H51P4dcRQLDry06GbU8bzp4PUHVv1wa3A+cxxFFotJ5d2ImW9vP5thscbjXfPH7H/ABiCT5W/+rfu2DYhrXkvDFKrgPiKoEMRozNElwFaZdztsd/v9Bjl+DuIQ7R/BPGDsP8AmIze2x6n3+2N0p+v/wCm/wAYFbqvu37nBsQLXkjCq7gvi54StJQG35ufFvY3O9/fC9fw44qqbu+Ql2GxKViAfbVj9C1P9Zfd/wBxieL5frhqKRMtaUuz/9k="/>
          <p:cNvSpPr>
            <a:spLocks noChangeAspect="1" noChangeArrowheads="1"/>
          </p:cNvSpPr>
          <p:nvPr/>
        </p:nvSpPr>
        <p:spPr bwMode="auto">
          <a:xfrm>
            <a:off x="307975" y="-327025"/>
            <a:ext cx="1333500" cy="100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9" descr="data:image/jpeg;base64,/9j/4AAQSkZJRgABAQAAAQABAAD/2wCEAAkGBwgHBgkIBwgKCgkLDRYPDQwMDRsUFRAWIB0iIiAdHx8kKDQsJCYxJx8fLT0tMTU3Ojo6Iys/RD84QzQ5OjcBCgoKDQwNGg8PGjclHyU3Nzc3Nzc3Nzc3Nzc3Nzc3Nzc3Nzc3Nzc3Nzc3Nzc3Nzc3Nzc3Nzc3Nzc3Nzc3Nzc3N//AABEIAHgAtQMBIgACEQEDEQH/xAAcAAABBQEBAQAAAAAAAAAAAAADAAIEBQYBBwj/xAA+EAACAQMCAwYDBQYGAQUAAAABAgMABBESIQUxQQYTIlFhgTJxkQcUQqGxI1LB0eHwFTNicoKS8RYkNUNT/8QAGgEAAwEBAQEAAAAAAAAAAAAAAQIDAAQFBv/EACQRAAICAQQCAgMBAAAAAAAAAAABAhEDBBIhMRNBIlEVYYEF/9oADAMBAAIRAxEAPwD0pLOPGQSPeiC0AGzN9aUWsbNp+tH07HLb+lWJDI4Ch2bIp/dg7lR9KGW7vYMTTGnAOQTmgYP3afuD2p23kaCl0GIVVy3KpGCdsYNYw2ltyxTtLM2Fx65qTEIxuV3oWHbZFUJ5Yp4CeYo8vdkYwBUbQM4Fa7NVDisfpQ5pba3j7yeVI01adTNgZ8s1F46twnAr6WzkEdwsLd25GdJ5Z9udeWntzY8PMttw+xM0KNpa6n1GSY9WJ5LnGwxjzoSkkPGDl0exNCFAONj1pukfOs99ml8Lnh15GjFrCOVXtte3dK6hu7+QyCPINjpWnuWhJwnPqVrWDaRtSg/DXDIud/oRRo4VfOp/YdKTW22zZ+dGxaAhU1AjGT5Yoyxs24P1oDRMuksMUeKcqNt/SswpHNJzg1x00DdefWjd/qIIQbedRZnZpCcn5dBQsNHQoyDppk1vLqLIRp8vKk2Qu5wfKiJcIo0s29C2GkR44ZpM6mj286VEkmiB2FKjuYNoIJiunvAM4Bp6MuoKTv605d9xWsUDgk8h9aKqZ2yM04Lnkd/SlpONifrRsw3l6H5U/Vp3yxpYI55J9TTgzAbCgwjVkJbw1x5Tk5H5VA4vxWKwj0MVjnkH7HI5msK3bG8/xee0LuDHGrBgRpGony59fpS7kuwnpCyjkBk+tEXVjljNUnZviE9+NM8baQo0uRjPpnqeuw61U9vO1DcJhlsrGTF3ozI4Oe6HQf7j+W1PH5dCt7VyWvaDtXwbgUUi8Que9kxp+6wr3kjk/hxyyfUivn+7vJra6uIFa4gkjkZUidiWRcnAONsgHFXXZyD/ABftFw6KTLy/eAWLEtkKdRP0Brfdp+wycS4yLy3TSLll78ggaMcz7gfWhnxqlRbTyfJO7F9oeFcI7PWsM0Nxa2sVrFJ95nAPflgATpXcD4efTp1rcxXEF1ClxBcCWCVQyMhBDA7gg+VeV9vrMWF9bPDkW726xpCfhBHhGB/1+lWP2ccQItLzh7v3jWzmSNc76DjOPQH9afx/GyEsnzo9Bwucpn2NOEh8W3UdKq7i+MX7NkK6ifcDypW9+0iL4wcsRtmpj2XSFJANSgkedR5oQGJAIFREFxzZlU/rXFlmkXWGzpJyBsTRo24lalA2l0n1pjSHrKp+QoBk38UfuWpzOmnHdxt6VqNYmXbK5zQ+8KndCfmAaW34URfnTGJz/mKD6CiCx8VzI6gxKAp5dKVCjMkcaqjqAABuKVY1mAfid38QuZdQ5eKixdpeIwOGOmTbYHaqgEEgZ3xyomsHOB714Ec+WPTK7osvYO192jOXgRy2yknGB5cqLH2yuVuJHMGUb4U1/Dvv0rNhkPI8q5JMqjw8jyqi1eb7CoRZtIe2TSzBI7ByWOwEoBPlzwM0rntxaW8yxvY3hUtgsqhgo9t6wrXJGGbKbdelOhurWUP96u54T+FoodWT887V0Y9XlfAzwquDU8d7U8FvobaV7Ga5cMDFHsNX58hzqbxXjMdtwy2vobBJ7riKrCyqQpKhWY9OSjV9fWsDxyW0ES3PB+IXEWmQd8siYkmQMMAMBgbZO9R7y/7+4gD3Yni+7tE+CQQSRkFR5g7/ACHTFdKytQbkKtK8k1FFj/6xuOExPZ2U8snEiSTNOg0IoHwKP3tuZ2rJXV9cXN5eCYsVJzI5bOWOeZqVd2dre8QgFneWcExQaY7hniEhUnGCExn6cqhXnZntEsjabFJwhIkitJ0k5/6QdWeXTNdWLJF4017JZsEoZHGXo0X2X3Mdv2ltpWiVjHatgA/iIG59cGvZGuRnw6CW3ANeN9j4pou1MMdxBLAywMumVCpACgciN61HFu19la24htSZbliVXYhV+Z/lmmmk5pWaCexy9Irftd4y8txwuxMa20wZyXZtgu29C+z+/j4Xcu2pHYr4mG5wT/QVluK3N3d3/wB5vPu7MoMaxOTpAJ3Gxxv5kVb8DACzzoAsZwgCHlp/80mpn4sEn7J2pTTNpxHtD3pBiTDqQwbPLzGPlUa1420MQD//AFsSoA5mqRmGrY752zXB4zgdQD6V4b1WW7L8HoFn2is54lMcwOTtrOD0xmpLcStcJLHOgTO4ZsEgivOEQZOAB12oUgKgkrgN6Vda+XtCuKPU4eJ2U2/fJqwG2PXFOl4hZWcCzXt9CinPjkYLnB6CvJkCqSx3GOtPis7U5LqwZ+bas5p1/oV2jKK+z1mHiFhdhPu17BJrGVCuCSPlRJE8B04yPLpXlCcPsgsYRWATOnflSNtArbNJk7nLnBplr4/QfF+z1Ka5s4WAuJoo2O+GkApV5W1tbStrkTLct96Vb8hH6G8f7IqxXOoAA8uWDUqK1uTjWkmD5CtnDa7sSkfoRGBUxLc4XUAR71lo17Ym4ylnYWRU9+l8WyPhAxUk8H4V4GaK9JzzP/mtGluvQbZHLNGMI0jaumOCKXSNuKfh/BuDyOo+6O/n3mQKuo+A8JhAMXBrWQjl4Vz+dGtUCuNqnKx86rGCXSA5M88+1ARR8JigThgtlMgfvAiqCeWMqfLpimXPCuH2fAeJTqczyhGTvMFkVAuBnrk5Pv6VZ/aQkl9w4WcYyxkUg45HzrOCy4lxHiiWEUqQxyZBmILALvtpqWaG5Ui2HJskpMsexKwy2VwWYRopxIgbBY48+eOdY77SLnv4YJHWNpmuZASwBbSoULg+x+uK3KdjeO2MQi4Vd2DIOTSM6F/92FIzXnv2gg/dYNMQj+7gxSn/APSUFdTr10ktz9KTDjeNJMrqMscs3JEnsjfXrtfauIXfdW1mdK98xXJ5cz6VWXXD7+6iguBGCuTkR7Eg8mHupofD7qLhXC7mN0Yfe+706W1alVcgD3arjhXa6YCON+H2sVrAuksdTYAU6Rn94kdRjn8xaGHJPM51wjPLCOmWNPl3ZDvuC3kXC5uISBU7vfS2dRHX3qZwZVh4RalZu8WYF2fIzr21D2O1XAl4hd8At7y6uBLPdqHEaBQIomVtlXYDbG++/nUKW1WGZ7G2Mgit/wBognTSSH8XPGCedR1knkg1T4f8ObZFLsMjrkAMQfP0oluyrEQzqXU5zyyDVeY5FYg5IPIZ2FcRZhkgjGDzGxryNgCyZ8g91jI9elDuZRGpDOMHI3qPDsocuuoZ2pkaPLK4cAjHMLy386yiZhI5Q+s5/aDYjHpXILiZ2AWPVt54z7edFjiRAuSc7EmijQ4yFUSNuAMZzy2rOgUdinbIB21ZwegPrXJZw0YYnSynPy/vFRXnWNtEepD+Jgc58vnXGL6MZUq25PP5UKHSZIjvFZF2Ytgasedcqr77ueZ0at+hpU3jGUWewooPIYopQEb/AKCo6k4LFsAeWKdrbG3L1xX0e0hYVdPoaJzG1Rs7bjBrodR8TgfOjtBZLQkGjhjjnUNG6g5oyODvmloYh8UhSV1Y8wwPLnVfw61ROLJLlvCx2xjpVtcYYgnf3qPZxBbrUBjfypaAxvbLi83Buz015bSaJtaImQDkk4xvXz7xYyR8PlSd5Gd7jbWQcKAT09q9U+2a4/8AYcKslZg0twXwDscDbP515dJAL9bGyghJlkJOQ3QnfY+g/KlZWJe8Es+GR8Xt4+PSRm0hslOp30KCx0jrn9d/KpXZVOHG24zDJHKbW8kS2hbRkoDrIJPQ42z501uF23FbvuLuRUnkKIsqKcg96xJAP+gHY1P7MJBw1uNtZyTTWNyojtTLsTpb4yMDrnBHTFdim/G0+ySS7XRJghdLLglyitHbS2UkYiLZ0FJfDud/hIHtVpwaFrqWZW0sVQEAOCQMkct8bg1Q2l5mximwCsZDMp30kY5em+PatX2W76Y3jyRRIi6FRQMlARqIJ67sT/yqHlXjeJ+xJYLyeX6RHueDy7lVOD0LCoi8MmCYOTt5f0rVSRDbXGrf8TTFiVchEC58l/nXG9LCTK3wZObhdwuGEZJO+ygiq4xlJWDLpcZztt9a3z24IwMAY6CqrifDA7roB8Qxuc1KekXoyZkDOMjUrBgTkDI5U3wEK6kZbwgeX8qum4GwjkKpzJPiFV9xaSRKqspDg7FevWuSenlEKqyGQSgd11t10+VFBAPeCPPh2Od9qjNLolHcnLavF7e2aSXR75lbABJOnHIdKTY6LWkDlaL7zMDhSG5E4+WK7XZpYy+oxxsSBz3xXaZLg1s9U7xlxpi1fJv51xrhsftLWUeo3/Q0fV/qz7ikW25Z9xX0XBxEc3CkDMbjHR0Y/nXRdJkAtpPpReXT6YrpQON1b6ULQeRagCHZNQG+wNMkvrUHPiVvPAp8UIj/AMsuvtRSsvRo2/3ChcQ8kQzySgsnjVuQUjb64p4lkij7w+AZ3MhAAHzzXbq31J/kb+aN1rK9pbG1vbSS2kmuV1DDKQ2R74pbQTO/aVxNrrtFbp4X+6WxYqh1eJgSOVZTh80ttc/eotBe3Xu41Y7FtBHIczlxgelSuJ8OXh11DbwyidGwX1IBttscYP8AZpWAlhkiEahHDhlcqMg+dQb5LJM0EN6/BCTcsZrplVV0HTpbck4xzBwB57mnWfEWt+GvaAIkjkFumkq2dunM1neK2tzJdCaS6kZtRwWO4Ock02e1uXh0TTO6Ak4+KjLJbAoVwidb8agCXFvCI2WMt3cgPhZuenH8eVbXsbfxpZ3WuNI55GVpAAdzjGQBy5CvLrWAxu2g6GU5J/pW/wCyXDry9gluIrnuz8LEkDO56UYSsEo+zZrdiXnsccqMrcsAEHntyqkHBL4H/wCQVT5qKlW3CrxCC3E5PXScVShLLYDP4f60GUxsRqAx5gAgVG/w2QnxcQlZvUKf1qRHbTxgD78xAOTmFR+laheBBIyDpjJHLZdqG9vGyt+yAwAAS3OpiRoE3CZPN26+2aSwDSVT7uE8htW2syZUPZ28ikrqDr+7vVRxTgsIt1X7q7nbxINxtuf7NayS2BXYxj1UA/qKrLxGjRdN1LICclAEX+H8aSWNPsZSMseAxALpimORn4iP1FKr57VJ21sgfyOjH6GlUvDEbcXmpfPH1FcdlP4s+5oQkz+KSultvif6V3URHBh0Yf8Ab+lPXfqPYrQdX+pvzpyEj8Q/60rCiUmr978lo66gPi/Kokbnrk/8cVJGNIw35VFsokPBJ/Fj2pCRlGnWpz5t/CuKfn9KehjfOCCRzwoOKWxqPJvtDCR9pzpVQUVXIAGOnkT+dZyFjHd2+nOdSnP5YrYfarbxRcYgkiwGktSWwigjB25bn3rHNhJ7R1PjOCcc+Y6moSfyLR6NBbIZpXUpIzHG64BOzHr7dKLaIJrBpFI0Lgjf4tz5fL0oHDncXd1on7gR4GCupj4DsAOtH4ZJr4FeSMG8MhXZACRjr9ad8qxSALUrb6j8T778v1rd9hUROG3Ktue+556YH986y5jCrbwsGI7oSEgncMMjetT2QVEs7nQCMzam+ZAJ9t6bGnd+hJtVXsv3KgbYpqOuPwZ/3Ui6jmw964rDG2MfOuiKISOq+x3Cn0IonerjAkcDGN8YoJIbntikxA5gZ9UqlCj/AFxn5gfypyueWnT/AMVP6CgDT10fIgGulk66fdK1AskqzKDpk058lx/CoV/GZdOoBxnO4A9+VPBToE+hoU0kasoxjfnypWkG2OMUeAB3fL9xf5UqHqU74U+9KttRrZHSc+X9/WimXb4f7+tKlVqMcEh/dp4mwPhpUqVwTMmGinXqPyqWkkZG67+eaVKuWaLxH6io1YyPSs7NdwC5eTRG5PMBM/mGFKlUJuikTL9sibvuja2ixqqnVpT4j9SfzrIN/mWyEFCCM/vKc0qVTZVFrAWZJ3UyAsxcgNgybc+RG3LpRrIzrwKaIHAdm5+Z2pUqouhZIsbghbhQdRCKqkZ9NxWp7IkNwuRlGD3pz67D+8b0qVUxP4EpqpFuzb/1pgIzuo+ZWlSq+MjPo4GjDY5eoOKdk5yjE+ukNSpU8nXQsVZ0ylB4jn5Cho+chNRxz60qVCzUNZsbsRj/AFIf5UNm2Bjb5lTSpUu4ZRs4XU8z+VKlSphD/9k="/>
          <p:cNvSpPr>
            <a:spLocks noChangeAspect="1" noChangeArrowheads="1"/>
          </p:cNvSpPr>
          <p:nvPr/>
        </p:nvSpPr>
        <p:spPr bwMode="auto">
          <a:xfrm>
            <a:off x="155575" y="-547688"/>
            <a:ext cx="172402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1" descr="data:image/jpeg;base64,/9j/4AAQSkZJRgABAQAAAQABAAD/2wCEAAkGBwgHBgkIBwgKCgkLDRYPDQwMDRsUFRAWIB0iIiAdHx8kKDQsJCYxJx8fLT0tMTU3Ojo6Iys/RD84QzQ5OjcBCgoKDQwNGg8PGjclHyU3Nzc3Nzc3Nzc3Nzc3Nzc3Nzc3Nzc3Nzc3Nzc3Nzc3Nzc3Nzc3Nzc3Nzc3Nzc3Nzc3N//AABEIAHgAtQMBIgACEQEDEQH/xAAcAAABBQEBAQAAAAAAAAAAAAADAAIEBQYBBwj/xAA+EAACAQMCAwYDBQYGAQUAAAABAgMABBESIQUxQQYTIlFhgTJxkQcUQqGxI1LB0eHwFTNicoKS8RYkNUNT/8QAGgEAAwEBAQEAAAAAAAAAAAAAAQIDAAQFBv/EACQRAAICAQQCAgMBAAAAAAAAAAABAhEDBBIhMRNBIlEVYYEF/9oADAMBAAIRAxEAPwD0pLOPGQSPeiC0AGzN9aUWsbNp+tH07HLb+lWJDI4Ch2bIp/dg7lR9KGW7vYMTTGnAOQTmgYP3afuD2p23kaCl0GIVVy3KpGCdsYNYw2ltyxTtLM2Fx65qTEIxuV3oWHbZFUJ5Yp4CeYo8vdkYwBUbQM4Fa7NVDisfpQ5pba3j7yeVI01adTNgZ8s1F46twnAr6WzkEdwsLd25GdJ5Z9udeWntzY8PMttw+xM0KNpa6n1GSY9WJ5LnGwxjzoSkkPGDl0exNCFAONj1pukfOs99ml8Lnh15GjFrCOVXtte3dK6hu7+QyCPINjpWnuWhJwnPqVrWDaRtSg/DXDIud/oRRo4VfOp/YdKTW22zZ+dGxaAhU1AjGT5Yoyxs24P1oDRMuksMUeKcqNt/SswpHNJzg1x00DdefWjd/qIIQbedRZnZpCcn5dBQsNHQoyDppk1vLqLIRp8vKk2Qu5wfKiJcIo0s29C2GkR44ZpM6mj286VEkmiB2FKjuYNoIJiunvAM4Bp6MuoKTv605d9xWsUDgk8h9aKqZ2yM04Lnkd/SlpONifrRsw3l6H5U/Vp3yxpYI55J9TTgzAbCgwjVkJbw1x5Tk5H5VA4vxWKwj0MVjnkH7HI5msK3bG8/xee0LuDHGrBgRpGony59fpS7kuwnpCyjkBk+tEXVjljNUnZviE9+NM8baQo0uRjPpnqeuw61U9vO1DcJhlsrGTF3ozI4Oe6HQf7j+W1PH5dCt7VyWvaDtXwbgUUi8Que9kxp+6wr3kjk/hxyyfUivn+7vJra6uIFa4gkjkZUidiWRcnAONsgHFXXZyD/ABftFw6KTLy/eAWLEtkKdRP0Brfdp+wycS4yLy3TSLll78ggaMcz7gfWhnxqlRbTyfJO7F9oeFcI7PWsM0Nxa2sVrFJ95nAPflgATpXcD4efTp1rcxXEF1ClxBcCWCVQyMhBDA7gg+VeV9vrMWF9bPDkW726xpCfhBHhGB/1+lWP2ccQItLzh7v3jWzmSNc76DjOPQH9afx/GyEsnzo9Bwucpn2NOEh8W3UdKq7i+MX7NkK6ifcDypW9+0iL4wcsRtmpj2XSFJANSgkedR5oQGJAIFREFxzZlU/rXFlmkXWGzpJyBsTRo24lalA2l0n1pjSHrKp+QoBk38UfuWpzOmnHdxt6VqNYmXbK5zQ+8KndCfmAaW34URfnTGJz/mKD6CiCx8VzI6gxKAp5dKVCjMkcaqjqAABuKVY1mAfid38QuZdQ5eKixdpeIwOGOmTbYHaqgEEgZ3xyomsHOB714Ec+WPTK7osvYO192jOXgRy2yknGB5cqLH2yuVuJHMGUb4U1/Dvv0rNhkPI8q5JMqjw8jyqi1eb7CoRZtIe2TSzBI7ByWOwEoBPlzwM0rntxaW8yxvY3hUtgsqhgo9t6wrXJGGbKbdelOhurWUP96u54T+FoodWT887V0Y9XlfAzwquDU8d7U8FvobaV7Ga5cMDFHsNX58hzqbxXjMdtwy2vobBJ7riKrCyqQpKhWY9OSjV9fWsDxyW0ES3PB+IXEWmQd8siYkmQMMAMBgbZO9R7y/7+4gD3Yni+7tE+CQQSRkFR5g7/ACHTFdKytQbkKtK8k1FFj/6xuOExPZ2U8snEiSTNOg0IoHwKP3tuZ2rJXV9cXN5eCYsVJzI5bOWOeZqVd2dre8QgFneWcExQaY7hniEhUnGCExn6cqhXnZntEsjabFJwhIkitJ0k5/6QdWeXTNdWLJF4017JZsEoZHGXo0X2X3Mdv2ltpWiVjHatgA/iIG59cGvZGuRnw6CW3ANeN9j4pou1MMdxBLAywMumVCpACgciN61HFu19la24htSZbliVXYhV+Z/lmmmk5pWaCexy9Irftd4y8txwuxMa20wZyXZtgu29C+z+/j4Xcu2pHYr4mG5wT/QVluK3N3d3/wB5vPu7MoMaxOTpAJ3Gxxv5kVb8DACzzoAsZwgCHlp/80mpn4sEn7J2pTTNpxHtD3pBiTDqQwbPLzGPlUa1420MQD//AFsSoA5mqRmGrY752zXB4zgdQD6V4b1WW7L8HoFn2is54lMcwOTtrOD0xmpLcStcJLHOgTO4ZsEgivOEQZOAB12oUgKgkrgN6Vda+XtCuKPU4eJ2U2/fJqwG2PXFOl4hZWcCzXt9CinPjkYLnB6CvJkCqSx3GOtPis7U5LqwZ+bas5p1/oV2jKK+z1mHiFhdhPu17BJrGVCuCSPlRJE8B04yPLpXlCcPsgsYRWATOnflSNtArbNJk7nLnBplr4/QfF+z1Ka5s4WAuJoo2O+GkApV5W1tbStrkTLct96Vb8hH6G8f7IqxXOoAA8uWDUqK1uTjWkmD5CtnDa7sSkfoRGBUxLc4XUAR71lo17Ym4ylnYWRU9+l8WyPhAxUk8H4V4GaK9JzzP/mtGluvQbZHLNGMI0jaumOCKXSNuKfh/BuDyOo+6O/n3mQKuo+A8JhAMXBrWQjl4Vz+dGtUCuNqnKx86rGCXSA5M88+1ARR8JigThgtlMgfvAiqCeWMqfLpimXPCuH2fAeJTqczyhGTvMFkVAuBnrk5Pv6VZ/aQkl9w4WcYyxkUg45HzrOCy4lxHiiWEUqQxyZBmILALvtpqWaG5Ui2HJskpMsexKwy2VwWYRopxIgbBY48+eOdY77SLnv4YJHWNpmuZASwBbSoULg+x+uK3KdjeO2MQi4Vd2DIOTSM6F/92FIzXnv2gg/dYNMQj+7gxSn/APSUFdTr10ktz9KTDjeNJMrqMscs3JEnsjfXrtfauIXfdW1mdK98xXJ5cz6VWXXD7+6iguBGCuTkR7Eg8mHupofD7qLhXC7mN0Yfe+706W1alVcgD3arjhXa6YCON+H2sVrAuksdTYAU6Rn94kdRjn8xaGHJPM51wjPLCOmWNPl3ZDvuC3kXC5uISBU7vfS2dRHX3qZwZVh4RalZu8WYF2fIzr21D2O1XAl4hd8At7y6uBLPdqHEaBQIomVtlXYDbG++/nUKW1WGZ7G2Mgit/wBognTSSH8XPGCedR1knkg1T4f8ObZFLsMjrkAMQfP0oluyrEQzqXU5zyyDVeY5FYg5IPIZ2FcRZhkgjGDzGxryNgCyZ8g91jI9elDuZRGpDOMHI3qPDsocuuoZ2pkaPLK4cAjHMLy386yiZhI5Q+s5/aDYjHpXILiZ2AWPVt54z7edFjiRAuSc7EmijQ4yFUSNuAMZzy2rOgUdinbIB21ZwegPrXJZw0YYnSynPy/vFRXnWNtEepD+Jgc58vnXGL6MZUq25PP5UKHSZIjvFZF2Ytgasedcqr77ueZ0at+hpU3jGUWewooPIYopQEb/AKCo6k4LFsAeWKdrbG3L1xX0e0hYVdPoaJzG1Rs7bjBrodR8TgfOjtBZLQkGjhjjnUNG6g5oyODvmloYh8UhSV1Y8wwPLnVfw61ROLJLlvCx2xjpVtcYYgnf3qPZxBbrUBjfypaAxvbLi83Buz015bSaJtaImQDkk4xvXz7xYyR8PlSd5Gd7jbWQcKAT09q9U+2a4/8AYcKslZg0twXwDscDbP515dJAL9bGyghJlkJOQ3QnfY+g/KlZWJe8Es+GR8Xt4+PSRm0hslOp30KCx0jrn9d/KpXZVOHG24zDJHKbW8kS2hbRkoDrIJPQ42z501uF23FbvuLuRUnkKIsqKcg96xJAP+gHY1P7MJBw1uNtZyTTWNyojtTLsTpb4yMDrnBHTFdim/G0+ySS7XRJghdLLglyitHbS2UkYiLZ0FJfDud/hIHtVpwaFrqWZW0sVQEAOCQMkct8bg1Q2l5mximwCsZDMp30kY5em+PatX2W76Y3jyRRIi6FRQMlARqIJ67sT/yqHlXjeJ+xJYLyeX6RHueDy7lVOD0LCoi8MmCYOTt5f0rVSRDbXGrf8TTFiVchEC58l/nXG9LCTK3wZObhdwuGEZJO+ygiq4xlJWDLpcZztt9a3z24IwMAY6CqrifDA7roB8Qxuc1KekXoyZkDOMjUrBgTkDI5U3wEK6kZbwgeX8qum4GwjkKpzJPiFV9xaSRKqspDg7FevWuSenlEKqyGQSgd11t10+VFBAPeCPPh2Od9qjNLolHcnLavF7e2aSXR75lbABJOnHIdKTY6LWkDlaL7zMDhSG5E4+WK7XZpYy+oxxsSBz3xXaZLg1s9U7xlxpi1fJv51xrhsftLWUeo3/Q0fV/qz7ikW25Z9xX0XBxEc3CkDMbjHR0Y/nXRdJkAtpPpReXT6YrpQON1b6ULQeRagCHZNQG+wNMkvrUHPiVvPAp8UIj/AMsuvtRSsvRo2/3ChcQ8kQzySgsnjVuQUjb64p4lkij7w+AZ3MhAAHzzXbq31J/kb+aN1rK9pbG1vbSS2kmuV1DDKQ2R74pbQTO/aVxNrrtFbp4X+6WxYqh1eJgSOVZTh80ttc/eotBe3Xu41Y7FtBHIczlxgelSuJ8OXh11DbwyidGwX1IBttscYP8AZpWAlhkiEahHDhlcqMg+dQb5LJM0EN6/BCTcsZrplVV0HTpbck4xzBwB57mnWfEWt+GvaAIkjkFumkq2dunM1neK2tzJdCaS6kZtRwWO4Ock02e1uXh0TTO6Ak4+KjLJbAoVwidb8agCXFvCI2WMt3cgPhZuenH8eVbXsbfxpZ3WuNI55GVpAAdzjGQBy5CvLrWAxu2g6GU5J/pW/wCyXDry9gluIrnuz8LEkDO56UYSsEo+zZrdiXnsccqMrcsAEHntyqkHBL4H/wCQVT5qKlW3CrxCC3E5PXScVShLLYDP4f60GUxsRqAx5gAgVG/w2QnxcQlZvUKf1qRHbTxgD78xAOTmFR+laheBBIyDpjJHLZdqG9vGyt+yAwAAS3OpiRoE3CZPN26+2aSwDSVT7uE8htW2syZUPZ28ikrqDr+7vVRxTgsIt1X7q7nbxINxtuf7NayS2BXYxj1UA/qKrLxGjRdN1LICclAEX+H8aSWNPsZSMseAxALpimORn4iP1FKr57VJ21sgfyOjH6GlUvDEbcXmpfPH1FcdlP4s+5oQkz+KSultvif6V3URHBh0Yf8Ab+lPXfqPYrQdX+pvzpyEj8Q/60rCiUmr978lo66gPi/Kokbnrk/8cVJGNIw35VFsokPBJ/Fj2pCRlGnWpz5t/CuKfn9KehjfOCCRzwoOKWxqPJvtDCR9pzpVQUVXIAGOnkT+dZyFjHd2+nOdSnP5YrYfarbxRcYgkiwGktSWwigjB25bn3rHNhJ7R1PjOCcc+Y6moSfyLR6NBbIZpXUpIzHG64BOzHr7dKLaIJrBpFI0Lgjf4tz5fL0oHDncXd1on7gR4GCupj4DsAOtH4ZJr4FeSMG8MhXZACRjr9ad8qxSALUrb6j8T778v1rd9hUROG3Ktue+556YH986y5jCrbwsGI7oSEgncMMjetT2QVEs7nQCMzam+ZAJ9t6bGnd+hJtVXsv3KgbYpqOuPwZ/3Ui6jmw964rDG2MfOuiKISOq+x3Cn0IonerjAkcDGN8YoJIbntikxA5gZ9UqlCj/AFxn5gfypyueWnT/AMVP6CgDT10fIgGulk66fdK1AskqzKDpk058lx/CoV/GZdOoBxnO4A9+VPBToE+hoU0kasoxjfnypWkG2OMUeAB3fL9xf5UqHqU74U+9KttRrZHSc+X9/WimXb4f7+tKlVqMcEh/dp4mwPhpUqVwTMmGinXqPyqWkkZG67+eaVKuWaLxH6io1YyPSs7NdwC5eTRG5PMBM/mGFKlUJuikTL9sibvuja2ixqqnVpT4j9SfzrIN/mWyEFCCM/vKc0qVTZVFrAWZJ3UyAsxcgNgybc+RG3LpRrIzrwKaIHAdm5+Z2pUqouhZIsbghbhQdRCKqkZ9NxWp7IkNwuRlGD3pz67D+8b0qVUxP4EpqpFuzb/1pgIzuo+ZWlSq+MjPo4GjDY5eoOKdk5yjE+ukNSpU8nXQsVZ0ylB4jn5Cho+chNRxz60qVCzUNZsbsRj/AFIf5UNm2Bjb5lTSpUu4ZRs4XU8z+VKlSphD/9k="/>
          <p:cNvSpPr>
            <a:spLocks noChangeAspect="1" noChangeArrowheads="1"/>
          </p:cNvSpPr>
          <p:nvPr/>
        </p:nvSpPr>
        <p:spPr bwMode="auto">
          <a:xfrm>
            <a:off x="307975" y="-395288"/>
            <a:ext cx="172402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3" descr="data:image/jpeg;base64,/9j/4AAQSkZJRgABAQAAAQABAAD/2wCEAAkGBwgHBgkIBwgKCgkLDRYPDQwMDRsUFRAWIB0iIiAdHx8kKDQsJCYxJx8fLT0tMTU3Ojo6Iys/RD84QzQ5OjcBCgoKDQwNGg8PGjclHyU3Nzc3Nzc3Nzc3Nzc3Nzc3Nzc3Nzc3Nzc3Nzc3Nzc3Nzc3Nzc3Nzc3Nzc3Nzc3Nzc3N//AABEIAHgAtQMBIgACEQEDEQH/xAAcAAABBQEBAQAAAAAAAAAAAAADAAIEBQYBBwj/xAA+EAACAQMCAwYDBQYGAQUAAAABAgMABBESIQUxQQYTIlFhgTJxkQcUQqGxI1LB0eHwFTNicoKS8RYkNUNT/8QAGgEAAwEBAQEAAAAAAAAAAAAAAQIDAAQFBv/EACQRAAICAQQCAgMBAAAAAAAAAAABAhEDBBIhMRNBIlEVYYEF/9oADAMBAAIRAxEAPwD0pLOPGQSPeiC0AGzN9aUWsbNp+tH07HLb+lWJDI4Ch2bIp/dg7lR9KGW7vYMTTGnAOQTmgYP3afuD2p23kaCl0GIVVy3KpGCdsYNYw2ltyxTtLM2Fx65qTEIxuV3oWHbZFUJ5Yp4CeYo8vdkYwBUbQM4Fa7NVDisfpQ5pba3j7yeVI01adTNgZ8s1F46twnAr6WzkEdwsLd25GdJ5Z9udeWntzY8PMttw+xM0KNpa6n1GSY9WJ5LnGwxjzoSkkPGDl0exNCFAONj1pukfOs99ml8Lnh15GjFrCOVXtte3dK6hu7+QyCPINjpWnuWhJwnPqVrWDaRtSg/DXDIud/oRRo4VfOp/YdKTW22zZ+dGxaAhU1AjGT5Yoyxs24P1oDRMuksMUeKcqNt/SswpHNJzg1x00DdefWjd/qIIQbedRZnZpCcn5dBQsNHQoyDppk1vLqLIRp8vKk2Qu5wfKiJcIo0s29C2GkR44ZpM6mj286VEkmiB2FKjuYNoIJiunvAM4Bp6MuoKTv605d9xWsUDgk8h9aKqZ2yM04Lnkd/SlpONifrRsw3l6H5U/Vp3yxpYI55J9TTgzAbCgwjVkJbw1x5Tk5H5VA4vxWKwj0MVjnkH7HI5msK3bG8/xee0LuDHGrBgRpGony59fpS7kuwnpCyjkBk+tEXVjljNUnZviE9+NM8baQo0uRjPpnqeuw61U9vO1DcJhlsrGTF3ozI4Oe6HQf7j+W1PH5dCt7VyWvaDtXwbgUUi8Que9kxp+6wr3kjk/hxyyfUivn+7vJra6uIFa4gkjkZUidiWRcnAONsgHFXXZyD/ABftFw6KTLy/eAWLEtkKdRP0Brfdp+wycS4yLy3TSLll78ggaMcz7gfWhnxqlRbTyfJO7F9oeFcI7PWsM0Nxa2sVrFJ95nAPflgATpXcD4efTp1rcxXEF1ClxBcCWCVQyMhBDA7gg+VeV9vrMWF9bPDkW726xpCfhBHhGB/1+lWP2ccQItLzh7v3jWzmSNc76DjOPQH9afx/GyEsnzo9Bwucpn2NOEh8W3UdKq7i+MX7NkK6ifcDypW9+0iL4wcsRtmpj2XSFJANSgkedR5oQGJAIFREFxzZlU/rXFlmkXWGzpJyBsTRo24lalA2l0n1pjSHrKp+QoBk38UfuWpzOmnHdxt6VqNYmXbK5zQ+8KndCfmAaW34URfnTGJz/mKD6CiCx8VzI6gxKAp5dKVCjMkcaqjqAABuKVY1mAfid38QuZdQ5eKixdpeIwOGOmTbYHaqgEEgZ3xyomsHOB714Ec+WPTK7osvYO192jOXgRy2yknGB5cqLH2yuVuJHMGUb4U1/Dvv0rNhkPI8q5JMqjw8jyqi1eb7CoRZtIe2TSzBI7ByWOwEoBPlzwM0rntxaW8yxvY3hUtgsqhgo9t6wrXJGGbKbdelOhurWUP96u54T+FoodWT887V0Y9XlfAzwquDU8d7U8FvobaV7Ga5cMDFHsNX58hzqbxXjMdtwy2vobBJ7riKrCyqQpKhWY9OSjV9fWsDxyW0ES3PB+IXEWmQd8siYkmQMMAMBgbZO9R7y/7+4gD3Yni+7tE+CQQSRkFR5g7/ACHTFdKytQbkKtK8k1FFj/6xuOExPZ2U8snEiSTNOg0IoHwKP3tuZ2rJXV9cXN5eCYsVJzI5bOWOeZqVd2dre8QgFneWcExQaY7hniEhUnGCExn6cqhXnZntEsjabFJwhIkitJ0k5/6QdWeXTNdWLJF4017JZsEoZHGXo0X2X3Mdv2ltpWiVjHatgA/iIG59cGvZGuRnw6CW3ANeN9j4pou1MMdxBLAywMumVCpACgciN61HFu19la24htSZbliVXYhV+Z/lmmmk5pWaCexy9Irftd4y8txwuxMa20wZyXZtgu29C+z+/j4Xcu2pHYr4mG5wT/QVluK3N3d3/wB5vPu7MoMaxOTpAJ3Gxxv5kVb8DACzzoAsZwgCHlp/80mpn4sEn7J2pTTNpxHtD3pBiTDqQwbPLzGPlUa1420MQD//AFsSoA5mqRmGrY752zXB4zgdQD6V4b1WW7L8HoFn2is54lMcwOTtrOD0xmpLcStcJLHOgTO4ZsEgivOEQZOAB12oUgKgkrgN6Vda+XtCuKPU4eJ2U2/fJqwG2PXFOl4hZWcCzXt9CinPjkYLnB6CvJkCqSx3GOtPis7U5LqwZ+bas5p1/oV2jKK+z1mHiFhdhPu17BJrGVCuCSPlRJE8B04yPLpXlCcPsgsYRWATOnflSNtArbNJk7nLnBplr4/QfF+z1Ka5s4WAuJoo2O+GkApV5W1tbStrkTLct96Vb8hH6G8f7IqxXOoAA8uWDUqK1uTjWkmD5CtnDa7sSkfoRGBUxLc4XUAR71lo17Ym4ylnYWRU9+l8WyPhAxUk8H4V4GaK9JzzP/mtGluvQbZHLNGMI0jaumOCKXSNuKfh/BuDyOo+6O/n3mQKuo+A8JhAMXBrWQjl4Vz+dGtUCuNqnKx86rGCXSA5M88+1ARR8JigThgtlMgfvAiqCeWMqfLpimXPCuH2fAeJTqczyhGTvMFkVAuBnrk5Pv6VZ/aQkl9w4WcYyxkUg45HzrOCy4lxHiiWEUqQxyZBmILALvtpqWaG5Ui2HJskpMsexKwy2VwWYRopxIgbBY48+eOdY77SLnv4YJHWNpmuZASwBbSoULg+x+uK3KdjeO2MQi4Vd2DIOTSM6F/92FIzXnv2gg/dYNMQj+7gxSn/APSUFdTr10ktz9KTDjeNJMrqMscs3JEnsjfXrtfauIXfdW1mdK98xXJ5cz6VWXXD7+6iguBGCuTkR7Eg8mHupofD7qLhXC7mN0Yfe+706W1alVcgD3arjhXa6YCON+H2sVrAuksdTYAU6Rn94kdRjn8xaGHJPM51wjPLCOmWNPl3ZDvuC3kXC5uISBU7vfS2dRHX3qZwZVh4RalZu8WYF2fIzr21D2O1XAl4hd8At7y6uBLPdqHEaBQIomVtlXYDbG++/nUKW1WGZ7G2Mgit/wBognTSSH8XPGCedR1knkg1T4f8ObZFLsMjrkAMQfP0oluyrEQzqXU5zyyDVeY5FYg5IPIZ2FcRZhkgjGDzGxryNgCyZ8g91jI9elDuZRGpDOMHI3qPDsocuuoZ2pkaPLK4cAjHMLy386yiZhI5Q+s5/aDYjHpXILiZ2AWPVt54z7edFjiRAuSc7EmijQ4yFUSNuAMZzy2rOgUdinbIB21ZwegPrXJZw0YYnSynPy/vFRXnWNtEepD+Jgc58vnXGL6MZUq25PP5UKHSZIjvFZF2Ytgasedcqr77ueZ0at+hpU3jGUWewooPIYopQEb/AKCo6k4LFsAeWKdrbG3L1xX0e0hYVdPoaJzG1Rs7bjBrodR8TgfOjtBZLQkGjhjjnUNG6g5oyODvmloYh8UhSV1Y8wwPLnVfw61ROLJLlvCx2xjpVtcYYgnf3qPZxBbrUBjfypaAxvbLi83Buz015bSaJtaImQDkk4xvXz7xYyR8PlSd5Gd7jbWQcKAT09q9U+2a4/8AYcKslZg0twXwDscDbP515dJAL9bGyghJlkJOQ3QnfY+g/KlZWJe8Es+GR8Xt4+PSRm0hslOp30KCx0jrn9d/KpXZVOHG24zDJHKbW8kS2hbRkoDrIJPQ42z501uF23FbvuLuRUnkKIsqKcg96xJAP+gHY1P7MJBw1uNtZyTTWNyojtTLsTpb4yMDrnBHTFdim/G0+ySS7XRJghdLLglyitHbS2UkYiLZ0FJfDud/hIHtVpwaFrqWZW0sVQEAOCQMkct8bg1Q2l5mximwCsZDMp30kY5em+PatX2W76Y3jyRRIi6FRQMlARqIJ67sT/yqHlXjeJ+xJYLyeX6RHueDy7lVOD0LCoi8MmCYOTt5f0rVSRDbXGrf8TTFiVchEC58l/nXG9LCTK3wZObhdwuGEZJO+ygiq4xlJWDLpcZztt9a3z24IwMAY6CqrifDA7roB8Qxuc1KekXoyZkDOMjUrBgTkDI5U3wEK6kZbwgeX8qum4GwjkKpzJPiFV9xaSRKqspDg7FevWuSenlEKqyGQSgd11t10+VFBAPeCPPh2Od9qjNLolHcnLavF7e2aSXR75lbABJOnHIdKTY6LWkDlaL7zMDhSG5E4+WK7XZpYy+oxxsSBz3xXaZLg1s9U7xlxpi1fJv51xrhsftLWUeo3/Q0fV/qz7ikW25Z9xX0XBxEc3CkDMbjHR0Y/nXRdJkAtpPpReXT6YrpQON1b6ULQeRagCHZNQG+wNMkvrUHPiVvPAp8UIj/AMsuvtRSsvRo2/3ChcQ8kQzySgsnjVuQUjb64p4lkij7w+AZ3MhAAHzzXbq31J/kb+aN1rK9pbG1vbSS2kmuV1DDKQ2R74pbQTO/aVxNrrtFbp4X+6WxYqh1eJgSOVZTh80ttc/eotBe3Xu41Y7FtBHIczlxgelSuJ8OXh11DbwyidGwX1IBttscYP8AZpWAlhkiEahHDhlcqMg+dQb5LJM0EN6/BCTcsZrplVV0HTpbck4xzBwB57mnWfEWt+GvaAIkjkFumkq2dunM1neK2tzJdCaS6kZtRwWO4Ock02e1uXh0TTO6Ak4+KjLJbAoVwidb8agCXFvCI2WMt3cgPhZuenH8eVbXsbfxpZ3WuNI55GVpAAdzjGQBy5CvLrWAxu2g6GU5J/pW/wCyXDry9gluIrnuz8LEkDO56UYSsEo+zZrdiXnsccqMrcsAEHntyqkHBL4H/wCQVT5qKlW3CrxCC3E5PXScVShLLYDP4f60GUxsRqAx5gAgVG/w2QnxcQlZvUKf1qRHbTxgD78xAOTmFR+laheBBIyDpjJHLZdqG9vGyt+yAwAAS3OpiRoE3CZPN26+2aSwDSVT7uE8htW2syZUPZ28ikrqDr+7vVRxTgsIt1X7q7nbxINxtuf7NayS2BXYxj1UA/qKrLxGjRdN1LICclAEX+H8aSWNPsZSMseAxALpimORn4iP1FKr57VJ21sgfyOjH6GlUvDEbcXmpfPH1FcdlP4s+5oQkz+KSultvif6V3URHBh0Yf8Ab+lPXfqPYrQdX+pvzpyEj8Q/60rCiUmr978lo66gPi/Kokbnrk/8cVJGNIw35VFsokPBJ/Fj2pCRlGnWpz5t/CuKfn9KehjfOCCRzwoOKWxqPJvtDCR9pzpVQUVXIAGOnkT+dZyFjHd2+nOdSnP5YrYfarbxRcYgkiwGktSWwigjB25bn3rHNhJ7R1PjOCcc+Y6moSfyLR6NBbIZpXUpIzHG64BOzHr7dKLaIJrBpFI0Lgjf4tz5fL0oHDncXd1on7gR4GCupj4DsAOtH4ZJr4FeSMG8MhXZACRjr9ad8qxSALUrb6j8T778v1rd9hUROG3Ktue+556YH986y5jCrbwsGI7oSEgncMMjetT2QVEs7nQCMzam+ZAJ9t6bGnd+hJtVXsv3KgbYpqOuPwZ/3Ui6jmw964rDG2MfOuiKISOq+x3Cn0IonerjAkcDGN8YoJIbntikxA5gZ9UqlCj/AFxn5gfypyueWnT/AMVP6CgDT10fIgGulk66fdK1AskqzKDpk058lx/CoV/GZdOoBxnO4A9+VPBToE+hoU0kasoxjfnypWkG2OMUeAB3fL9xf5UqHqU74U+9KttRrZHSc+X9/WimXb4f7+tKlVqMcEh/dp4mwPhpUqVwTMmGinXqPyqWkkZG67+eaVKuWaLxH6io1YyPSs7NdwC5eTRG5PMBM/mGFKlUJuikTL9sibvuja2ixqqnVpT4j9SfzrIN/mWyEFCCM/vKc0qVTZVFrAWZJ3UyAsxcgNgybc+RG3LpRrIzrwKaIHAdm5+Z2pUqouhZIsbghbhQdRCKqkZ9NxWp7IkNwuRlGD3pz67D+8b0qVUxP4EpqpFuzb/1pgIzuo+ZWlSq+MjPo4GjDY5eoOKdk5yjE+ukNSpU8nXQsVZ0ylB4jn5Cho+chNRxz60qVCzUNZsbsRj/AFIf5UNm2Bjb5lTSpUu4ZRs4XU8z+VKlSphD/9k="/>
          <p:cNvSpPr>
            <a:spLocks noChangeAspect="1" noChangeArrowheads="1"/>
          </p:cNvSpPr>
          <p:nvPr/>
        </p:nvSpPr>
        <p:spPr bwMode="auto">
          <a:xfrm>
            <a:off x="460375" y="-242888"/>
            <a:ext cx="172402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TextBox 18"/>
          <p:cNvSpPr txBox="1"/>
          <p:nvPr/>
        </p:nvSpPr>
        <p:spPr>
          <a:xfrm>
            <a:off x="2057400" y="5638800"/>
            <a:ext cx="4551218" cy="477054"/>
          </a:xfrm>
          <a:prstGeom prst="rect">
            <a:avLst/>
          </a:prstGeom>
          <a:noFill/>
        </p:spPr>
        <p:txBody>
          <a:bodyPr wrap="square" rtlCol="0">
            <a:spAutoFit/>
          </a:bodyPr>
          <a:lstStyle/>
          <a:p>
            <a:pPr algn="ctr"/>
            <a:r>
              <a:rPr lang="en-GB" sz="2500" b="1" dirty="0" smtClean="0">
                <a:solidFill>
                  <a:srgbClr val="7030A0"/>
                </a:solidFill>
              </a:rPr>
              <a:t>Partner</a:t>
            </a:r>
            <a:endParaRPr lang="en-GB" dirty="0"/>
          </a:p>
        </p:txBody>
      </p:sp>
      <p:pic>
        <p:nvPicPr>
          <p:cNvPr id="12" name="Picture 2" descr="UiA logo">
            <a:hlinkClick r:id="rId4"/>
          </p:cNvPr>
          <p:cNvPicPr>
            <a:picLocks noChangeAspect="1" noChangeArrowheads="1"/>
          </p:cNvPicPr>
          <p:nvPr/>
        </p:nvPicPr>
        <p:blipFill>
          <a:blip r:embed="rId5"/>
          <a:srcRect/>
          <a:stretch>
            <a:fillRect/>
          </a:stretch>
        </p:blipFill>
        <p:spPr bwMode="auto">
          <a:xfrm>
            <a:off x="3276600" y="6248400"/>
            <a:ext cx="2419350" cy="352425"/>
          </a:xfrm>
          <a:prstGeom prst="rect">
            <a:avLst/>
          </a:prstGeom>
          <a:noFill/>
        </p:spPr>
      </p:pic>
      <p:pic>
        <p:nvPicPr>
          <p:cNvPr id="26" name="Picture 25" descr="C:\Users\User\Pictures\Computer class.jpg"/>
          <p:cNvPicPr/>
          <p:nvPr/>
        </p:nvPicPr>
        <p:blipFill>
          <a:blip r:embed="rId6"/>
          <a:srcRect/>
          <a:stretch>
            <a:fillRect/>
          </a:stretch>
        </p:blipFill>
        <p:spPr bwMode="auto">
          <a:xfrm>
            <a:off x="3657600" y="3276600"/>
            <a:ext cx="2133600" cy="2209800"/>
          </a:xfrm>
          <a:prstGeom prst="rect">
            <a:avLst/>
          </a:prstGeom>
          <a:noFill/>
          <a:ln w="9525">
            <a:noFill/>
            <a:miter lim="800000"/>
            <a:headEnd/>
            <a:tailEnd/>
          </a:ln>
        </p:spPr>
      </p:pic>
      <p:pic>
        <p:nvPicPr>
          <p:cNvPr id="27" name="Picture 26" descr="C:\Users\User\Pictures\Computer class 2.jpg"/>
          <p:cNvPicPr/>
          <p:nvPr/>
        </p:nvPicPr>
        <p:blipFill>
          <a:blip r:embed="rId7"/>
          <a:srcRect/>
          <a:stretch>
            <a:fillRect/>
          </a:stretch>
        </p:blipFill>
        <p:spPr bwMode="auto">
          <a:xfrm>
            <a:off x="5638800" y="3200400"/>
            <a:ext cx="3200400" cy="2209800"/>
          </a:xfrm>
          <a:prstGeom prst="rect">
            <a:avLst/>
          </a:prstGeom>
          <a:noFill/>
          <a:ln w="9525">
            <a:noFill/>
            <a:miter lim="800000"/>
            <a:headEnd/>
            <a:tailEnd/>
          </a:ln>
        </p:spPr>
      </p:pic>
      <p:pic>
        <p:nvPicPr>
          <p:cNvPr id="28" name="Picture 27" descr="C:\Users\User\Pictures\t-mobile-g1.jpg"/>
          <p:cNvPicPr/>
          <p:nvPr/>
        </p:nvPicPr>
        <p:blipFill>
          <a:blip r:embed="rId8"/>
          <a:srcRect/>
          <a:stretch>
            <a:fillRect/>
          </a:stretch>
        </p:blipFill>
        <p:spPr bwMode="auto">
          <a:xfrm>
            <a:off x="1905000" y="3276600"/>
            <a:ext cx="2133600" cy="2261263"/>
          </a:xfrm>
          <a:prstGeom prst="rect">
            <a:avLst/>
          </a:prstGeom>
          <a:noFill/>
          <a:ln w="9525">
            <a:noFill/>
            <a:miter lim="800000"/>
            <a:headEnd/>
            <a:tailEnd/>
          </a:ln>
        </p:spPr>
      </p:pic>
      <p:pic>
        <p:nvPicPr>
          <p:cNvPr id="29" name="Picture 28" descr="The Most Successful Self-Published Sci-Fi and Fantasy Authors"/>
          <p:cNvPicPr/>
          <p:nvPr/>
        </p:nvPicPr>
        <p:blipFill>
          <a:blip r:embed="rId9"/>
          <a:srcRect t="15839" r="16980" b="20324"/>
          <a:stretch>
            <a:fillRect/>
          </a:stretch>
        </p:blipFill>
        <p:spPr bwMode="auto">
          <a:xfrm>
            <a:off x="609600" y="3276600"/>
            <a:ext cx="1295400" cy="2286000"/>
          </a:xfrm>
          <a:prstGeom prst="rect">
            <a:avLst/>
          </a:prstGeom>
          <a:noFill/>
          <a:ln w="9525">
            <a:noFill/>
            <a:miter lim="800000"/>
            <a:headEnd/>
            <a:tailEnd/>
          </a:ln>
        </p:spPr>
      </p:pic>
    </p:spTree>
    <p:extLst>
      <p:ext uri="{BB962C8B-B14F-4D97-AF65-F5344CB8AC3E}">
        <p14:creationId xmlns:p14="http://schemas.microsoft.com/office/powerpoint/2010/main" val="1050458444"/>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533400"/>
            <a:ext cx="7924800" cy="2232025"/>
          </a:xfrm>
        </p:spPr>
        <p:txBody>
          <a:bodyPr/>
          <a:lstStyle/>
          <a:p>
            <a:pPr eaLnBrk="1" hangingPunct="1"/>
            <a:r>
              <a:rPr lang="en-GB" sz="2800" b="1" smtClean="0"/>
              <a:t>BORDERLAND DYNAMICS IN EAST AFRICA</a:t>
            </a:r>
            <a:r>
              <a:rPr lang="en-GB" sz="2800" b="1" i="1" smtClean="0"/>
              <a:t>. A network program for capacity building within departments of social anthropology in East African Universities</a:t>
            </a:r>
            <a:r>
              <a:rPr lang="en-GB" sz="2800" smtClean="0"/>
              <a:t>.</a:t>
            </a:r>
            <a:r>
              <a:rPr lang="en-US" sz="2800" smtClean="0"/>
              <a:t/>
            </a:r>
            <a:br>
              <a:rPr lang="en-US" sz="2800" smtClean="0"/>
            </a:br>
            <a:endParaRPr lang="en-US" sz="2800" b="1" smtClean="0"/>
          </a:p>
        </p:txBody>
      </p:sp>
      <p:sp>
        <p:nvSpPr>
          <p:cNvPr id="2051" name="Rectangle 3"/>
          <p:cNvSpPr>
            <a:spLocks noGrp="1" noChangeArrowheads="1"/>
          </p:cNvSpPr>
          <p:nvPr>
            <p:ph type="subTitle" idx="1"/>
          </p:nvPr>
        </p:nvSpPr>
        <p:spPr>
          <a:xfrm>
            <a:off x="381000" y="2438400"/>
            <a:ext cx="7391400" cy="4191000"/>
          </a:xfrm>
        </p:spPr>
        <p:txBody>
          <a:bodyPr/>
          <a:lstStyle/>
          <a:p>
            <a:r>
              <a:rPr lang="en-GB" sz="2000" dirty="0" smtClean="0">
                <a:solidFill>
                  <a:srgbClr val="000066"/>
                </a:solidFill>
              </a:rPr>
              <a:t>The Project shall be run in collaboration with the (1) Department of Social Anthropology, Addis Ababa University, Ethiopia, (2) Department of Sociology and Anthropology, University of Khartoum, Sudan, and (3) Department of Sociology and Anthropology, Makerere University, </a:t>
            </a:r>
            <a:endParaRPr lang="en-US" sz="2000" dirty="0" smtClean="0">
              <a:solidFill>
                <a:srgbClr val="000066"/>
              </a:solidFill>
            </a:endParaRPr>
          </a:p>
          <a:p>
            <a:r>
              <a:rPr lang="en-US" sz="2000" b="1" dirty="0" smtClean="0">
                <a:solidFill>
                  <a:srgbClr val="000066"/>
                </a:solidFill>
              </a:rPr>
              <a:t>Other Partner Institution(s):</a:t>
            </a:r>
            <a:r>
              <a:rPr lang="en-US" sz="2000" dirty="0" smtClean="0">
                <a:solidFill>
                  <a:srgbClr val="000066"/>
                </a:solidFill>
              </a:rPr>
              <a:t> </a:t>
            </a:r>
            <a:r>
              <a:rPr lang="en-GB" sz="2000" dirty="0" smtClean="0">
                <a:solidFill>
                  <a:srgbClr val="000066"/>
                </a:solidFill>
              </a:rPr>
              <a:t>Organisation for Social Science Research in eastern and Southern Africa (OSSREA), in the North: Department of Social Anthropology, University of Bergen and Chr. </a:t>
            </a:r>
            <a:r>
              <a:rPr lang="en-GB" sz="2000" dirty="0" err="1" smtClean="0">
                <a:solidFill>
                  <a:srgbClr val="000066"/>
                </a:solidFill>
              </a:rPr>
              <a:t>Michelsens</a:t>
            </a:r>
            <a:r>
              <a:rPr lang="en-GB" sz="2000" dirty="0" smtClean="0">
                <a:solidFill>
                  <a:srgbClr val="000066"/>
                </a:solidFill>
              </a:rPr>
              <a:t> Institute (CMI)) </a:t>
            </a:r>
          </a:p>
          <a:p>
            <a:r>
              <a:rPr lang="en-GB" sz="2000" b="1" dirty="0" smtClean="0">
                <a:solidFill>
                  <a:srgbClr val="000066"/>
                </a:solidFill>
              </a:rPr>
              <a:t>Train; PhD &amp; Masters, conduct dissemination</a:t>
            </a:r>
            <a:endParaRPr lang="en-US" sz="2000" b="1" dirty="0" smtClean="0">
              <a:solidFill>
                <a:srgbClr val="000066"/>
              </a:solidFill>
            </a:endParaRPr>
          </a:p>
          <a:p>
            <a:pPr eaLnBrk="1" hangingPunct="1">
              <a:lnSpc>
                <a:spcPct val="80000"/>
              </a:lnSpc>
            </a:pPr>
            <a:endParaRPr lang="en-US" sz="800" b="1" dirty="0" smtClean="0"/>
          </a:p>
        </p:txBody>
      </p:sp>
    </p:spTree>
    <p:extLst>
      <p:ext uri="{BB962C8B-B14F-4D97-AF65-F5344CB8AC3E}">
        <p14:creationId xmlns:p14="http://schemas.microsoft.com/office/powerpoint/2010/main" val="1400400651"/>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GB" b="1" dirty="0" smtClean="0">
                <a:latin typeface="Arial"/>
                <a:ea typeface="Calibri"/>
              </a:rPr>
              <a:t>Capacity </a:t>
            </a:r>
            <a:r>
              <a:rPr lang="en-GB" b="1" dirty="0">
                <a:latin typeface="Arial"/>
                <a:ea typeface="Calibri"/>
              </a:rPr>
              <a:t>building in </a:t>
            </a:r>
            <a:r>
              <a:rPr lang="en-GB" b="1" dirty="0" smtClean="0">
                <a:latin typeface="Arial"/>
                <a:ea typeface="Calibri"/>
              </a:rPr>
              <a:t>Zoonotic </a:t>
            </a:r>
            <a:r>
              <a:rPr lang="en-GB" b="1" dirty="0">
                <a:latin typeface="Arial"/>
                <a:ea typeface="Calibri"/>
              </a:rPr>
              <a:t>diseases </a:t>
            </a:r>
            <a:r>
              <a:rPr lang="en-GB" b="1" dirty="0" smtClean="0">
                <a:latin typeface="Arial"/>
                <a:ea typeface="Calibri"/>
              </a:rPr>
              <a:t>Management </a:t>
            </a:r>
            <a:r>
              <a:rPr lang="en-GB" b="1" dirty="0">
                <a:latin typeface="Arial"/>
                <a:ea typeface="Calibri"/>
              </a:rPr>
              <a:t>using </a:t>
            </a:r>
            <a:r>
              <a:rPr lang="en-GB" b="1" dirty="0" smtClean="0">
                <a:latin typeface="Arial"/>
                <a:ea typeface="Calibri"/>
              </a:rPr>
              <a:t>Integrated </a:t>
            </a:r>
            <a:r>
              <a:rPr lang="en-GB" b="1" dirty="0">
                <a:latin typeface="Arial"/>
                <a:ea typeface="Calibri"/>
              </a:rPr>
              <a:t>Ecosystems </a:t>
            </a:r>
            <a:r>
              <a:rPr lang="en-GB" b="1" dirty="0" smtClean="0">
                <a:latin typeface="Arial"/>
                <a:ea typeface="Calibri"/>
              </a:rPr>
              <a:t>health and </a:t>
            </a:r>
            <a:r>
              <a:rPr lang="en-GB" b="1" dirty="0">
                <a:latin typeface="Arial"/>
                <a:ea typeface="Calibri"/>
              </a:rPr>
              <a:t>gender-focused approach </a:t>
            </a:r>
            <a:r>
              <a:rPr lang="en-GB" b="1" dirty="0" smtClean="0">
                <a:latin typeface="Arial"/>
                <a:ea typeface="Calibri"/>
              </a:rPr>
              <a:t>( </a:t>
            </a:r>
            <a:r>
              <a:rPr lang="en-GB" b="1" dirty="0">
                <a:latin typeface="Arial"/>
                <a:ea typeface="Calibri"/>
              </a:rPr>
              <a:t>CAPAZOMANITECO) at the human-livestock –wildlife interface in the Eastern and Southern </a:t>
            </a:r>
            <a:r>
              <a:rPr lang="en-GB" b="1" dirty="0" smtClean="0">
                <a:latin typeface="Arial"/>
                <a:ea typeface="Calibri"/>
              </a:rPr>
              <a:t>Africa</a:t>
            </a:r>
            <a:endParaRPr lang="en-US" b="1" dirty="0">
              <a:latin typeface="Arial"/>
              <a:ea typeface="Calibri"/>
            </a:endParaRPr>
          </a:p>
          <a:p>
            <a:pPr marL="0" indent="0" algn="ctr">
              <a:buNone/>
            </a:pPr>
            <a:r>
              <a:rPr lang="nb-NO" b="1" dirty="0" smtClean="0">
                <a:solidFill>
                  <a:srgbClr val="0070C0"/>
                </a:solidFill>
                <a:latin typeface="Arial"/>
              </a:rPr>
              <a:t>Partners</a:t>
            </a:r>
          </a:p>
          <a:p>
            <a:pPr marL="0" indent="0" algn="ctr">
              <a:buNone/>
            </a:pPr>
            <a:endParaRPr lang="nb-NO" b="1" dirty="0" smtClean="0">
              <a:solidFill>
                <a:schemeClr val="accent4"/>
              </a:solidFill>
              <a:latin typeface="Arial"/>
            </a:endParaRPr>
          </a:p>
          <a:p>
            <a:pPr marL="0" indent="0" algn="ctr">
              <a:buNone/>
            </a:pPr>
            <a:r>
              <a:rPr lang="nb-NO" b="1" dirty="0" smtClean="0">
                <a:latin typeface="Arial"/>
              </a:rPr>
              <a:t> </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76200"/>
            <a:ext cx="130834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599" y="317500"/>
            <a:ext cx="1474787"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963" y="4910138"/>
            <a:ext cx="1905226"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257800"/>
            <a:ext cx="1517650"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410200"/>
            <a:ext cx="10191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252000"/>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533400"/>
            <a:ext cx="7924800" cy="2232025"/>
          </a:xfrm>
        </p:spPr>
        <p:txBody>
          <a:bodyPr/>
          <a:lstStyle/>
          <a:p>
            <a:pPr eaLnBrk="1" hangingPunct="1"/>
            <a:r>
              <a:rPr lang="en-GB" sz="2800" b="1" smtClean="0"/>
              <a:t>BORDERLAND DYNAMICS IN EAST AFRICA</a:t>
            </a:r>
            <a:r>
              <a:rPr lang="en-GB" sz="2800" b="1" i="1" smtClean="0"/>
              <a:t>. A network program for capacity building within departments of social anthropology in East African Universities</a:t>
            </a:r>
            <a:r>
              <a:rPr lang="en-GB" sz="2800" smtClean="0"/>
              <a:t>.</a:t>
            </a:r>
            <a:r>
              <a:rPr lang="en-US" sz="2800" smtClean="0"/>
              <a:t/>
            </a:r>
            <a:br>
              <a:rPr lang="en-US" sz="2800" smtClean="0"/>
            </a:br>
            <a:endParaRPr lang="en-US" sz="2800" b="1" smtClean="0"/>
          </a:p>
        </p:txBody>
      </p:sp>
      <p:sp>
        <p:nvSpPr>
          <p:cNvPr id="2051" name="Rectangle 3"/>
          <p:cNvSpPr>
            <a:spLocks noGrp="1" noChangeArrowheads="1"/>
          </p:cNvSpPr>
          <p:nvPr>
            <p:ph type="subTitle" idx="1"/>
          </p:nvPr>
        </p:nvSpPr>
        <p:spPr>
          <a:xfrm>
            <a:off x="381000" y="2438400"/>
            <a:ext cx="7391400" cy="4191000"/>
          </a:xfrm>
        </p:spPr>
        <p:txBody>
          <a:bodyPr/>
          <a:lstStyle/>
          <a:p>
            <a:r>
              <a:rPr lang="en-GB" sz="2000" dirty="0" smtClean="0">
                <a:solidFill>
                  <a:schemeClr val="tx1"/>
                </a:solidFill>
              </a:rPr>
              <a:t>The Project shall be run in collaboration with the (1) Department of Social Anthropology, Addis Ababa University, Ethiopia, (2) Department of Sociology and Anthropology, University of Khartoum, Sudan, and (3) Department of Sociology and Anthropology, Makerere University, </a:t>
            </a:r>
            <a:endParaRPr lang="en-US" sz="2000" dirty="0" smtClean="0">
              <a:solidFill>
                <a:schemeClr val="tx1"/>
              </a:solidFill>
            </a:endParaRPr>
          </a:p>
          <a:p>
            <a:r>
              <a:rPr lang="en-US" sz="2000" b="1" dirty="0" smtClean="0">
                <a:solidFill>
                  <a:schemeClr val="tx1"/>
                </a:solidFill>
              </a:rPr>
              <a:t>Other Partner Institution(s):</a:t>
            </a:r>
            <a:r>
              <a:rPr lang="en-US" sz="2000" dirty="0" smtClean="0">
                <a:solidFill>
                  <a:schemeClr val="tx1"/>
                </a:solidFill>
              </a:rPr>
              <a:t> </a:t>
            </a:r>
            <a:r>
              <a:rPr lang="en-GB" sz="2000" dirty="0" smtClean="0">
                <a:solidFill>
                  <a:schemeClr val="tx1"/>
                </a:solidFill>
              </a:rPr>
              <a:t>Organisation for Social Science Research in eastern and Southern Africa (OSSREA), in the North: Department of Social Anthropology, University of Bergen and Chr. </a:t>
            </a:r>
            <a:r>
              <a:rPr lang="en-GB" sz="2000" dirty="0" err="1" smtClean="0">
                <a:solidFill>
                  <a:schemeClr val="tx1"/>
                </a:solidFill>
              </a:rPr>
              <a:t>Michelsens</a:t>
            </a:r>
            <a:r>
              <a:rPr lang="en-GB" sz="2000" dirty="0" smtClean="0">
                <a:solidFill>
                  <a:schemeClr val="tx1"/>
                </a:solidFill>
              </a:rPr>
              <a:t> Institute (CMI)) </a:t>
            </a:r>
          </a:p>
          <a:p>
            <a:r>
              <a:rPr lang="en-GB" sz="2000" b="1" dirty="0" smtClean="0">
                <a:solidFill>
                  <a:schemeClr val="tx1"/>
                </a:solidFill>
              </a:rPr>
              <a:t>Train; PhD &amp; Masters, conduct dissemination</a:t>
            </a:r>
            <a:endParaRPr lang="en-US" sz="2000" b="1" dirty="0" smtClean="0">
              <a:solidFill>
                <a:schemeClr val="tx1"/>
              </a:solidFill>
            </a:endParaRPr>
          </a:p>
          <a:p>
            <a:pPr eaLnBrk="1" hangingPunct="1">
              <a:lnSpc>
                <a:spcPct val="80000"/>
              </a:lnSpc>
            </a:pPr>
            <a:endParaRPr lang="en-US" sz="800" b="1" dirty="0" smtClean="0">
              <a:solidFill>
                <a:schemeClr val="tx1"/>
              </a:solidFill>
            </a:endParaRPr>
          </a:p>
        </p:txBody>
      </p:sp>
    </p:spTree>
    <p:extLst>
      <p:ext uri="{BB962C8B-B14F-4D97-AF65-F5344CB8AC3E}">
        <p14:creationId xmlns:p14="http://schemas.microsoft.com/office/powerpoint/2010/main" val="2375910032"/>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0100" y="1000108"/>
            <a:ext cx="7643866" cy="2477601"/>
          </a:xfrm>
          <a:prstGeom prst="rect">
            <a:avLst/>
          </a:prstGeom>
        </p:spPr>
        <p:txBody>
          <a:bodyPr wrap="square">
            <a:spAutoFit/>
          </a:bodyPr>
          <a:lstStyle/>
          <a:p>
            <a:pPr algn="ctr"/>
            <a:r>
              <a:rPr lang="en-US" sz="3100" b="1" dirty="0" smtClean="0">
                <a:solidFill>
                  <a:srgbClr val="0000FF"/>
                </a:solidFill>
              </a:rPr>
              <a:t>         </a:t>
            </a:r>
            <a:r>
              <a:rPr lang="en-CA" sz="3100" b="1" dirty="0" smtClean="0">
                <a:solidFill>
                  <a:srgbClr val="0000FF"/>
                </a:solidFill>
              </a:rPr>
              <a:t>Strengthening Media in Post-Conflict Societies through Education and Research: Bridging Gaps, Building Futures in Uganda, South Sudan, Nepal and Norway</a:t>
            </a:r>
            <a:endParaRPr lang="en-US" sz="3100" b="1" dirty="0">
              <a:solidFill>
                <a:srgbClr val="0000FF"/>
              </a:solidFill>
            </a:endParaRPr>
          </a:p>
        </p:txBody>
      </p:sp>
      <p:sp>
        <p:nvSpPr>
          <p:cNvPr id="6" name="AutoShape 2" descr="cid:image004.png@01CD6A7D.C2CFB1A0"/>
          <p:cNvSpPr>
            <a:spLocks noChangeAspect="1" noChangeArrowheads="1"/>
          </p:cNvSpPr>
          <p:nvPr/>
        </p:nvSpPr>
        <p:spPr bwMode="auto">
          <a:xfrm>
            <a:off x="155575" y="-579438"/>
            <a:ext cx="4010025" cy="1209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2852"/>
            <a:ext cx="130834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6982461" y="76200"/>
            <a:ext cx="1475739" cy="900113"/>
          </a:xfrm>
          <a:prstGeom prst="rect">
            <a:avLst/>
          </a:prstGeom>
        </p:spPr>
      </p:pic>
      <p:pic>
        <p:nvPicPr>
          <p:cNvPr id="1026" name="Picture 2" descr="https://encrypted-tbn2.gstatic.com/images?q=tbn:ANd9GcSbkr1TnvTbcNTFpm6MpRhwyzDB9MmBhSPCKWdCogcFix42vSvcG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7119" y="5243921"/>
            <a:ext cx="1436055" cy="132835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wgHBgkIBwgKCgkLDRYPDQwMDRsUFRAWIB0iIiAdHx8kKDQsJCYxJx8fLT0tMTU3Ojo6Iys/RD84QzQ5OjcBCgoKDQwNGg8PGjclHyU3Nzc3Nzc3Nzc3Nzc3Nzc3Nzc3Nzc3Nzc3Nzc3Nzc3Nzc3Nzc3Nzc3Nzc3Nzc3Nzc3N//AABEIAGkAjAMBIgACEQEDEQH/xAAcAAACAwEBAQEAAAAAAAAAAAAEBQMGBwIAAQj/xAA8EAACAQIEBAQEBAUCBgMAAAABAgMEEQAFEiEGEzFBIlFhcRQygZEHUqGxFSMzQsHh8BYkosLR8SVygv/EABgBAAMBAQAAAAAAAAAAAAAAAAABAgME/8QAIREAAgIBBQADAQAAAAAAAAAAAAECESEDEhMxQRQiUQT/2gAMAwEAAhEDEQA/ANmNOqkMgsLbgY4KjoUDj2F8FH+mPbAbQrMxuWvcbhrYtZAhlipJiytGgYi2oixHtigZ3kNTl9Q3hMkJN1dU/fGiz6V2dQR2vj6phWEK+4Pnioy2iasyNKZpXCRozMewXfHb0EscipJEVZgCAw6g406nyKghqjVRxHUTqUX2U+mJZcrppq0VT6zJa3iNwB6eX0xpzEbCrcO8J009ItVmYkUsx0xfLt69+uLVTUFDl1OsUEK6Ce4BP3wTMVI06emFHFc0lJwzX1EJOtIvCR2uQL/S98ZSk32WkkcV3F3DtExhnzOnRgdJAUkKfUgWGDoJudTrIml42F0ZbEMD3B7jH5x4koqqnRGkDJzF1AemHf4b8XtlkgyvNnc0Kxu8M2uxhI303/KRfEpotxaN2EaTaHBUaN9QA3+uOHKSR/y3WTzIGK/PxVk9LlsPxEVXTwlFYqVAdFNiCwvff7nD/L6qhr4hPlksMsbi+qNrgj2xRNM4ReXdioF+5FsRtaWQBSoJ6euGbRpIuiRQw73x4pGtiFHobYAABSatmsR7YnWFVjKhFA9sc5lVfA0jz8tnVN7L1wBDmi1dKtRGSqnqjCxBwUwCZaZT4iQMLKmSBJNJZbgYGr8wmfbVZewGE0tRdt8AF3XNA6gX2tvj7DWKkm/ynC6jpNVuYyiwFyDfBU1OhiHKtqA209/pgAZGWORdrG+IZuS6WYFW6WvYnC6ngmkVo51KW226EYnWklBAWdigPVtyPYnCoLI0zB6GGXnWMSjw+eCMlrZ6yN5JKd4gbFS3Rh6fbHb0CPp8b3U3B2waLRrZiSvmT1w8UIgfmM5HTA1VCammkppFLxTKUYW6g7YOE8YYhiqi3W+Io61JXddYBU+eEMxfiLLZaKrnp+I3kFDTqDEkBXVUqxA1Ano2wFvUgYoNSoqs6eKFQkUsxUC+yoTa30Bx+iePKZK3h+e8AleMa0YDxR77sp6j6YwHOspijkeSKofmg7U7LYlQNwpFtwLHzxKg1k2c90S+zU/8Qlaqqy38PhYrT09yDUyHYySefcKvkPLFdPFNVk1dzcpkIhhfSSHuhN/7bnf9sF8PTyZ5kEi1TNLNTzchzptGwI+Zt99v7R16bAnFe4up6elblU4m1J2IstvMe58vri3+kM33hLieLiPI4a5FCyEmOZR/a4629DsR74dR1EYQluvlj8x8J8a5pwtLL8KkVRTy25sMoIBt3BHQ/fG4JxTlpy3L6ivqI6apr4kkjpm3l8QBtpG5tfrbCslk/E+evTjkUkbmUrcuR4VF8U6nqZ5MwilleWQ6xqCt1+mLPIKGsqyzlpNB2XUbYlnOXaUUQIkq76lWx++NlJRVUZNNvsCq5PTrhdJp1bYMrGDy+BtsBu2k2AGMyy0UdbILQNr1KOhUi2DaWYo+pxzAeluo9MJEarisGQEDuu2CjLLMmtaWQPseYOpP+cFBY8aeFzu2knuD0x5ZCjaQ+odjhPyqia0UsbKALliNx9sTxTQ090WbXbc+eFQ7GolULYMAfTpiB3dyQCPUE4Eqa+ERnUyo3UA7YWHN4mTVzI1a/wDbgoVjaSBNO+7epviD4N7Wh079bncYUfxYOGYStqHTfHMeduoYL8x64AstCIsUIjlbfuSL4yb8TeHYspkXMaBWFPIw8AYsFYb29Ljp5WIxdhnRKWqZ9A8iNyPTFU/EDiJRkElKAz8wghrEAWII98LpWVHLpCPhetqK7LGoaWNEkiZpJZZWNiWO1gNzsOt/9KxxG9WKxqedoJEY3YqgUi3cnrf3vhvwpBLltLmWaSvadh8OioQdJ6npsT0GK5LCrZksTM/MeQB2JvYk4hybNWlQ74G4Nl4jrZJNZp6CD+rUMge7flVTtfe9zsNtsapDlWW8Paxlia53Qo88rCSZ/drXt6dPTEuV00OVZemX0KmGmS/hG5Y92J8zhtQ0sNKBVMyk2BW2xBONYx25ZzuW7CFmWUMrTHmMkQIvpKglj7dsQZ1TVN/5FIzW/KrYsqN8Q2qMqSnykC22Bammp53HxFZJpA3QE9fLpglKwSpFFeeshJvAw7EbYkjp8xqE5kcFlPnfFtENDEbRUuk9mla/7nANZmaRyhAQAB0XphDOcv4loKsEU0wfT+ZRfyvg+LNI5JAI3XURtt37d9sYblrnKaxahKsPIoFrpsPqDvvbr1w+XiTNuYszViCP5tCU4XULeZv0+n0xlyx9HTNZOaoj6JEKyW+Zrn7WxHJUR1kwPMBCDa674y3/AIszIuCa6JFF/mgUA2H+uOoeM61hMTNdx/TUrsg69hY9uuDmiJpmlNTxSnxmN7Dpbf6YBrcsmmUGNEP5SLAjFKbi7NpJEISIA9AqeI36foRj5/x1mbF4ljTUL7rF4kPQbE77/uMC14hRdVo+XTcuqA2HzLGGYfXtgOohWCnM8dwid2I/W/QYr9JxPnWYOYKePU1h1QgqPzE9OxO+A6jOfhKqR+cua5p8hdgRTUwO1mHRz1+5274XNfRShZYqqKCKiSuzef4OKQAoGOp5SeyINycV6pyTiLO6hoIMsfLsukjCa6rQ7aCRdjvcNte1ge1xhJLmGYxVUmZVcs89anyzS38B32T8ot5eeHUXFOZVE0AEzFWZYgo0liT/AHXP0J9icTyp9jWOjqupabhzhvkwVBqVR2tM66TIxPW1zbptvjO4przl5RrLX1b+eLRx5VFBSZdCdo0H18sVzNaKOleM08hZG2Oq2x23uPP9MDfhrJ1g2/8ADvNFzTh2N5yJKmmcwS6hubAFT76SPth5ULDUqVjJGkmwIsB/nGEcPZxWUQlpI6t4kkdXsndgRv59APthiMxzDnPG+bVoVWbcytpa5N++17+v+MVzbcMwaV4NUqswhoKmCjVozVTfJECbkWJv6DY/bBZmJp2K6kuxuj7HGOMZngAkmknkAF3kkN9At8l77L1++PrqAsjzc5oeb80Op/EPUtv5e2IWvnoKNIn4hySF3hmzCEThbaQxtv2uO+OI8xyqZdcVVBpP5TcX+pxmsGX/ABdMamBYucSLRk2vfuPTZttreeI2Wu8Ih5aoB0MQG/f9cUtce0FjgqeX/PnRJ2B8DAj032xEy1FgjSM0Zuqkiym3W3n2x8R54yWWflXFgQL+9r9MSrmEoGjS2gDr4rH/AM4imdCjXYUq6YldqhI40AUzhbE+l7b/AKnEcFQki6IQ12JMgAA1du3bYbYg1JWSM9TG8zBbISoAH0tsMFaoEk/lKCw8NmYqp2Atb3HXA0htJnVJ8Q0toJUKKAxkjjuSdj1PQbdr4YU81HRGSbNo3+HH9CMSGzyDpqt2Fum29sDrO2q0Ut41/l35ZCqbknqP93GOzV089PNFUQU8jsxZS0W1trD9B+uJxdC2LwGr84qc7mNNlzCjo72cgWBHToP/AH64mpKKRqdo6BY50juxULYmyglv+m9sfUSjhWMxxRlZ1IZL2VHuPEOuzDa3Yj1waaymio6iohiWnYMo5W+lwQbqf379cKbfhLQOGVVjeUMJAx1IwABuL7n6fphpRB1kE1ZSGMKqyxybAFSCNrdcKYDUZjXxxTxRrDzLlka1h36+eG2b1kCUQijmQxogTXfoqgLfzI2/TDUc2NRSdiE00s+bT5pXAcsSXhF9WoAXDL2It0PTE8lIuZQSCRCjMRodrADfa9h6/YnBeT0s+lso+JjY3EitfwqdW6kEAgj5um2+ElTxFG76EicRr4QsbXJ8yT3J2+2I+zlggWmT4epSZlbSr2OnvbqBiwLXxtCojljZSuq4jt37gn1OE6ulVFLI0YjEZve/S+B7xqUkicTNqHhI/cY2lHdkQxrZ0nofDpYRSalVTax6GwPTA6ZoAIY5STpsQSpGmxv2++D6GgjqJSZAYlWPUAzkg2/UY7rMooMqRZXqHqWL7RaAOYRvubnb2GI+vRa028nolklo5ZVqUgisBzmJJGxNl7knrYC+3YYAnLNM5SopyptYNqbSLCwFx5Y9UNUmbnPMo8NwsA0qg22FsQnVUWdZSp31am3Jud9/S2KSRWxxBgwLAcxiALlgwsv064kK9yy7/mO/2xNDGSQxckgb9gfoP974lujSAaoi25MZS+kD6e2HZptI4OZpuvhBFhfofS2CGjdW8WjSq3N2O1/pgjL4qmRzqgEa2srWBthxIlJHSULVjwJKgMcqFWeUlmJBC26abDEt5NFDAtpaepqVEcXN5RPyj5VuOpPb1wxThuaNxNLIqRtvoXf6dTf/AFOJxmBoSjUBBJFpeaNAUX8jvta/bt5YDrM1zCee80UOjch1nKbja5uLjbtvic+FbYpHea5ZDSwxstSr3BIVl0EDyAv/AOMARmjnc0zyoJl3VipGsj9/phFXVuY1KyDliKM9dLXLLfbxHc/72wzp6metgRZUJdFCgoLH0F+g9TbFbTK1J0kH1E4o8uklAtUFQEIG92vpAv6b/bALxAIy1ZZ9FGqOgPViLt64+VtZHJy2q1ZdA5rsB4SWNvqAukAd8TR00NdV1NU6uBPfYCx0dhudul8HgOLkwtJ0dKeuhnSok1/zAf6jIykFrnrbcW9sA0GVxGeKIxoEC/zzNUrEBY2JBO579AcNo6SjMZaZ+QkVlEcbAalFydz59MI5jyI3rXImZwA6k30BrdPP27XxCTMuNokzvJPg67lLIZIZLOmgERrGfl1Ed+3T/NjqWhpRDGVWKJhazqLWPrtv7XvgQO0lP8VzAxjUJ1N1U2t+o7YMhkM8RVJFVdmG3Tte2Ktm+nFendQdFE/LVll0fOjC/tf6eWIYXFZXxs0YUQwCRFI+Ut5/S+CksrapXMUO13bfvewHn19uuFs4eV5ayPnI0zWESi1k7bjp9sIt9jEsjoQ6ISEtqG1sJpjDFJ46A+LxAxm4P69ceqJKqflx04npoUbVIzGxPpbvj68FLKdUs1RqGx0bD7AYaVCk76LDF+HPGAUf/FspHnNGb/8AVguD8POLFJZ6NgR00tHc+nzdPfH6Ax7GuxHHzyMIi4H4oDWbLZ9N9/8AmIz/AN37Y6fgnirSV/hLsOw56fvqxuuPYXGivkzMKTgPiNUucpbfqgmTb9cQngLiYOskeUkunyl5U28+hGN7x7BxoH/RJn53P4Z8TrIW/hitfqqOoU7dgW2wXT/h9xLEoAyopfqBMh8/X9sb7j2G4Ila0kYSeAuImiIGUlWa9gXjKr7i/piQ8EcSBFT+GSkhh4xLEoPS7EAi3643LHsLjRXyJfhgNRwDxT4OVlLnxaSRVIPAOhO+5OOx+H/EOkczJZHVNggmjufrfG949h8aJ55H51P4dcRQLDry06GbU8bzp4PUHVv1wa3A+cxxFFotJ5d2ImW9vP5thscbjXfPH7H/ABiCT5W/+rfu2DYhrXkvDFKrgPiKoEMRozNElwFaZdztsd/v9Bjl+DuIQ7R/BPGDsP8AmIze2x6n3+2N0p+v/wCm/wAYFbqvu37nBsQLXkjCq7gvi54StJQG35ufFvY3O9/fC9fw44qqbu+Ql2GxKViAfbVj9C1P9Zfd/wBxieL5frhqKRMtaUuz/9k="/>
          <p:cNvSpPr>
            <a:spLocks noChangeAspect="1" noChangeArrowheads="1"/>
          </p:cNvSpPr>
          <p:nvPr/>
        </p:nvSpPr>
        <p:spPr bwMode="auto">
          <a:xfrm>
            <a:off x="307975" y="-327025"/>
            <a:ext cx="1333500" cy="100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9" descr="data:image/jpeg;base64,/9j/4AAQSkZJRgABAQAAAQABAAD/2wCEAAkGBwgHBgkIBwgKCgkLDRYPDQwMDRsUFRAWIB0iIiAdHx8kKDQsJCYxJx8fLT0tMTU3Ojo6Iys/RD84QzQ5OjcBCgoKDQwNGg8PGjclHyU3Nzc3Nzc3Nzc3Nzc3Nzc3Nzc3Nzc3Nzc3Nzc3Nzc3Nzc3Nzc3Nzc3Nzc3Nzc3Nzc3N//AABEIAHgAtQMBIgACEQEDEQH/xAAcAAABBQEBAQAAAAAAAAAAAAADAAIEBQYBBwj/xAA+EAACAQMCAwYDBQYGAQUAAAABAgMABBESIQUxQQYTIlFhgTJxkQcUQqGxI1LB0eHwFTNicoKS8RYkNUNT/8QAGgEAAwEBAQEAAAAAAAAAAAAAAQIDAAQFBv/EACQRAAICAQQCAgMBAAAAAAAAAAABAhEDBBIhMRNBIlEVYYEF/9oADAMBAAIRAxEAPwD0pLOPGQSPeiC0AGzN9aUWsbNp+tH07HLb+lWJDI4Ch2bIp/dg7lR9KGW7vYMTTGnAOQTmgYP3afuD2p23kaCl0GIVVy3KpGCdsYNYw2ltyxTtLM2Fx65qTEIxuV3oWHbZFUJ5Yp4CeYo8vdkYwBUbQM4Fa7NVDisfpQ5pba3j7yeVI01adTNgZ8s1F46twnAr6WzkEdwsLd25GdJ5Z9udeWntzY8PMttw+xM0KNpa6n1GSY9WJ5LnGwxjzoSkkPGDl0exNCFAONj1pukfOs99ml8Lnh15GjFrCOVXtte3dK6hu7+QyCPINjpWnuWhJwnPqVrWDaRtSg/DXDIud/oRRo4VfOp/YdKTW22zZ+dGxaAhU1AjGT5Yoyxs24P1oDRMuksMUeKcqNt/SswpHNJzg1x00DdefWjd/qIIQbedRZnZpCcn5dBQsNHQoyDppk1vLqLIRp8vKk2Qu5wfKiJcIo0s29C2GkR44ZpM6mj286VEkmiB2FKjuYNoIJiunvAM4Bp6MuoKTv605d9xWsUDgk8h9aKqZ2yM04Lnkd/SlpONifrRsw3l6H5U/Vp3yxpYI55J9TTgzAbCgwjVkJbw1x5Tk5H5VA4vxWKwj0MVjnkH7HI5msK3bG8/xee0LuDHGrBgRpGony59fpS7kuwnpCyjkBk+tEXVjljNUnZviE9+NM8baQo0uRjPpnqeuw61U9vO1DcJhlsrGTF3ozI4Oe6HQf7j+W1PH5dCt7VyWvaDtXwbgUUi8Que9kxp+6wr3kjk/hxyyfUivn+7vJra6uIFa4gkjkZUidiWRcnAONsgHFXXZyD/ABftFw6KTLy/eAWLEtkKdRP0Brfdp+wycS4yLy3TSLll78ggaMcz7gfWhnxqlRbTyfJO7F9oeFcI7PWsM0Nxa2sVrFJ95nAPflgATpXcD4efTp1rcxXEF1ClxBcCWCVQyMhBDA7gg+VeV9vrMWF9bPDkW726xpCfhBHhGB/1+lWP2ccQItLzh7v3jWzmSNc76DjOPQH9afx/GyEsnzo9Bwucpn2NOEh8W3UdKq7i+MX7NkK6ifcDypW9+0iL4wcsRtmpj2XSFJANSgkedR5oQGJAIFREFxzZlU/rXFlmkXWGzpJyBsTRo24lalA2l0n1pjSHrKp+QoBk38UfuWpzOmnHdxt6VqNYmXbK5zQ+8KndCfmAaW34URfnTGJz/mKD6CiCx8VzI6gxKAp5dKVCjMkcaqjqAABuKVY1mAfid38QuZdQ5eKixdpeIwOGOmTbYHaqgEEgZ3xyomsHOB714Ec+WPTK7osvYO192jOXgRy2yknGB5cqLH2yuVuJHMGUb4U1/Dvv0rNhkPI8q5JMqjw8jyqi1eb7CoRZtIe2TSzBI7ByWOwEoBPlzwM0rntxaW8yxvY3hUtgsqhgo9t6wrXJGGbKbdelOhurWUP96u54T+FoodWT887V0Y9XlfAzwquDU8d7U8FvobaV7Ga5cMDFHsNX58hzqbxXjMdtwy2vobBJ7riKrCyqQpKhWY9OSjV9fWsDxyW0ES3PB+IXEWmQd8siYkmQMMAMBgbZO9R7y/7+4gD3Yni+7tE+CQQSRkFR5g7/ACHTFdKytQbkKtK8k1FFj/6xuOExPZ2U8snEiSTNOg0IoHwKP3tuZ2rJXV9cXN5eCYsVJzI5bOWOeZqVd2dre8QgFneWcExQaY7hniEhUnGCExn6cqhXnZntEsjabFJwhIkitJ0k5/6QdWeXTNdWLJF4017JZsEoZHGXo0X2X3Mdv2ltpWiVjHatgA/iIG59cGvZGuRnw6CW3ANeN9j4pou1MMdxBLAywMumVCpACgciN61HFu19la24htSZbliVXYhV+Z/lmmmk5pWaCexy9Irftd4y8txwuxMa20wZyXZtgu29C+z+/j4Xcu2pHYr4mG5wT/QVluK3N3d3/wB5vPu7MoMaxOTpAJ3Gxxv5kVb8DACzzoAsZwgCHlp/80mpn4sEn7J2pTTNpxHtD3pBiTDqQwbPLzGPlUa1420MQD//AFsSoA5mqRmGrY752zXB4zgdQD6V4b1WW7L8HoFn2is54lMcwOTtrOD0xmpLcStcJLHOgTO4ZsEgivOEQZOAB12oUgKgkrgN6Vda+XtCuKPU4eJ2U2/fJqwG2PXFOl4hZWcCzXt9CinPjkYLnB6CvJkCqSx3GOtPis7U5LqwZ+bas5p1/oV2jKK+z1mHiFhdhPu17BJrGVCuCSPlRJE8B04yPLpXlCcPsgsYRWATOnflSNtArbNJk7nLnBplr4/QfF+z1Ka5s4WAuJoo2O+GkApV5W1tbStrkTLct96Vb8hH6G8f7IqxXOoAA8uWDUqK1uTjWkmD5CtnDa7sSkfoRGBUxLc4XUAR71lo17Ym4ylnYWRU9+l8WyPhAxUk8H4V4GaK9JzzP/mtGluvQbZHLNGMI0jaumOCKXSNuKfh/BuDyOo+6O/n3mQKuo+A8JhAMXBrWQjl4Vz+dGtUCuNqnKx86rGCXSA5M88+1ARR8JigThgtlMgfvAiqCeWMqfLpimXPCuH2fAeJTqczyhGTvMFkVAuBnrk5Pv6VZ/aQkl9w4WcYyxkUg45HzrOCy4lxHiiWEUqQxyZBmILALvtpqWaG5Ui2HJskpMsexKwy2VwWYRopxIgbBY48+eOdY77SLnv4YJHWNpmuZASwBbSoULg+x+uK3KdjeO2MQi4Vd2DIOTSM6F/92FIzXnv2gg/dYNMQj+7gxSn/APSUFdTr10ktz9KTDjeNJMrqMscs3JEnsjfXrtfauIXfdW1mdK98xXJ5cz6VWXXD7+6iguBGCuTkR7Eg8mHupofD7qLhXC7mN0Yfe+706W1alVcgD3arjhXa6YCON+H2sVrAuksdTYAU6Rn94kdRjn8xaGHJPM51wjPLCOmWNPl3ZDvuC3kXC5uISBU7vfS2dRHX3qZwZVh4RalZu8WYF2fIzr21D2O1XAl4hd8At7y6uBLPdqHEaBQIomVtlXYDbG++/nUKW1WGZ7G2Mgit/wBognTSSH8XPGCedR1knkg1T4f8ObZFLsMjrkAMQfP0oluyrEQzqXU5zyyDVeY5FYg5IPIZ2FcRZhkgjGDzGxryNgCyZ8g91jI9elDuZRGpDOMHI3qPDsocuuoZ2pkaPLK4cAjHMLy386yiZhI5Q+s5/aDYjHpXILiZ2AWPVt54z7edFjiRAuSc7EmijQ4yFUSNuAMZzy2rOgUdinbIB21ZwegPrXJZw0YYnSynPy/vFRXnWNtEepD+Jgc58vnXGL6MZUq25PP5UKHSZIjvFZF2Ytgasedcqr77ueZ0at+hpU3jGUWewooPIYopQEb/AKCo6k4LFsAeWKdrbG3L1xX0e0hYVdPoaJzG1Rs7bjBrodR8TgfOjtBZLQkGjhjjnUNG6g5oyODvmloYh8UhSV1Y8wwPLnVfw61ROLJLlvCx2xjpVtcYYgnf3qPZxBbrUBjfypaAxvbLi83Buz015bSaJtaImQDkk4xvXz7xYyR8PlSd5Gd7jbWQcKAT09q9U+2a4/8AYcKslZg0twXwDscDbP515dJAL9bGyghJlkJOQ3QnfY+g/KlZWJe8Es+GR8Xt4+PSRm0hslOp30KCx0jrn9d/KpXZVOHG24zDJHKbW8kS2hbRkoDrIJPQ42z501uF23FbvuLuRUnkKIsqKcg96xJAP+gHY1P7MJBw1uNtZyTTWNyojtTLsTpb4yMDrnBHTFdim/G0+ySS7XRJghdLLglyitHbS2UkYiLZ0FJfDud/hIHtVpwaFrqWZW0sVQEAOCQMkct8bg1Q2l5mximwCsZDMp30kY5em+PatX2W76Y3jyRRIi6FRQMlARqIJ67sT/yqHlXjeJ+xJYLyeX6RHueDy7lVOD0LCoi8MmCYOTt5f0rVSRDbXGrf8TTFiVchEC58l/nXG9LCTK3wZObhdwuGEZJO+ygiq4xlJWDLpcZztt9a3z24IwMAY6CqrifDA7roB8Qxuc1KekXoyZkDOMjUrBgTkDI5U3wEK6kZbwgeX8qum4GwjkKpzJPiFV9xaSRKqspDg7FevWuSenlEKqyGQSgd11t10+VFBAPeCPPh2Od9qjNLolHcnLavF7e2aSXR75lbABJOnHIdKTY6LWkDlaL7zMDhSG5E4+WK7XZpYy+oxxsSBz3xXaZLg1s9U7xlxpi1fJv51xrhsftLWUeo3/Q0fV/qz7ikW25Z9xX0XBxEc3CkDMbjHR0Y/nXRdJkAtpPpReXT6YrpQON1b6ULQeRagCHZNQG+wNMkvrUHPiVvPAp8UIj/AMsuvtRSsvRo2/3ChcQ8kQzySgsnjVuQUjb64p4lkij7w+AZ3MhAAHzzXbq31J/kb+aN1rK9pbG1vbSS2kmuV1DDKQ2R74pbQTO/aVxNrrtFbp4X+6WxYqh1eJgSOVZTh80ttc/eotBe3Xu41Y7FtBHIczlxgelSuJ8OXh11DbwyidGwX1IBttscYP8AZpWAlhkiEahHDhlcqMg+dQb5LJM0EN6/BCTcsZrplVV0HTpbck4xzBwB57mnWfEWt+GvaAIkjkFumkq2dunM1neK2tzJdCaS6kZtRwWO4Ock02e1uXh0TTO6Ak4+KjLJbAoVwidb8agCXFvCI2WMt3cgPhZuenH8eVbXsbfxpZ3WuNI55GVpAAdzjGQBy5CvLrWAxu2g6GU5J/pW/wCyXDry9gluIrnuz8LEkDO56UYSsEo+zZrdiXnsccqMrcsAEHntyqkHBL4H/wCQVT5qKlW3CrxCC3E5PXScVShLLYDP4f60GUxsRqAx5gAgVG/w2QnxcQlZvUKf1qRHbTxgD78xAOTmFR+laheBBIyDpjJHLZdqG9vGyt+yAwAAS3OpiRoE3CZPN26+2aSwDSVT7uE8htW2syZUPZ28ikrqDr+7vVRxTgsIt1X7q7nbxINxtuf7NayS2BXYxj1UA/qKrLxGjRdN1LICclAEX+H8aSWNPsZSMseAxALpimORn4iP1FKr57VJ21sgfyOjH6GlUvDEbcXmpfPH1FcdlP4s+5oQkz+KSultvif6V3URHBh0Yf8Ab+lPXfqPYrQdX+pvzpyEj8Q/60rCiUmr978lo66gPi/Kokbnrk/8cVJGNIw35VFsokPBJ/Fj2pCRlGnWpz5t/CuKfn9KehjfOCCRzwoOKWxqPJvtDCR9pzpVQUVXIAGOnkT+dZyFjHd2+nOdSnP5YrYfarbxRcYgkiwGktSWwigjB25bn3rHNhJ7R1PjOCcc+Y6moSfyLR6NBbIZpXUpIzHG64BOzHr7dKLaIJrBpFI0Lgjf4tz5fL0oHDncXd1on7gR4GCupj4DsAOtH4ZJr4FeSMG8MhXZACRjr9ad8qxSALUrb6j8T778v1rd9hUROG3Ktue+556YH986y5jCrbwsGI7oSEgncMMjetT2QVEs7nQCMzam+ZAJ9t6bGnd+hJtVXsv3KgbYpqOuPwZ/3Ui6jmw964rDG2MfOuiKISOq+x3Cn0IonerjAkcDGN8YoJIbntikxA5gZ9UqlCj/AFxn5gfypyueWnT/AMVP6CgDT10fIgGulk66fdK1AskqzKDpk058lx/CoV/GZdOoBxnO4A9+VPBToE+hoU0kasoxjfnypWkG2OMUeAB3fL9xf5UqHqU74U+9KttRrZHSc+X9/WimXb4f7+tKlVqMcEh/dp4mwPhpUqVwTMmGinXqPyqWkkZG67+eaVKuWaLxH6io1YyPSs7NdwC5eTRG5PMBM/mGFKlUJuikTL9sibvuja2ixqqnVpT4j9SfzrIN/mWyEFCCM/vKc0qVTZVFrAWZJ3UyAsxcgNgybc+RG3LpRrIzrwKaIHAdm5+Z2pUqouhZIsbghbhQdRCKqkZ9NxWp7IkNwuRlGD3pz67D+8b0qVUxP4EpqpFuzb/1pgIzuo+ZWlSq+MjPo4GjDY5eoOKdk5yjE+ukNSpU8nXQsVZ0ylB4jn5Cho+chNRxz60qVCzUNZsbsRj/AFIf5UNm2Bjb5lTSpUu4ZRs4XU8z+VKlSphD/9k="/>
          <p:cNvSpPr>
            <a:spLocks noChangeAspect="1" noChangeArrowheads="1"/>
          </p:cNvSpPr>
          <p:nvPr/>
        </p:nvSpPr>
        <p:spPr bwMode="auto">
          <a:xfrm>
            <a:off x="155575" y="-547688"/>
            <a:ext cx="172402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1" descr="data:image/jpeg;base64,/9j/4AAQSkZJRgABAQAAAQABAAD/2wCEAAkGBwgHBgkIBwgKCgkLDRYPDQwMDRsUFRAWIB0iIiAdHx8kKDQsJCYxJx8fLT0tMTU3Ojo6Iys/RD84QzQ5OjcBCgoKDQwNGg8PGjclHyU3Nzc3Nzc3Nzc3Nzc3Nzc3Nzc3Nzc3Nzc3Nzc3Nzc3Nzc3Nzc3Nzc3Nzc3Nzc3Nzc3N//AABEIAHgAtQMBIgACEQEDEQH/xAAcAAABBQEBAQAAAAAAAAAAAAADAAIEBQYBBwj/xAA+EAACAQMCAwYDBQYGAQUAAAABAgMABBESIQUxQQYTIlFhgTJxkQcUQqGxI1LB0eHwFTNicoKS8RYkNUNT/8QAGgEAAwEBAQEAAAAAAAAAAAAAAQIDAAQFBv/EACQRAAICAQQCAgMBAAAAAAAAAAABAhEDBBIhMRNBIlEVYYEF/9oADAMBAAIRAxEAPwD0pLOPGQSPeiC0AGzN9aUWsbNp+tH07HLb+lWJDI4Ch2bIp/dg7lR9KGW7vYMTTGnAOQTmgYP3afuD2p23kaCl0GIVVy3KpGCdsYNYw2ltyxTtLM2Fx65qTEIxuV3oWHbZFUJ5Yp4CeYo8vdkYwBUbQM4Fa7NVDisfpQ5pba3j7yeVI01adTNgZ8s1F46twnAr6WzkEdwsLd25GdJ5Z9udeWntzY8PMttw+xM0KNpa6n1GSY9WJ5LnGwxjzoSkkPGDl0exNCFAONj1pukfOs99ml8Lnh15GjFrCOVXtte3dK6hu7+QyCPINjpWnuWhJwnPqVrWDaRtSg/DXDIud/oRRo4VfOp/YdKTW22zZ+dGxaAhU1AjGT5Yoyxs24P1oDRMuksMUeKcqNt/SswpHNJzg1x00DdefWjd/qIIQbedRZnZpCcn5dBQsNHQoyDppk1vLqLIRp8vKk2Qu5wfKiJcIo0s29C2GkR44ZpM6mj286VEkmiB2FKjuYNoIJiunvAM4Bp6MuoKTv605d9xWsUDgk8h9aKqZ2yM04Lnkd/SlpONifrRsw3l6H5U/Vp3yxpYI55J9TTgzAbCgwjVkJbw1x5Tk5H5VA4vxWKwj0MVjnkH7HI5msK3bG8/xee0LuDHGrBgRpGony59fpS7kuwnpCyjkBk+tEXVjljNUnZviE9+NM8baQo0uRjPpnqeuw61U9vO1DcJhlsrGTF3ozI4Oe6HQf7j+W1PH5dCt7VyWvaDtXwbgUUi8Que9kxp+6wr3kjk/hxyyfUivn+7vJra6uIFa4gkjkZUidiWRcnAONsgHFXXZyD/ABftFw6KTLy/eAWLEtkKdRP0Brfdp+wycS4yLy3TSLll78ggaMcz7gfWhnxqlRbTyfJO7F9oeFcI7PWsM0Nxa2sVrFJ95nAPflgATpXcD4efTp1rcxXEF1ClxBcCWCVQyMhBDA7gg+VeV9vrMWF9bPDkW726xpCfhBHhGB/1+lWP2ccQItLzh7v3jWzmSNc76DjOPQH9afx/GyEsnzo9Bwucpn2NOEh8W3UdKq7i+MX7NkK6ifcDypW9+0iL4wcsRtmpj2XSFJANSgkedR5oQGJAIFREFxzZlU/rXFlmkXWGzpJyBsTRo24lalA2l0n1pjSHrKp+QoBk38UfuWpzOmnHdxt6VqNYmXbK5zQ+8KndCfmAaW34URfnTGJz/mKD6CiCx8VzI6gxKAp5dKVCjMkcaqjqAABuKVY1mAfid38QuZdQ5eKixdpeIwOGOmTbYHaqgEEgZ3xyomsHOB714Ec+WPTK7osvYO192jOXgRy2yknGB5cqLH2yuVuJHMGUb4U1/Dvv0rNhkPI8q5JMqjw8jyqi1eb7CoRZtIe2TSzBI7ByWOwEoBPlzwM0rntxaW8yxvY3hUtgsqhgo9t6wrXJGGbKbdelOhurWUP96u54T+FoodWT887V0Y9XlfAzwquDU8d7U8FvobaV7Ga5cMDFHsNX58hzqbxXjMdtwy2vobBJ7riKrCyqQpKhWY9OSjV9fWsDxyW0ES3PB+IXEWmQd8siYkmQMMAMBgbZO9R7y/7+4gD3Yni+7tE+CQQSRkFR5g7/ACHTFdKytQbkKtK8k1FFj/6xuOExPZ2U8snEiSTNOg0IoHwKP3tuZ2rJXV9cXN5eCYsVJzI5bOWOeZqVd2dre8QgFneWcExQaY7hniEhUnGCExn6cqhXnZntEsjabFJwhIkitJ0k5/6QdWeXTNdWLJF4017JZsEoZHGXo0X2X3Mdv2ltpWiVjHatgA/iIG59cGvZGuRnw6CW3ANeN9j4pou1MMdxBLAywMumVCpACgciN61HFu19la24htSZbliVXYhV+Z/lmmmk5pWaCexy9Irftd4y8txwuxMa20wZyXZtgu29C+z+/j4Xcu2pHYr4mG5wT/QVluK3N3d3/wB5vPu7MoMaxOTpAJ3Gxxv5kVb8DACzzoAsZwgCHlp/80mpn4sEn7J2pTTNpxHtD3pBiTDqQwbPLzGPlUa1420MQD//AFsSoA5mqRmGrY752zXB4zgdQD6V4b1WW7L8HoFn2is54lMcwOTtrOD0xmpLcStcJLHOgTO4ZsEgivOEQZOAB12oUgKgkrgN6Vda+XtCuKPU4eJ2U2/fJqwG2PXFOl4hZWcCzXt9CinPjkYLnB6CvJkCqSx3GOtPis7U5LqwZ+bas5p1/oV2jKK+z1mHiFhdhPu17BJrGVCuCSPlRJE8B04yPLpXlCcPsgsYRWATOnflSNtArbNJk7nLnBplr4/QfF+z1Ka5s4WAuJoo2O+GkApV5W1tbStrkTLct96Vb8hH6G8f7IqxXOoAA8uWDUqK1uTjWkmD5CtnDa7sSkfoRGBUxLc4XUAR71lo17Ym4ylnYWRU9+l8WyPhAxUk8H4V4GaK9JzzP/mtGluvQbZHLNGMI0jaumOCKXSNuKfh/BuDyOo+6O/n3mQKuo+A8JhAMXBrWQjl4Vz+dGtUCuNqnKx86rGCXSA5M88+1ARR8JigThgtlMgfvAiqCeWMqfLpimXPCuH2fAeJTqczyhGTvMFkVAuBnrk5Pv6VZ/aQkl9w4WcYyxkUg45HzrOCy4lxHiiWEUqQxyZBmILALvtpqWaG5Ui2HJskpMsexKwy2VwWYRopxIgbBY48+eOdY77SLnv4YJHWNpmuZASwBbSoULg+x+uK3KdjeO2MQi4Vd2DIOTSM6F/92FIzXnv2gg/dYNMQj+7gxSn/APSUFdTr10ktz9KTDjeNJMrqMscs3JEnsjfXrtfauIXfdW1mdK98xXJ5cz6VWXXD7+6iguBGCuTkR7Eg8mHupofD7qLhXC7mN0Yfe+706W1alVcgD3arjhXa6YCON+H2sVrAuksdTYAU6Rn94kdRjn8xaGHJPM51wjPLCOmWNPl3ZDvuC3kXC5uISBU7vfS2dRHX3qZwZVh4RalZu8WYF2fIzr21D2O1XAl4hd8At7y6uBLPdqHEaBQIomVtlXYDbG++/nUKW1WGZ7G2Mgit/wBognTSSH8XPGCedR1knkg1T4f8ObZFLsMjrkAMQfP0oluyrEQzqXU5zyyDVeY5FYg5IPIZ2FcRZhkgjGDzGxryNgCyZ8g91jI9elDuZRGpDOMHI3qPDsocuuoZ2pkaPLK4cAjHMLy386yiZhI5Q+s5/aDYjHpXILiZ2AWPVt54z7edFjiRAuSc7EmijQ4yFUSNuAMZzy2rOgUdinbIB21ZwegPrXJZw0YYnSynPy/vFRXnWNtEepD+Jgc58vnXGL6MZUq25PP5UKHSZIjvFZF2Ytgasedcqr77ueZ0at+hpU3jGUWewooPIYopQEb/AKCo6k4LFsAeWKdrbG3L1xX0e0hYVdPoaJzG1Rs7bjBrodR8TgfOjtBZLQkGjhjjnUNG6g5oyODvmloYh8UhSV1Y8wwPLnVfw61ROLJLlvCx2xjpVtcYYgnf3qPZxBbrUBjfypaAxvbLi83Buz015bSaJtaImQDkk4xvXz7xYyR8PlSd5Gd7jbWQcKAT09q9U+2a4/8AYcKslZg0twXwDscDbP515dJAL9bGyghJlkJOQ3QnfY+g/KlZWJe8Es+GR8Xt4+PSRm0hslOp30KCx0jrn9d/KpXZVOHG24zDJHKbW8kS2hbRkoDrIJPQ42z501uF23FbvuLuRUnkKIsqKcg96xJAP+gHY1P7MJBw1uNtZyTTWNyojtTLsTpb4yMDrnBHTFdim/G0+ySS7XRJghdLLglyitHbS2UkYiLZ0FJfDud/hIHtVpwaFrqWZW0sVQEAOCQMkct8bg1Q2l5mximwCsZDMp30kY5em+PatX2W76Y3jyRRIi6FRQMlARqIJ67sT/yqHlXjeJ+xJYLyeX6RHueDy7lVOD0LCoi8MmCYOTt5f0rVSRDbXGrf8TTFiVchEC58l/nXG9LCTK3wZObhdwuGEZJO+ygiq4xlJWDLpcZztt9a3z24IwMAY6CqrifDA7roB8Qxuc1KekXoyZkDOMjUrBgTkDI5U3wEK6kZbwgeX8qum4GwjkKpzJPiFV9xaSRKqspDg7FevWuSenlEKqyGQSgd11t10+VFBAPeCPPh2Od9qjNLolHcnLavF7e2aSXR75lbABJOnHIdKTY6LWkDlaL7zMDhSG5E4+WK7XZpYy+oxxsSBz3xXaZLg1s9U7xlxpi1fJv51xrhsftLWUeo3/Q0fV/qz7ikW25Z9xX0XBxEc3CkDMbjHR0Y/nXRdJkAtpPpReXT6YrpQON1b6ULQeRagCHZNQG+wNMkvrUHPiVvPAp8UIj/AMsuvtRSsvRo2/3ChcQ8kQzySgsnjVuQUjb64p4lkij7w+AZ3MhAAHzzXbq31J/kb+aN1rK9pbG1vbSS2kmuV1DDKQ2R74pbQTO/aVxNrrtFbp4X+6WxYqh1eJgSOVZTh80ttc/eotBe3Xu41Y7FtBHIczlxgelSuJ8OXh11DbwyidGwX1IBttscYP8AZpWAlhkiEahHDhlcqMg+dQb5LJM0EN6/BCTcsZrplVV0HTpbck4xzBwB57mnWfEWt+GvaAIkjkFumkq2dunM1neK2tzJdCaS6kZtRwWO4Ock02e1uXh0TTO6Ak4+KjLJbAoVwidb8agCXFvCI2WMt3cgPhZuenH8eVbXsbfxpZ3WuNI55GVpAAdzjGQBy5CvLrWAxu2g6GU5J/pW/wCyXDry9gluIrnuz8LEkDO56UYSsEo+zZrdiXnsccqMrcsAEHntyqkHBL4H/wCQVT5qKlW3CrxCC3E5PXScVShLLYDP4f60GUxsRqAx5gAgVG/w2QnxcQlZvUKf1qRHbTxgD78xAOTmFR+laheBBIyDpjJHLZdqG9vGyt+yAwAAS3OpiRoE3CZPN26+2aSwDSVT7uE8htW2syZUPZ28ikrqDr+7vVRxTgsIt1X7q7nbxINxtuf7NayS2BXYxj1UA/qKrLxGjRdN1LICclAEX+H8aSWNPsZSMseAxALpimORn4iP1FKr57VJ21sgfyOjH6GlUvDEbcXmpfPH1FcdlP4s+5oQkz+KSultvif6V3URHBh0Yf8Ab+lPXfqPYrQdX+pvzpyEj8Q/60rCiUmr978lo66gPi/Kokbnrk/8cVJGNIw35VFsokPBJ/Fj2pCRlGnWpz5t/CuKfn9KehjfOCCRzwoOKWxqPJvtDCR9pzpVQUVXIAGOnkT+dZyFjHd2+nOdSnP5YrYfarbxRcYgkiwGktSWwigjB25bn3rHNhJ7R1PjOCcc+Y6moSfyLR6NBbIZpXUpIzHG64BOzHr7dKLaIJrBpFI0Lgjf4tz5fL0oHDncXd1on7gR4GCupj4DsAOtH4ZJr4FeSMG8MhXZACRjr9ad8qxSALUrb6j8T778v1rd9hUROG3Ktue+556YH986y5jCrbwsGI7oSEgncMMjetT2QVEs7nQCMzam+ZAJ9t6bGnd+hJtVXsv3KgbYpqOuPwZ/3Ui6jmw964rDG2MfOuiKISOq+x3Cn0IonerjAkcDGN8YoJIbntikxA5gZ9UqlCj/AFxn5gfypyueWnT/AMVP6CgDT10fIgGulk66fdK1AskqzKDpk058lx/CoV/GZdOoBxnO4A9+VPBToE+hoU0kasoxjfnypWkG2OMUeAB3fL9xf5UqHqU74U+9KttRrZHSc+X9/WimXb4f7+tKlVqMcEh/dp4mwPhpUqVwTMmGinXqPyqWkkZG67+eaVKuWaLxH6io1YyPSs7NdwC5eTRG5PMBM/mGFKlUJuikTL9sibvuja2ixqqnVpT4j9SfzrIN/mWyEFCCM/vKc0qVTZVFrAWZJ3UyAsxcgNgybc+RG3LpRrIzrwKaIHAdm5+Z2pUqouhZIsbghbhQdRCKqkZ9NxWp7IkNwuRlGD3pz67D+8b0qVUxP4EpqpFuzb/1pgIzuo+ZWlSq+MjPo4GjDY5eoOKdk5yjE+ukNSpU8nXQsVZ0ylB4jn5Cho+chNRxz60qVCzUNZsbsRj/AFIf5UNm2Bjb5lTSpUu4ZRs4XU8z+VKlSphD/9k="/>
          <p:cNvSpPr>
            <a:spLocks noChangeAspect="1" noChangeArrowheads="1"/>
          </p:cNvSpPr>
          <p:nvPr/>
        </p:nvSpPr>
        <p:spPr bwMode="auto">
          <a:xfrm>
            <a:off x="307975" y="-395288"/>
            <a:ext cx="172402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2" descr="C:\Users\Masscom_2\Desktop\dynamic-microphone_1.jpg"/>
          <p:cNvPicPr>
            <a:picLocks noChangeAspect="1" noChangeArrowheads="1"/>
          </p:cNvPicPr>
          <p:nvPr/>
        </p:nvPicPr>
        <p:blipFill>
          <a:blip r:embed="rId5"/>
          <a:srcRect/>
          <a:stretch>
            <a:fillRect/>
          </a:stretch>
        </p:blipFill>
        <p:spPr bwMode="auto">
          <a:xfrm>
            <a:off x="3500430" y="3357562"/>
            <a:ext cx="3000396" cy="2094822"/>
          </a:xfrm>
          <a:prstGeom prst="rect">
            <a:avLst/>
          </a:prstGeom>
          <a:noFill/>
        </p:spPr>
      </p:pic>
      <p:sp>
        <p:nvSpPr>
          <p:cNvPr id="1035" name="AutoShape 11" descr="data:image/jpeg;base64,/9j/4AAQSkZJRgABAQAAAQABAAD/2wCEAAkGBwgHBgkIBwgKCgkLDRYPDQwMDRsUFRAWIB0iIiAdHx8kKDQsJCYxJx8fLT0tMTU3Ojo6Iys/RD84QzQ5OjcBCgoKDQwNGg8PGjclHyU3Nzc3Nzc3Nzc3Nzc3Nzc3Nzc3Nzc3Nzc3Nzc3Nzc3Nzc3Nzc3Nzc3Nzc3Nzc3Nzc3N//AABEIAIsAiAMBIgACEQEDEQH/xAAbAAACAgMBAAAAAAAAAAAAAAAFBgAEAQIDB//EAEMQAAEDAwIEAwUECAQEBwAAAAECAwQABRESIQYTMUEiUWEUMnGBkQcVI0JSYnKCoaKxwiUzksEWJFPzNDZDVXOT8P/EABQBAQAAAAAAAAAAAAAAAAAAAAD/xAAUEQEAAAAAAAAAAAAAAAAAAAAA/9oADAMBAAIRAxEAPwD3AnHWtQ4k9D2z8qxISVsqSnqa4hCirIGxKTj4dqCyDms1zZBSgA9fPzrWXKYhx1yJLyGmWxlS1nAFB2qpPuUK3NpXOktsBRwnWrBUfIDqT6ChUmdPmRnZCFLtVsbQVrkONapC0AZJSgghH7wJ/VHWhdvkIF9dgWmAmNP9nbkmXc8rcltFRBCVAlQxg9fdKh4aAz99vyCPu6zzHkno8/pjo+i/H/LUzxI+DpFoi+WS5I+vuUP4sjPzIsW1sOSW3ZDijriqSlxIQCoKBJAxr5ed+hx3qcJX96X7TaL4hLF8hpAfZBGHkY8LiPMKAzgdDkeVBu3cLm5IEZF/sCpClFCUCGvJUOoH425HlV8DiJpI1fdUpXfAcYH99KFkcfhrs8e1S03K3qfR/hs6PiVb0kHfUMY0ZOdQ9ATkV6OOlAJ+9pUf/wAfaJTaR7zscpfQPkDr/lq3CukGeFGHJbdKPfSk+JH7Q6p+dL0GTc75xNeG/bnYVutbiYzbTCUan3ChK1KWVJOANQwBj1rWOGLre7rap6BIlW0sqblp8DmhxJIGpONKhg9MA7HzFA2hQNbUvNquNsWohZu0Zs+JKdPtLWe5xgLwO2ArA/MaMQJ0a4RhIiPJdaJIyNiCNiCDuCD1B3FBZqVKlBqpaU4yeuw9alcX0KLgKemkjPlUoLFYxWa5SX2ozDj8hYbabSVLWrokDqaDlPms29jmvajkhKEIGVOKPRKR3JoPHMd68sC8yo6rmUl2LbwsER0juB+ZeCcq8s4AGc2rc05Kkpuc9Oh5QIix19WGz3I/TPc9th2JKzcGLrbpSotw4ni26HJfddjuRYZMp8kk6dStSdQBAASnJA26bBfM6XYuK1R7zJMi2XYARJDgADDyQcsqxgBJG6T8QSdqscUQAuVaLxGlxoLtvcVmQ9uhTK04U2QCNWrw432IB9DqyX5Ntt9unx0XC6tpQ66JAAQyd9K3cbav1R1VuMAagXh2lDT4lzHDLm/9ZwbI9G09ED4bnuTQUSp2dLZmw7a6pxpspbkSnFR28KwVYRuo5IT1T2G9crs9KtMRyXMnMspUv3IUUBa1H9ZaiDsCc4GwplpU+0NLqbZHlICeTFe5r5U2VhKdJwdI6748/hQBPvi86OdIuMmIlWS2hZaWtzGThIDQ7Ab+oIyOrRbvvKXb2JcS6BQdQFaZkZK8HuMoKKDcP2fVmbfluIdfSpLTD6wFLBwQojOAQegHTJJyTsftsuJBs7D0l9EdhxSltqecAJSolQyc9cHNBSksTWZLkpyK8w44AHZVrcSsqA6Fba074HkFH5VwtyYNjtMubZudc5D0hK5rzy8ukkgKW4MAjSnJ0hI2GwprSoKAKTkHuKFzYsCbM0pkJZuTafC6w4A8gbHcdxuDhQI9KBS4cgtsX2ZZ48ho8l4XONcI+lTjjLrhK2nD6qyN+qcEbjIPXQMIvqUWyWzFvjjPNDKz4JjaTghYG+22FdR2yMio6/Ntzb0ZuNBbuL2THfKNDEtYGyVY3Qv0Oc74zuBX4PgQIanXpMxuZf5R1znXMB3UMeAI6pQnIAA26HfOaA7aLm3cml4bWzIZVokR3Ma2V4zg42I7gjYjcVfoLeYDxfRc7XgXKMnBRkASW+paV/VJ/KfQkEhbp8e4wmpcVRLToyNSSCCDggg9CDkEdiKCzipWalBhSghJUo4A6mgstwXG5JjFJMWJpefH/UcO7bfy2WR+x60SuTzUaBIkSFaWmkFxZ9Bv/tS0iQ7by1Hckx25qWVXGc24QVLJyNKd84yCArBwEAY3oF+6y1quzKb3AjWu9+2a7fdZR5scNjcIStJSQSPCUEjJJO9NMaReQw2xLk2+VcpJ1sLisKS0w1jdwhSlE9dt9yQOmTW8p9iYx7FerZpgLie0vCQUq5WlQylaRkeRBBOcK6Y3v2SO5ocny2ymZLwpaVdWkD3G/wB0Hf8AWKj3oLNvgswI4aZ1HJ1LcWcqcUeqlHuTVqpWD0oKNyuse3RVyZBOhJCUJSMqcWTgJSO5J2pcetk3ikoemzW24aFKSqEhHMRrChsT0JSUkEnIJzgDGTU4jniK3dLy5pXGsjamYaSDhyUvYq+WpKB6ldb/AGavPxeD7ch9K3FOhTmpz3nFFSitPovVnY9frgC9yt799tsm1XGLFcbWktOKUtQwD0VpA37EYI3HboFZu33ewz41tvdzk3i3mFIMVwAMlsoaIUleyiolKhpOdsHINPRCJyETrdJAcxgLBylWCfCtPoc+oOfWqVyYTJaROvAMZiIhxXKaOtSgpBSoEgdwTgJ36b9qBQsPFT1ztEOa2/dGkPNuqCOeyrQEEjBPJ74rvZb29dGIM2IiUHvvUtSFuvtqPL1IbJIDYBBCQMDBHXPY4sHE9omcPx0QbC1Dt74eLTbOjwpQpQJxgDJ3PzO9L/BrspEPh5pCwlMjiCQh0Y94ISpWM/FA+lB6/JZjzWFx5KA424MFJ/8A2xHn2pfmqmQoV0jtBKrsYSzCmFsa5ASk6QrzWknp3yCMZIDG21oIIPTO3xOar3aGZsYBpQbktKDsdwj3HB0PwOSCO4JHegV08PWHhWwvXiO7olMxy8q6POqW48cZ8as+IH9H6dqKRnfu+6sSUoU3BvABUg5/Bk6cj4BaQQf1kjuug9wh8GpRFvV8SmMkqK0x5EhZYS8k4UA3nQVhWdgMnc1abvjPFqHYMSJOjw321ey3J9jlpL6DlOhKt8jBVuB7poG1bgSQOpPQVKHWyQbnb401SOWtbZS63n/LWNlJz6KBHyqUGt+/GNvg4JEqUnXjshALhz6EoCf3qGyrTw3xW4+J1vbcltqIKnEFt9ABICkq2UEnGQQcfPNXZzpTxA25pK0xLe84UAZOVKTjHyQoUCdZ4vv7TK1wrdYFoAKJDjhkSGz3wlOlI+BUQcYINBbjWRcBxm2uTpU4SpGsuSXNbiIzQCg2VY8Q1kdeoWetNtB4SXFX17nOIdVHhNN60p05WpSivbsDpQcUYoJVW5y0QLfJmO+5HaU4oeYAzVql7j2RyeGpLTaVOSZZTGitJO63VkBPyHU+gNAo8ZJVA4csNpeSlb7izcJoTsHVt/iK/wBT60D97zoX9nfEN9n8NOWGHBjvzIkjluypizylhalKI0gEqVsrPTbfParjj829SJUi9st+029wRQGT4HFxll5a09wlWlvw9igij32WQWoNruSdI1rusoA43KW1csfwTQbQrDxPCeD6LxbWG2RqWyzbnCmR3IUVPE5HQK67DttVV2/T1cZ2Vua4ybVKbWwlpCCBzlA6VEknOyCANsau+afEL1OuNkbJA388153IiIdct/NIT7FIiyFKx/lhCglR+fJX9aAlG4CTAaajW2SlERoPhCXE5KA4ScbdQM4+AqrKszNr4g4RttvwY0OU8++VHxFx1DhSfmQ6fTAFegCk5KlSOK3FqweXd0tIP6qISlY/1OL+tA44HlWalSgWLlFUi6PIZjokOhSbjFZWQMrSOW6BnYZSpO/msmrzFpKih92RKaJle1FjUjShWCCnYdN8nB3Od9zXS7JKZ1reSnOX1MuHOPAttX9yUUqcQQXX3YnDNtuVxeujrQMqX7a4kRWMYLhSlQSVK6JB7knoKBos+GLndYmQUKcTKaA7JcG/86Fn51K0YbRHvsNMchTS7etvXnJPLWgJ3/fVWKCvMdfb4hu6ov8AnptDJZ2/OXH8dfUCqL07jtDTgFtsJUBj8KW6VZ9AWwCfQmiU5C08QSAyNT8i1nlg/pNrOP4uihN0n3/77g2eBJgCa/h6SERlLEVgZBWVFfUnwpGNz6CgY7VhVwuyx3fQB8OUjH9TROhMHDN9uDIzhbLLw8t9aP7B9aLUEryvjril1PFKY9qZMmTbyliP4CptmS8MF1e2PCg4A81K7A16pXlsBpMq8vxX2SlNnmSnpJ07PvuqWoKz3PI1fAuJHaguWe3exQokRxaniEj2lxXVxxx5AWo+uVv/AEov9nhKrWt1eMOvPvJP/wAj7q/6FNSOx/iwZcJKw+0ys9ipLLjxP+pz+lJdh4ZZcsrr90CpsiFLmstLLqwjlMoWkAJB0ka053FB6Jc+J7PZpzrVwmpbeIRhpCS4sg7A6UgnBJxSJK4lgxHHl3NTsdg8/wADkZ4OOIW+tTeQU9MBwHyxv5AndobMJEtDDLbSUh/IQgJGQiMe37Nb3QpcuEdOAU8+Sjf9iWP9qCjZPtCTcmlNwRxBOXHR+M5FiMKRttqGRnBx33olwtIelPQ5zrMpAmXJ+Q37UgIcUgsFKSQNug7VZ4cS21bYi20JQn/hxhRCRjcgk0RhxQ2eHG8kaYxzt0IaA/3oGFt0KwBua61yQ2lJB6EZrrQC+ITiPEI6+3R/4uAUHRC4VjybrcVzNCy7/iDzs9xKNfQBWVBO2MAdulGLydT1rYKdXNmp+WlC15+qR9aXnLDdZdxjtT4kNVptjrslhtDxJmvKJKNaSnCdOo565ODQFQ1Gh3CztQSkRwzIKNKtQ0nSrY+XlUrlbIbseRaY77KGnGoTynG0HUhsqWjwA4GwyQNugqUF27HkXa0SsbF1cZZz0StOR/OhA+dDbNw5c4T0+S7dm/aJz6nXXURgXMZwhOpRIwlOABp8z3o3fYjk61PsxyBIADjBPQOJIUgn01AUM5Ue7tt3GVcpLdtksocTDLvJSlWMq1EYV5ApzjY5G5oOqWHbZKtBefW/+GqG68vYrONSVKxtnKCPiujtJFskWm8Tp9t4bdSqAI6VqfjJywzJSoFBQfdKuhIG3hHnTXaphmw0OrQG3hlDzYP+W4NlJ+v1GDQXKQLY61BcuceTkThd33H8/nbVl9Cvhym0oHkQRT/Xm3Figzx9IcyUo+4CtY/Sw9jPyClf6qAzEkpbvYcV7rt2ko/eSxt/BBrXhCB7XwtbVDIZmR35C1er6wv+IUqh1/YQY3F1ucmiA+ypF1iSSrTywUAZz5a21pPor1pn4G0ngqwFA8P3bHx/9SaADxIkYuBPdM0/RhB/tqrJR/zsYn/3B3+b22iPEcd0RHC6jQ497ftnOUlpYSfmEpNU5ZzMZ3924JH19pP91B24bS49w3FLQKlq4aYSgDqSUqwKt8H3V7ihEK8NQ1RLayy6y0Hzl11YUEk4GyUjQodSST2xuoWqfdnf+C7PY5nITMtKPbnmUIW6w2gdfECE5KiNx1r1G1W6PaYDMGGkpYZThIJyT3JJ7kkkk+ZoLlSpXCbJahxXZL5w20kqUQMnA7D1oBc1K5l4cSy4EeyxFICyMhLrpGk/EBP84oSbfxpa45TCvMC6toRhCZsQtu+XvIOCfiBnzrnfGTGt8d262iXc25Dq5EuLEa5qlPEANJUO6Ugac9MpSanD066MT3XLzdYpbbjLdlW5hKCi2gadCSseIq06s6uuCRjFAxQvxrzOd1EhlDUfr+YArUfotP0qVvYmnG7chchBQ++S+6k9UqWc6fkCE/KpQXHl8tsqxnFKkq1QZUx2y3WMiRCefEyMh1IKOZ1cRjyySrHfWrypuWApJBGQe1DrrbPbYultwtSGlByO9jPLWOh9R1BHcEig7c6FbbeXXVR4cNlOSpRDbbafU9BQ991MN8XiEpL0GQkGVyjqGnHheTjrgYCv1QD+XBqzoELjTh2Ta7mhyOsLCJLbS/Ew8khWxI3HQgkYIIOKI2yBB4Z4fZhsrKIcFnGt5XRI3JJ+tATQtK0BSVBQUMgg7EUn8fW9pDkO+u6uRGS5EnpT1VFewlR/dVpX8Aa52q4vIgN3rh2PIl2d1SufayjS9GWFEL5QPkoEFvONvCexscWzrdf/ALPbw9DkqdYXEcGWPfSoD3SnqDkYIO/UUCfbLfP+0BcKbd0IatltaW00/pIVclJI8ak7fh5QlWnzr1O2spixGojQAbjtpbT0GwAA6UJ4PnfeFoZRIhqhTYyEtyYagAWVaR0H6JG49PUGjyU6RsKALxAtIkIC05bRBlOqPlgIT/RRpclJUic9kEBNyjj0yf8AuUU4gkAovjpKdKWWbejP6bh8QHx5jY+Irje1BKJ6R+S/QP5jHH+9Bn7KbXBhcF25+LFbaflNBch1I8TqsncmmhbytakjoCEj1JoF9m3/AJHtI8mlD6LUKMz5ESDHdlznm47CE5cccWEpA8yTQd23So4+P8DihSnU3WWHlKSLXCVqCyfC86n82f0Eb/FX7O4y53ph61vXCYJECyNglby0lL0pOOiE9UpO+5wTjsPFR6TBhXaxuwCkewS4xaw0QBy1Jx4SPQ7UHeDNh3GMmVAlMSo6shLrLgWk464I2obdEtzLiza2Up8emRNUB1aSfCk+qlDH7KV1QtNqtn2f8OrjQzJkJU6VJStSVPSHVbBKegycAdhtk9zRexwHYsdb01SVz5S+bJUk5SFYwEp/VSAAPhnqTQXHXdKwkfolRNSt1oCiDjcdCKlB0rGKzUoA92tz4kpulqCBPbToUhZwiS2CToUexBJKVdj6EiqDkn78bMtk82NDClu25aMPJkpAUhCxvnB3A89JBIxTNQi7WX2iQLhbX/YrohAQl8J1JcSOiHE7a07n1GdiKBMjz7/YuGrHY4UVlm+Sm0oQ1IIcWV+884sJOEoTknOST0wDRHi+yWaSqMLpKctl3uCVMCbb9SOcQMkKTvqGMnxZxvuOtWrZIt8PiAv3iCi1XuU2GC4VZYlYJV+EvzyTsdKj3BwDWHgscbru98aMSFBicmA45goKlkl1ZUMhOyUgasE70EY9o9mg3BUltV3YZ5S5SEkx57Y8ynOM+8O6TnYgkHc/aHYGIa37guXBUjOpuVEcQSR2B04PxBrnwxKMviPiC5QkLRY1Ja5a9JSmQ8kK5jiB5Y0jV0VgHerPDk+88QWRu8olMRBKBciRuRrCW/y8w5ySRucEYzjeg89kfaNw09ZbWy7PdL7tybn3BKWidGHOaU56EBQQkY7Crcvju3Xh+a1Y4lym+03GHJbeahKW2jlFonUBhX/pnbvTxc7rJiRbI09Aii9XNxDOlQ1NsL0FbhJ6kJAOAOpxuOtFIzd3antiRKjSISm1czDBbWhfh048RBTjVkdem9Ar2McSQbUza7NAaaishX/P3bLRAKichlJJOMn3inpUmxItnnxbjxEm6X6UFahKEUqjwge6GkAgfHCleahXfh5cPiC63+PfGWpE6HNWyIsgBYaj4HLKUnYBQ3J7k9dgAwQlMos6mrInW3HQpmP4vCopGAAo9QDtn0NAP4TvMC/QpKm7mzPUt91Km9SSUthRSkFA6ApAO4771ThMHgkTudNQ3w2ghUSOtJW8hxWctN4O6c+6nBOTgbUOlpsLci3QUWeLe+JYDSUhmOkKDKgANTrhGEjv4t/JJphtFgfMxF24gfRMuaQeSlAIYiA9Q0k98dVnc+g2oJZYMyfNF7vbZae0kQ4JIIiIPUq7F1Q6n8o8I7ksNYAxWaCVKlSg5yFKQypSeorgFkKxk4BSPke9Wj0rRKUjYAeVBlklSAVbHy8q3rAAHSs0HCbDjT4zkaaw2/HcGlbTqQpKh6g0APDtwtYzwzd1x2wNoM1Jfjj0TuFo+AVj0pmqUCj9/XuJpTdOHZDoVnL1udS+jbzSdKwPQA0Dt/EHDtmZXDZvtws8NSypEWZBUjk53IbUtvYZzsdQHbavR9CdR2Hn862wMYxtQIV+4j4KvUSMF8VRI8iI8l+NJafTzG3B3wRuCCQRjcE1I/HfD4kIWviJy5OIBSli3wnCFk91BIOT88b9OmHcxIxOox2SfPQK7JSlAwhISPIDFAgXCWOIZLb8TgBc15H+XMu7TTCUjr+bK8emmrX3FfLr4OIrxyI6SEmBaAWWynyU4fGR8NNO2K0UlOQcDy+VAOstthWmKiHbIbMSMnOG2k4Gc9/M98milapA8q2oJUqVKCtIUQ4lOMjSTj9I1muywCNx06VKD//Z"/>
          <p:cNvSpPr>
            <a:spLocks noChangeAspect="1" noChangeArrowheads="1"/>
          </p:cNvSpPr>
          <p:nvPr/>
        </p:nvSpPr>
        <p:spPr bwMode="auto">
          <a:xfrm>
            <a:off x="155575" y="-631825"/>
            <a:ext cx="1295400" cy="13239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6" name="Picture 12" descr="C:\Users\Masscom_2\Desktop\Oslo.jpg"/>
          <p:cNvPicPr>
            <a:picLocks noChangeAspect="1" noChangeArrowheads="1"/>
          </p:cNvPicPr>
          <p:nvPr/>
        </p:nvPicPr>
        <p:blipFill>
          <a:blip r:embed="rId6"/>
          <a:srcRect/>
          <a:stretch>
            <a:fillRect/>
          </a:stretch>
        </p:blipFill>
        <p:spPr bwMode="auto">
          <a:xfrm>
            <a:off x="7277128" y="5286388"/>
            <a:ext cx="1295400" cy="1323975"/>
          </a:xfrm>
          <a:prstGeom prst="rect">
            <a:avLst/>
          </a:prstGeom>
          <a:noFill/>
        </p:spPr>
      </p:pic>
      <p:pic>
        <p:nvPicPr>
          <p:cNvPr id="1037" name="Picture 13" descr="C:\Users\Masscom_2\Desktop\akershus.jpg"/>
          <p:cNvPicPr>
            <a:picLocks noChangeAspect="1" noChangeArrowheads="1"/>
          </p:cNvPicPr>
          <p:nvPr/>
        </p:nvPicPr>
        <p:blipFill>
          <a:blip r:embed="rId7"/>
          <a:srcRect/>
          <a:stretch>
            <a:fillRect/>
          </a:stretch>
        </p:blipFill>
        <p:spPr bwMode="auto">
          <a:xfrm>
            <a:off x="5429256" y="5342518"/>
            <a:ext cx="1214446" cy="1301192"/>
          </a:xfrm>
          <a:prstGeom prst="rect">
            <a:avLst/>
          </a:prstGeom>
          <a:noFill/>
        </p:spPr>
      </p:pic>
      <p:pic>
        <p:nvPicPr>
          <p:cNvPr id="1038" name="Picture 14" descr="C:\Users\Masscom_2\Desktop\kathmandu.jpg"/>
          <p:cNvPicPr>
            <a:picLocks noChangeAspect="1" noChangeArrowheads="1"/>
          </p:cNvPicPr>
          <p:nvPr/>
        </p:nvPicPr>
        <p:blipFill>
          <a:blip r:embed="rId8"/>
          <a:srcRect/>
          <a:stretch>
            <a:fillRect/>
          </a:stretch>
        </p:blipFill>
        <p:spPr bwMode="auto">
          <a:xfrm>
            <a:off x="3143240" y="5286388"/>
            <a:ext cx="1643074" cy="1428760"/>
          </a:xfrm>
          <a:prstGeom prst="rect">
            <a:avLst/>
          </a:prstGeom>
          <a:noFill/>
        </p:spPr>
      </p:pic>
    </p:spTree>
    <p:extLst>
      <p:ext uri="{BB962C8B-B14F-4D97-AF65-F5344CB8AC3E}">
        <p14:creationId xmlns:p14="http://schemas.microsoft.com/office/powerpoint/2010/main" val="3501216716"/>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Capacity Building for Training and Research in Aquatic and Environmental Health in Eastern and Southern Africa TRAHESA</a:t>
            </a:r>
          </a:p>
        </p:txBody>
      </p:sp>
    </p:spTree>
    <p:extLst>
      <p:ext uri="{BB962C8B-B14F-4D97-AF65-F5344CB8AC3E}">
        <p14:creationId xmlns:p14="http://schemas.microsoft.com/office/powerpoint/2010/main" val="2686184083"/>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fontScale="90000"/>
          </a:bodyPr>
          <a:lstStyle/>
          <a:p>
            <a:r>
              <a:rPr lang="en-US" dirty="0" smtClean="0">
                <a:solidFill>
                  <a:srgbClr val="00B050"/>
                </a:solidFill>
              </a:rPr>
              <a:t>Makerere NORHED </a:t>
            </a:r>
            <a:r>
              <a:rPr lang="en-US" dirty="0" smtClean="0">
                <a:solidFill>
                  <a:srgbClr val="00B050"/>
                </a:solidFill>
              </a:rPr>
              <a:t>Competitiveness</a:t>
            </a:r>
            <a:endParaRPr lang="en-US" dirty="0">
              <a:solidFill>
                <a:srgbClr val="00B050"/>
              </a:solidFill>
            </a:endParaRPr>
          </a:p>
        </p:txBody>
      </p:sp>
      <p:sp>
        <p:nvSpPr>
          <p:cNvPr id="3" name="Content Placeholder 2"/>
          <p:cNvSpPr>
            <a:spLocks noGrp="1"/>
          </p:cNvSpPr>
          <p:nvPr>
            <p:ph idx="1"/>
          </p:nvPr>
        </p:nvSpPr>
        <p:spPr>
          <a:xfrm>
            <a:off x="0" y="1295400"/>
            <a:ext cx="9067800" cy="4830763"/>
          </a:xfrm>
        </p:spPr>
        <p:txBody>
          <a:bodyPr>
            <a:normAutofit fontScale="85000" lnSpcReduction="20000"/>
          </a:bodyPr>
          <a:lstStyle/>
          <a:p>
            <a:r>
              <a:rPr lang="en-US" b="1" dirty="0" smtClean="0">
                <a:solidFill>
                  <a:srgbClr val="7030A0"/>
                </a:solidFill>
              </a:rPr>
              <a:t>Largest number of NORHED projects won globally (13/46) granted globally</a:t>
            </a:r>
          </a:p>
          <a:p>
            <a:pPr marL="0" indent="0">
              <a:buNone/>
            </a:pPr>
            <a:endParaRPr lang="en-US" b="1" dirty="0" smtClean="0">
              <a:solidFill>
                <a:srgbClr val="7030A0"/>
              </a:solidFill>
            </a:endParaRPr>
          </a:p>
          <a:p>
            <a:r>
              <a:rPr lang="en-US" b="1" dirty="0" smtClean="0">
                <a:solidFill>
                  <a:srgbClr val="7030A0"/>
                </a:solidFill>
              </a:rPr>
              <a:t>Involved in 13 projects, providing leadership in 9 </a:t>
            </a:r>
          </a:p>
          <a:p>
            <a:endParaRPr lang="en-US" b="1" dirty="0" smtClean="0">
              <a:solidFill>
                <a:srgbClr val="7030A0"/>
              </a:solidFill>
            </a:endParaRPr>
          </a:p>
          <a:p>
            <a:r>
              <a:rPr lang="en-US" b="1" dirty="0" smtClean="0">
                <a:solidFill>
                  <a:srgbClr val="7030A0"/>
                </a:solidFill>
              </a:rPr>
              <a:t>Will jointly produce over 60 PhD graduates</a:t>
            </a:r>
          </a:p>
          <a:p>
            <a:endParaRPr lang="en-US" b="1" dirty="0" smtClean="0">
              <a:solidFill>
                <a:srgbClr val="7030A0"/>
              </a:solidFill>
            </a:endParaRPr>
          </a:p>
          <a:p>
            <a:r>
              <a:rPr lang="en-US" b="1" dirty="0" smtClean="0">
                <a:solidFill>
                  <a:srgbClr val="7030A0"/>
                </a:solidFill>
              </a:rPr>
              <a:t>Over $30 million granted under the projects</a:t>
            </a:r>
          </a:p>
          <a:p>
            <a:endParaRPr lang="en-US" b="1" dirty="0" smtClean="0">
              <a:solidFill>
                <a:srgbClr val="7030A0"/>
              </a:solidFill>
            </a:endParaRPr>
          </a:p>
          <a:p>
            <a:r>
              <a:rPr lang="en-US" b="1" dirty="0" smtClean="0">
                <a:solidFill>
                  <a:srgbClr val="7030A0"/>
                </a:solidFill>
              </a:rPr>
              <a:t>Will be implemented for 5 years   </a:t>
            </a:r>
          </a:p>
          <a:p>
            <a:pPr marL="0" indent="0">
              <a:buNone/>
            </a:pPr>
            <a:r>
              <a:rPr lang="en-US" dirty="0" smtClean="0"/>
              <a:t> </a:t>
            </a:r>
            <a:endParaRPr lang="en-US" dirty="0"/>
          </a:p>
        </p:txBody>
      </p:sp>
    </p:spTree>
    <p:extLst>
      <p:ext uri="{BB962C8B-B14F-4D97-AF65-F5344CB8AC3E}">
        <p14:creationId xmlns:p14="http://schemas.microsoft.com/office/powerpoint/2010/main" val="3034828961"/>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59" y="76200"/>
            <a:ext cx="9033941" cy="527408"/>
          </a:xfrm>
        </p:spPr>
        <p:txBody>
          <a:bodyPr>
            <a:normAutofit fontScale="90000"/>
          </a:bodyPr>
          <a:lstStyle/>
          <a:p>
            <a:r>
              <a:rPr lang="en-US" dirty="0" smtClean="0"/>
              <a:t>MAK-NORHED Partnerships</a:t>
            </a:r>
            <a:endParaRPr lang="en-US" dirty="0"/>
          </a:p>
        </p:txBody>
      </p:sp>
      <p:pic>
        <p:nvPicPr>
          <p:cNvPr id="4" name="Picture 5" descr="http://www.disabilityandtechnology.uzh.ch/disabilityandtechnology/authoring/images/partner_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295" y="854434"/>
            <a:ext cx="20685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ar es Salaam Institute of Technology D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9743" y="2396875"/>
            <a:ext cx="95175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encrypted-tbn0.gstatic.com/images?q=tbn:ANd9GcSxBXIXj3Dpfh__r9kP8nkIOPfE-hAF7bg3ltBxHkeZ8CwXKZzo95FKi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981200"/>
            <a:ext cx="1152525" cy="11372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id:image001.png@01CF0BD8.FC4DEAC0"/>
          <p:cNvPicPr/>
          <p:nvPr/>
        </p:nvPicPr>
        <p:blipFill>
          <a:blip r:embed="rId5" r:link="rId6" cstate="print"/>
          <a:srcRect l="20289" t="29600" r="25402" b="25200"/>
          <a:stretch>
            <a:fillRect/>
          </a:stretch>
        </p:blipFill>
        <p:spPr bwMode="auto">
          <a:xfrm>
            <a:off x="110059" y="6019800"/>
            <a:ext cx="1794941" cy="945747"/>
          </a:xfrm>
          <a:prstGeom prst="rect">
            <a:avLst/>
          </a:prstGeom>
          <a:noFill/>
          <a:ln w="9525">
            <a:noFill/>
            <a:miter lim="800000"/>
            <a:headEnd/>
            <a:tailEnd/>
          </a:ln>
        </p:spPr>
      </p:pic>
      <p:pic>
        <p:nvPicPr>
          <p:cNvPr id="9" name="Picture 8"/>
          <p:cNvPicPr/>
          <p:nvPr/>
        </p:nvPicPr>
        <p:blipFill>
          <a:blip r:embed="rId7" cstate="print">
            <a:extLst>
              <a:ext uri="{28A0092B-C50C-407E-A947-70E740481C1C}">
                <a14:useLocalDpi xmlns:a14="http://schemas.microsoft.com/office/drawing/2010/main" val="0"/>
              </a:ext>
            </a:extLst>
          </a:blip>
          <a:stretch>
            <a:fillRect/>
          </a:stretch>
        </p:blipFill>
        <p:spPr>
          <a:xfrm>
            <a:off x="6601461" y="762000"/>
            <a:ext cx="1475739" cy="900113"/>
          </a:xfrm>
          <a:prstGeom prst="rect">
            <a:avLst/>
          </a:prstGeom>
        </p:spPr>
      </p:pic>
      <p:pic>
        <p:nvPicPr>
          <p:cNvPr id="10" name="Picture 12" descr="C:\Users\Masscom_2\Desktop\Oslo.jpg"/>
          <p:cNvPicPr>
            <a:picLocks noChangeAspect="1" noChangeArrowheads="1"/>
          </p:cNvPicPr>
          <p:nvPr/>
        </p:nvPicPr>
        <p:blipFill>
          <a:blip r:embed="rId8"/>
          <a:srcRect/>
          <a:stretch>
            <a:fillRect/>
          </a:stretch>
        </p:blipFill>
        <p:spPr bwMode="auto">
          <a:xfrm>
            <a:off x="7848600" y="4241090"/>
            <a:ext cx="1295400" cy="1323975"/>
          </a:xfrm>
          <a:prstGeom prst="rect">
            <a:avLst/>
          </a:prstGeom>
          <a:noFill/>
        </p:spPr>
      </p:pic>
      <p:pic>
        <p:nvPicPr>
          <p:cNvPr id="11" name="Picture 13" descr="C:\Users\Masscom_2\Desktop\akershus.jpg"/>
          <p:cNvPicPr>
            <a:picLocks noChangeAspect="1" noChangeArrowheads="1"/>
          </p:cNvPicPr>
          <p:nvPr/>
        </p:nvPicPr>
        <p:blipFill>
          <a:blip r:embed="rId9"/>
          <a:srcRect/>
          <a:stretch>
            <a:fillRect/>
          </a:stretch>
        </p:blipFill>
        <p:spPr bwMode="auto">
          <a:xfrm>
            <a:off x="145743" y="4693190"/>
            <a:ext cx="1041313" cy="1115692"/>
          </a:xfrm>
          <a:prstGeom prst="rect">
            <a:avLst/>
          </a:prstGeom>
          <a:noFill/>
        </p:spPr>
      </p:pic>
      <p:pic>
        <p:nvPicPr>
          <p:cNvPr id="12" name="Picture 14" descr="C:\Users\Masscom_2\Desktop\kathmandu.jpg"/>
          <p:cNvPicPr>
            <a:picLocks noChangeAspect="1" noChangeArrowheads="1"/>
          </p:cNvPicPr>
          <p:nvPr/>
        </p:nvPicPr>
        <p:blipFill>
          <a:blip r:embed="rId10"/>
          <a:srcRect/>
          <a:stretch>
            <a:fillRect/>
          </a:stretch>
        </p:blipFill>
        <p:spPr bwMode="auto">
          <a:xfrm>
            <a:off x="1143000" y="3581400"/>
            <a:ext cx="1295400" cy="1126435"/>
          </a:xfrm>
          <a:prstGeom prst="rect">
            <a:avLst/>
          </a:prstGeom>
          <a:noFill/>
        </p:spPr>
      </p:pic>
      <p:pic>
        <p:nvPicPr>
          <p:cNvPr id="13" name="Picture 12"/>
          <p:cNvPicPr>
            <a:picLocks noChangeAspect="1"/>
          </p:cNvPicPr>
          <p:nvPr/>
        </p:nvPicPr>
        <p:blipFill>
          <a:blip r:embed="rId11"/>
          <a:stretch>
            <a:fillRect/>
          </a:stretch>
        </p:blipFill>
        <p:spPr>
          <a:xfrm>
            <a:off x="7961537" y="5808881"/>
            <a:ext cx="1161163" cy="1070729"/>
          </a:xfrm>
          <a:prstGeom prst="rect">
            <a:avLst/>
          </a:prstGeom>
        </p:spPr>
      </p:pic>
      <p:pic>
        <p:nvPicPr>
          <p:cNvPr id="14" name="Picture 2" descr="UiA logo">
            <a:hlinkClick r:id="rId12"/>
          </p:cNvPr>
          <p:cNvPicPr>
            <a:picLocks noChangeAspect="1" noChangeArrowheads="1"/>
          </p:cNvPicPr>
          <p:nvPr/>
        </p:nvPicPr>
        <p:blipFill>
          <a:blip r:embed="rId13"/>
          <a:srcRect/>
          <a:stretch>
            <a:fillRect/>
          </a:stretch>
        </p:blipFill>
        <p:spPr bwMode="auto">
          <a:xfrm>
            <a:off x="3295650" y="5110113"/>
            <a:ext cx="2419350" cy="352425"/>
          </a:xfrm>
          <a:prstGeom prst="rect">
            <a:avLst/>
          </a:prstGeom>
          <a:noFill/>
        </p:spPr>
      </p:pic>
      <p:pic>
        <p:nvPicPr>
          <p:cNvPr id="15" name="Picture 2" descr="C:\Users\MUK-GIS1\AppData\Local\Temp\udsm-logo.jpe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3161" y="3397789"/>
            <a:ext cx="1336431"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11208" y="2317211"/>
            <a:ext cx="1402991" cy="130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62400" y="5884169"/>
            <a:ext cx="1063287" cy="99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05600" y="3581400"/>
            <a:ext cx="10191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descr="Dar es Salaam Institute of Technology D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9022" y="2117513"/>
            <a:ext cx="95175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descr="http://sargello.homestead.com/files/juba_university.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3400" y="2133600"/>
            <a:ext cx="1066800" cy="1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encrypted-tbn3.gstatic.com/images?q=tbn:ANd9GcS5QwRVof6_7Be3KUeC4IGzSES__01YyxOylsbYIQNQvgELx6KvsA"/>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49520" y="603608"/>
            <a:ext cx="1720277" cy="1377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788020"/>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Hi-Train health informatics training and Research in East Africa for Improved Health Care. </a:t>
            </a:r>
          </a:p>
        </p:txBody>
      </p:sp>
    </p:spTree>
    <p:extLst>
      <p:ext uri="{BB962C8B-B14F-4D97-AF65-F5344CB8AC3E}">
        <p14:creationId xmlns:p14="http://schemas.microsoft.com/office/powerpoint/2010/main" val="1459211545"/>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19200"/>
            <a:ext cx="9144000" cy="1661993"/>
          </a:xfrm>
          <a:prstGeom prst="rect">
            <a:avLst/>
          </a:prstGeom>
        </p:spPr>
        <p:txBody>
          <a:bodyPr wrap="square">
            <a:spAutoFit/>
          </a:bodyPr>
          <a:lstStyle/>
          <a:p>
            <a:pPr algn="ctr"/>
            <a:r>
              <a:rPr lang="en-US" sz="3800" b="1" dirty="0" smtClean="0">
                <a:solidFill>
                  <a:schemeClr val="accent2">
                    <a:lumMod val="60000"/>
                    <a:lumOff val="40000"/>
                  </a:schemeClr>
                </a:solidFill>
              </a:rPr>
              <a:t>         </a:t>
            </a:r>
            <a:r>
              <a:rPr lang="en-US" sz="3000" b="1" dirty="0" smtClean="0">
                <a:solidFill>
                  <a:srgbClr val="000066"/>
                </a:solidFill>
              </a:rPr>
              <a:t>Regional </a:t>
            </a:r>
            <a:r>
              <a:rPr lang="en-US" sz="3000" b="1" dirty="0">
                <a:solidFill>
                  <a:srgbClr val="000066"/>
                </a:solidFill>
              </a:rPr>
              <a:t>Capacity Building for Sustainable Natural Resource Management and Agricultural Improvement </a:t>
            </a:r>
            <a:r>
              <a:rPr lang="en-US" sz="3000" b="1" dirty="0" smtClean="0">
                <a:solidFill>
                  <a:srgbClr val="000066"/>
                </a:solidFill>
              </a:rPr>
              <a:t>under Climate Change</a:t>
            </a:r>
            <a:endParaRPr lang="en-US" sz="3000" b="1" dirty="0">
              <a:solidFill>
                <a:srgbClr val="000066"/>
              </a:solidFill>
            </a:endParaRPr>
          </a:p>
        </p:txBody>
      </p:sp>
      <p:sp>
        <p:nvSpPr>
          <p:cNvPr id="6" name="AutoShape 2" descr="cid:image004.png@01CD6A7D.C2CFB1A0"/>
          <p:cNvSpPr>
            <a:spLocks noChangeAspect="1" noChangeArrowheads="1"/>
          </p:cNvSpPr>
          <p:nvPr/>
        </p:nvSpPr>
        <p:spPr bwMode="auto">
          <a:xfrm>
            <a:off x="155575" y="-579438"/>
            <a:ext cx="4010025" cy="1209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
            <a:ext cx="130834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7620000" y="0"/>
            <a:ext cx="1475739" cy="900113"/>
          </a:xfrm>
          <a:prstGeom prst="rect">
            <a:avLst/>
          </a:prstGeom>
        </p:spPr>
      </p:pic>
      <p:pic>
        <p:nvPicPr>
          <p:cNvPr id="1026" name="Picture 2" descr="https://encrypted-tbn2.gstatic.com/images?q=tbn:ANd9GcSbkr1TnvTbcNTFpm6MpRhwyzDB9MmBhSPCKWdCogcFix42vSvcG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35" y="5860049"/>
            <a:ext cx="1078865" cy="997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encrypted-tbn0.gstatic.com/images?q=tbn:ANd9GcSxBXIXj3Dpfh__r9kP8nkIOPfE-hAF7bg3ltBxHkeZ8CwXKZzo95FKi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5275" y="5720773"/>
            <a:ext cx="1152525" cy="113722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wgHBgkIBwgKCgkLDRYPDQwMDRsUFRAWIB0iIiAdHx8kKDQsJCYxJx8fLT0tMTU3Ojo6Iys/RD84QzQ5OjcBCgoKDQwNGg8PGjclHyU3Nzc3Nzc3Nzc3Nzc3Nzc3Nzc3Nzc3Nzc3Nzc3Nzc3Nzc3Nzc3Nzc3Nzc3Nzc3Nzc3N//AABEIAGkAjAMBIgACEQEDEQH/xAAcAAACAwEBAQEAAAAAAAAAAAAEBQMGBwIAAQj/xAA8EAACAQIEBAQEBAUCBgMAAAABAgMEEQAFEiEGEzFBIlFhcRQygZEHUqGxFSMzQsHh8BYkosLR8SVygv/EABgBAAMBAQAAAAAAAAAAAAAAAAABAgME/8QAIREAAgIBBQADAQAAAAAAAAAAAAECESEDEhMxQRQiUQT/2gAMAwEAAhEDEQA/ANmNOqkMgsLbgY4KjoUDj2F8FH+mPbAbQrMxuWvcbhrYtZAhlipJiytGgYi2oixHtigZ3kNTl9Q3hMkJN1dU/fGiz6V2dQR2vj6phWEK+4Pnioy2iasyNKZpXCRozMewXfHb0EscipJEVZgCAw6g406nyKghqjVRxHUTqUX2U+mJZcrppq0VT6zJa3iNwB6eX0xpzEbCrcO8J009ItVmYkUsx0xfLt69+uLVTUFDl1OsUEK6Ce4BP3wTMVI06emFHFc0lJwzX1EJOtIvCR2uQL/S98ZSk32WkkcV3F3DtExhnzOnRgdJAUkKfUgWGDoJudTrIml42F0ZbEMD3B7jH5x4koqqnRGkDJzF1AemHf4b8XtlkgyvNnc0Kxu8M2uxhI303/KRfEpotxaN2EaTaHBUaN9QA3+uOHKSR/y3WTzIGK/PxVk9LlsPxEVXTwlFYqVAdFNiCwvff7nD/L6qhr4hPlksMsbi+qNrgj2xRNM4ReXdioF+5FsRtaWQBSoJ6euGbRpIuiRQw73x4pGtiFHobYAABSatmsR7YnWFVjKhFA9sc5lVfA0jz8tnVN7L1wBDmi1dKtRGSqnqjCxBwUwCZaZT4iQMLKmSBJNJZbgYGr8wmfbVZewGE0tRdt8AF3XNA6gX2tvj7DWKkm/ynC6jpNVuYyiwFyDfBU1OhiHKtqA209/pgAZGWORdrG+IZuS6WYFW6WvYnC6ngmkVo51KW226EYnWklBAWdigPVtyPYnCoLI0zB6GGXnWMSjw+eCMlrZ6yN5JKd4gbFS3Rh6fbHb0CPp8b3U3B2waLRrZiSvmT1w8UIgfmM5HTA1VCammkppFLxTKUYW6g7YOE8YYhiqi3W+Io61JXddYBU+eEMxfiLLZaKrnp+I3kFDTqDEkBXVUqxA1Ano2wFvUgYoNSoqs6eKFQkUsxUC+yoTa30Bx+iePKZK3h+e8AleMa0YDxR77sp6j6YwHOspijkeSKofmg7U7LYlQNwpFtwLHzxKg1k2c90S+zU/8Qlaqqy38PhYrT09yDUyHYySefcKvkPLFdPFNVk1dzcpkIhhfSSHuhN/7bnf9sF8PTyZ5kEi1TNLNTzchzptGwI+Zt99v7R16bAnFe4up6elblU4m1J2IstvMe58vri3+kM33hLieLiPI4a5FCyEmOZR/a4629DsR74dR1EYQluvlj8x8J8a5pwtLL8KkVRTy25sMoIBt3BHQ/fG4JxTlpy3L6ivqI6apr4kkjpm3l8QBtpG5tfrbCslk/E+evTjkUkbmUrcuR4VF8U6nqZ5MwilleWQ6xqCt1+mLPIKGsqyzlpNB2XUbYlnOXaUUQIkq76lWx++NlJRVUZNNvsCq5PTrhdJp1bYMrGDy+BtsBu2k2AGMyy0UdbILQNr1KOhUi2DaWYo+pxzAeluo9MJEarisGQEDuu2CjLLMmtaWQPseYOpP+cFBY8aeFzu2knuD0x5ZCjaQ+odjhPyqia0UsbKALliNx9sTxTQ090WbXbc+eFQ7GolULYMAfTpiB3dyQCPUE4Eqa+ERnUyo3UA7YWHN4mTVzI1a/wDbgoVjaSBNO+7epviD4N7Wh079bncYUfxYOGYStqHTfHMeduoYL8x64AstCIsUIjlbfuSL4yb8TeHYspkXMaBWFPIw8AYsFYb29Ljp5WIxdhnRKWqZ9A8iNyPTFU/EDiJRkElKAz8wghrEAWII98LpWVHLpCPhetqK7LGoaWNEkiZpJZZWNiWO1gNzsOt/9KxxG9WKxqedoJEY3YqgUi3cnrf3vhvwpBLltLmWaSvadh8OioQdJ6npsT0GK5LCrZksTM/MeQB2JvYk4hybNWlQ74G4Nl4jrZJNZp6CD+rUMge7flVTtfe9zsNtsapDlWW8Paxlia53Qo88rCSZ/drXt6dPTEuV00OVZemX0KmGmS/hG5Y92J8zhtQ0sNKBVMyk2BW2xBONYx25ZzuW7CFmWUMrTHmMkQIvpKglj7dsQZ1TVN/5FIzW/KrYsqN8Q2qMqSnykC22Bammp53HxFZJpA3QE9fLpglKwSpFFeeshJvAw7EbYkjp8xqE5kcFlPnfFtENDEbRUuk9mla/7nANZmaRyhAQAB0XphDOcv4loKsEU0wfT+ZRfyvg+LNI5JAI3XURtt37d9sYblrnKaxahKsPIoFrpsPqDvvbr1w+XiTNuYszViCP5tCU4XULeZv0+n0xlyx9HTNZOaoj6JEKyW+Zrn7WxHJUR1kwPMBCDa674y3/AIszIuCa6JFF/mgUA2H+uOoeM61hMTNdx/TUrsg69hY9uuDmiJpmlNTxSnxmN7Dpbf6YBrcsmmUGNEP5SLAjFKbi7NpJEISIA9AqeI36foRj5/x1mbF4ljTUL7rF4kPQbE77/uMC14hRdVo+XTcuqA2HzLGGYfXtgOohWCnM8dwid2I/W/QYr9JxPnWYOYKePU1h1QgqPzE9OxO+A6jOfhKqR+cua5p8hdgRTUwO1mHRz1+5274XNfRShZYqqKCKiSuzef4OKQAoGOp5SeyINycV6pyTiLO6hoIMsfLsukjCa6rQ7aCRdjvcNte1ge1xhJLmGYxVUmZVcs89anyzS38B32T8ot5eeHUXFOZVE0AEzFWZYgo0liT/AHXP0J9icTyp9jWOjqupabhzhvkwVBqVR2tM66TIxPW1zbptvjO4przl5RrLX1b+eLRx5VFBSZdCdo0H18sVzNaKOleM08hZG2Oq2x23uPP9MDfhrJ1g2/8ADvNFzTh2N5yJKmmcwS6hubAFT76SPth5ULDUqVjJGkmwIsB/nGEcPZxWUQlpI6t4kkdXsndgRv59APthiMxzDnPG+bVoVWbcytpa5N++17+v+MVzbcMwaV4NUqswhoKmCjVozVTfJECbkWJv6DY/bBZmJp2K6kuxuj7HGOMZngAkmknkAF3kkN9At8l77L1++PrqAsjzc5oeb80Op/EPUtv5e2IWvnoKNIn4hySF3hmzCEThbaQxtv2uO+OI8xyqZdcVVBpP5TcX+pxmsGX/ABdMamBYucSLRk2vfuPTZttreeI2Wu8Ih5aoB0MQG/f9cUtce0FjgqeX/PnRJ2B8DAj032xEy1FgjSM0Zuqkiym3W3n2x8R54yWWflXFgQL+9r9MSrmEoGjS2gDr4rH/AM4imdCjXYUq6YldqhI40AUzhbE+l7b/AKnEcFQki6IQ12JMgAA1du3bYbYg1JWSM9TG8zBbISoAH0tsMFaoEk/lKCw8NmYqp2Atb3HXA0htJnVJ8Q0toJUKKAxkjjuSdj1PQbdr4YU81HRGSbNo3+HH9CMSGzyDpqt2Fum29sDrO2q0Ut41/l35ZCqbknqP93GOzV089PNFUQU8jsxZS0W1trD9B+uJxdC2LwGr84qc7mNNlzCjo72cgWBHToP/AH64mpKKRqdo6BY50juxULYmyglv+m9sfUSjhWMxxRlZ1IZL2VHuPEOuzDa3Yj1waaymio6iohiWnYMo5W+lwQbqf379cKbfhLQOGVVjeUMJAx1IwABuL7n6fphpRB1kE1ZSGMKqyxybAFSCNrdcKYDUZjXxxTxRrDzLlka1h36+eG2b1kCUQijmQxogTXfoqgLfzI2/TDUc2NRSdiE00s+bT5pXAcsSXhF9WoAXDL2It0PTE8lIuZQSCRCjMRodrADfa9h6/YnBeT0s+lso+JjY3EitfwqdW6kEAgj5um2+ElTxFG76EicRr4QsbXJ8yT3J2+2I+zlggWmT4epSZlbSr2OnvbqBiwLXxtCojljZSuq4jt37gn1OE6ulVFLI0YjEZve/S+B7xqUkicTNqHhI/cY2lHdkQxrZ0nofDpYRSalVTax6GwPTA6ZoAIY5STpsQSpGmxv2++D6GgjqJSZAYlWPUAzkg2/UY7rMooMqRZXqHqWL7RaAOYRvubnb2GI+vRa028nolklo5ZVqUgisBzmJJGxNl7knrYC+3YYAnLNM5SopyptYNqbSLCwFx5Y9UNUmbnPMo8NwsA0qg22FsQnVUWdZSp31am3Jud9/S2KSRWxxBgwLAcxiALlgwsv064kK9yy7/mO/2xNDGSQxckgb9gfoP974lujSAaoi25MZS+kD6e2HZptI4OZpuvhBFhfofS2CGjdW8WjSq3N2O1/pgjL4qmRzqgEa2srWBthxIlJHSULVjwJKgMcqFWeUlmJBC26abDEt5NFDAtpaepqVEcXN5RPyj5VuOpPb1wxThuaNxNLIqRtvoXf6dTf/AFOJxmBoSjUBBJFpeaNAUX8jvta/bt5YDrM1zCee80UOjch1nKbja5uLjbtvic+FbYpHea5ZDSwxstSr3BIVl0EDyAv/AOMARmjnc0zyoJl3VipGsj9/phFXVuY1KyDliKM9dLXLLfbxHc/72wzp6metgRZUJdFCgoLH0F+g9TbFbTK1J0kH1E4o8uklAtUFQEIG92vpAv6b/bALxAIy1ZZ9FGqOgPViLt64+VtZHJy2q1ZdA5rsB4SWNvqAukAd8TR00NdV1NU6uBPfYCx0dhudul8HgOLkwtJ0dKeuhnSok1/zAf6jIykFrnrbcW9sA0GVxGeKIxoEC/zzNUrEBY2JBO579AcNo6SjMZaZ+QkVlEcbAalFydz59MI5jyI3rXImZwA6k30BrdPP27XxCTMuNokzvJPg67lLIZIZLOmgERrGfl1Ed+3T/NjqWhpRDGVWKJhazqLWPrtv7XvgQO0lP8VzAxjUJ1N1U2t+o7YMhkM8RVJFVdmG3Tte2Ktm+nFendQdFE/LVll0fOjC/tf6eWIYXFZXxs0YUQwCRFI+Ut5/S+CksrapXMUO13bfvewHn19uuFs4eV5ayPnI0zWESi1k7bjp9sIt9jEsjoQ6ISEtqG1sJpjDFJ46A+LxAxm4P69ceqJKqflx04npoUbVIzGxPpbvj68FLKdUs1RqGx0bD7AYaVCk76LDF+HPGAUf/FspHnNGb/8AVguD8POLFJZ6NgR00tHc+nzdPfH6Ax7GuxHHzyMIi4H4oDWbLZ9N9/8AmIz/AN37Y6fgnirSV/hLsOw56fvqxuuPYXGivkzMKTgPiNUucpbfqgmTb9cQngLiYOskeUkunyl5U28+hGN7x7BxoH/RJn53P4Z8TrIW/hitfqqOoU7dgW2wXT/h9xLEoAyopfqBMh8/X9sb7j2G4Ila0kYSeAuImiIGUlWa9gXjKr7i/piQ8EcSBFT+GSkhh4xLEoPS7EAi3643LHsLjRXyJfhgNRwDxT4OVlLnxaSRVIPAOhO+5OOx+H/EOkczJZHVNggmjufrfG949h8aJ55H51P4dcRQLDry06GbU8bzp4PUHVv1wa3A+cxxFFotJ5d2ImW9vP5thscbjXfPH7H/ABiCT5W/+rfu2DYhrXkvDFKrgPiKoEMRozNElwFaZdztsd/v9Bjl+DuIQ7R/BPGDsP8AmIze2x6n3+2N0p+v/wCm/wAYFbqvu37nBsQLXkjCq7gvi54StJQG35ufFvY3O9/fC9fw44qqbu+Ql2GxKViAfbVj9C1P9Zfd/wBxieL5frhqKRMtaUuz/9k="/>
          <p:cNvSpPr>
            <a:spLocks noChangeAspect="1" noChangeArrowheads="1"/>
          </p:cNvSpPr>
          <p:nvPr/>
        </p:nvSpPr>
        <p:spPr bwMode="auto">
          <a:xfrm>
            <a:off x="155575" y="-479425"/>
            <a:ext cx="1333500" cy="100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GkAjAMBIgACEQEDEQH/xAAcAAACAwEBAQEAAAAAAAAAAAAEBQMGBwIAAQj/xAA8EAACAQIEBAQEBAUCBgMAAAABAgMEEQAFEiEGEzFBIlFhcRQygZEHUqGxFSMzQsHh8BYkosLR8SVygv/EABgBAAMBAQAAAAAAAAAAAAAAAAABAgME/8QAIREAAgIBBQADAQAAAAAAAAAAAAECESEDEhMxQRQiUQT/2gAMAwEAAhEDEQA/ANmNOqkMgsLbgY4KjoUDj2F8FH+mPbAbQrMxuWvcbhrYtZAhlipJiytGgYi2oixHtigZ3kNTl9Q3hMkJN1dU/fGiz6V2dQR2vj6phWEK+4Pnioy2iasyNKZpXCRozMewXfHb0EscipJEVZgCAw6g406nyKghqjVRxHUTqUX2U+mJZcrppq0VT6zJa3iNwB6eX0xpzEbCrcO8J009ItVmYkUsx0xfLt69+uLVTUFDl1OsUEK6Ce4BP3wTMVI06emFHFc0lJwzX1EJOtIvCR2uQL/S98ZSk32WkkcV3F3DtExhnzOnRgdJAUkKfUgWGDoJudTrIml42F0ZbEMD3B7jH5x4koqqnRGkDJzF1AemHf4b8XtlkgyvNnc0Kxu8M2uxhI303/KRfEpotxaN2EaTaHBUaN9QA3+uOHKSR/y3WTzIGK/PxVk9LlsPxEVXTwlFYqVAdFNiCwvff7nD/L6qhr4hPlksMsbi+qNrgj2xRNM4ReXdioF+5FsRtaWQBSoJ6euGbRpIuiRQw73x4pGtiFHobYAABSatmsR7YnWFVjKhFA9sc5lVfA0jz8tnVN7L1wBDmi1dKtRGSqnqjCxBwUwCZaZT4iQMLKmSBJNJZbgYGr8wmfbVZewGE0tRdt8AF3XNA6gX2tvj7DWKkm/ynC6jpNVuYyiwFyDfBU1OhiHKtqA209/pgAZGWORdrG+IZuS6WYFW6WvYnC6ngmkVo51KW226EYnWklBAWdigPVtyPYnCoLI0zB6GGXnWMSjw+eCMlrZ6yN5JKd4gbFS3Rh6fbHb0CPp8b3U3B2waLRrZiSvmT1w8UIgfmM5HTA1VCammkppFLxTKUYW6g7YOE8YYhiqi3W+Io61JXddYBU+eEMxfiLLZaKrnp+I3kFDTqDEkBXVUqxA1Ano2wFvUgYoNSoqs6eKFQkUsxUC+yoTa30Bx+iePKZK3h+e8AleMa0YDxR77sp6j6YwHOspijkeSKofmg7U7LYlQNwpFtwLHzxKg1k2c90S+zU/8Qlaqqy38PhYrT09yDUyHYySefcKvkPLFdPFNVk1dzcpkIhhfSSHuhN/7bnf9sF8PTyZ5kEi1TNLNTzchzptGwI+Zt99v7R16bAnFe4up6elblU4m1J2IstvMe58vri3+kM33hLieLiPI4a5FCyEmOZR/a4629DsR74dR1EYQluvlj8x8J8a5pwtLL8KkVRTy25sMoIBt3BHQ/fG4JxTlpy3L6ivqI6apr4kkjpm3l8QBtpG5tfrbCslk/E+evTjkUkbmUrcuR4VF8U6nqZ5MwilleWQ6xqCt1+mLPIKGsqyzlpNB2XUbYlnOXaUUQIkq76lWx++NlJRVUZNNvsCq5PTrhdJp1bYMrGDy+BtsBu2k2AGMyy0UdbILQNr1KOhUi2DaWYo+pxzAeluo9MJEarisGQEDuu2CjLLMmtaWQPseYOpP+cFBY8aeFzu2knuD0x5ZCjaQ+odjhPyqia0UsbKALliNx9sTxTQ090WbXbc+eFQ7GolULYMAfTpiB3dyQCPUE4Eqa+ERnUyo3UA7YWHN4mTVzI1a/wDbgoVjaSBNO+7epviD4N7Wh079bncYUfxYOGYStqHTfHMeduoYL8x64AstCIsUIjlbfuSL4yb8TeHYspkXMaBWFPIw8AYsFYb29Ljp5WIxdhnRKWqZ9A8iNyPTFU/EDiJRkElKAz8wghrEAWII98LpWVHLpCPhetqK7LGoaWNEkiZpJZZWNiWO1gNzsOt/9KxxG9WKxqedoJEY3YqgUi3cnrf3vhvwpBLltLmWaSvadh8OioQdJ6npsT0GK5LCrZksTM/MeQB2JvYk4hybNWlQ74G4Nl4jrZJNZp6CD+rUMge7flVTtfe9zsNtsapDlWW8Paxlia53Qo88rCSZ/drXt6dPTEuV00OVZemX0KmGmS/hG5Y92J8zhtQ0sNKBVMyk2BW2xBONYx25ZzuW7CFmWUMrTHmMkQIvpKglj7dsQZ1TVN/5FIzW/KrYsqN8Q2qMqSnykC22Bammp53HxFZJpA3QE9fLpglKwSpFFeeshJvAw7EbYkjp8xqE5kcFlPnfFtENDEbRUuk9mla/7nANZmaRyhAQAB0XphDOcv4loKsEU0wfT+ZRfyvg+LNI5JAI3XURtt37d9sYblrnKaxahKsPIoFrpsPqDvvbr1w+XiTNuYszViCP5tCU4XULeZv0+n0xlyx9HTNZOaoj6JEKyW+Zrn7WxHJUR1kwPMBCDa674y3/AIszIuCa6JFF/mgUA2H+uOoeM61hMTNdx/TUrsg69hY9uuDmiJpmlNTxSnxmN7Dpbf6YBrcsmmUGNEP5SLAjFKbi7NpJEISIA9AqeI36foRj5/x1mbF4ljTUL7rF4kPQbE77/uMC14hRdVo+XTcuqA2HzLGGYfXtgOohWCnM8dwid2I/W/QYr9JxPnWYOYKePU1h1QgqPzE9OxO+A6jOfhKqR+cua5p8hdgRTUwO1mHRz1+5274XNfRShZYqqKCKiSuzef4OKQAoGOp5SeyINycV6pyTiLO6hoIMsfLsukjCa6rQ7aCRdjvcNte1ge1xhJLmGYxVUmZVcs89anyzS38B32T8ot5eeHUXFOZVE0AEzFWZYgo0liT/AHXP0J9icTyp9jWOjqupabhzhvkwVBqVR2tM66TIxPW1zbptvjO4przl5RrLX1b+eLRx5VFBSZdCdo0H18sVzNaKOleM08hZG2Oq2x23uPP9MDfhrJ1g2/8ADvNFzTh2N5yJKmmcwS6hubAFT76SPth5ULDUqVjJGkmwIsB/nGEcPZxWUQlpI6t4kkdXsndgRv59APthiMxzDnPG+bVoVWbcytpa5N++17+v+MVzbcMwaV4NUqswhoKmCjVozVTfJECbkWJv6DY/bBZmJp2K6kuxuj7HGOMZngAkmknkAF3kkN9At8l77L1++PrqAsjzc5oeb80Op/EPUtv5e2IWvnoKNIn4hySF3hmzCEThbaQxtv2uO+OI8xyqZdcVVBpP5TcX+pxmsGX/ABdMamBYucSLRk2vfuPTZttreeI2Wu8Ih5aoB0MQG/f9cUtce0FjgqeX/PnRJ2B8DAj032xEy1FgjSM0Zuqkiym3W3n2x8R54yWWflXFgQL+9r9MSrmEoGjS2gDr4rH/AM4imdCjXYUq6YldqhI40AUzhbE+l7b/AKnEcFQki6IQ12JMgAA1du3bYbYg1JWSM9TG8zBbISoAH0tsMFaoEk/lKCw8NmYqp2Atb3HXA0htJnVJ8Q0toJUKKAxkjjuSdj1PQbdr4YU81HRGSbNo3+HH9CMSGzyDpqt2Fum29sDrO2q0Ut41/l35ZCqbknqP93GOzV089PNFUQU8jsxZS0W1trD9B+uJxdC2LwGr84qc7mNNlzCjo72cgWBHToP/AH64mpKKRqdo6BY50juxULYmyglv+m9sfUSjhWMxxRlZ1IZL2VHuPEOuzDa3Yj1waaymio6iohiWnYMo5W+lwQbqf379cKbfhLQOGVVjeUMJAx1IwABuL7n6fphpRB1kE1ZSGMKqyxybAFSCNrdcKYDUZjXxxTxRrDzLlka1h36+eG2b1kCUQijmQxogTXfoqgLfzI2/TDUc2NRSdiE00s+bT5pXAcsSXhF9WoAXDL2It0PTE8lIuZQSCRCjMRodrADfa9h6/YnBeT0s+lso+JjY3EitfwqdW6kEAgj5um2+ElTxFG76EicRr4QsbXJ8yT3J2+2I+zlggWmT4epSZlbSr2OnvbqBiwLXxtCojljZSuq4jt37gn1OE6ulVFLI0YjEZve/S+B7xqUkicTNqHhI/cY2lHdkQxrZ0nofDpYRSalVTax6GwPTA6ZoAIY5STpsQSpGmxv2++D6GgjqJSZAYlWPUAzkg2/UY7rMooMqRZXqHqWL7RaAOYRvubnb2GI+vRa028nolklo5ZVqUgisBzmJJGxNl7knrYC+3YYAnLNM5SopyptYNqbSLCwFx5Y9UNUmbnPMo8NwsA0qg22FsQnVUWdZSp31am3Jud9/S2KSRWxxBgwLAcxiALlgwsv064kK9yy7/mO/2xNDGSQxckgb9gfoP974lujSAaoi25MZS+kD6e2HZptI4OZpuvhBFhfofS2CGjdW8WjSq3N2O1/pgjL4qmRzqgEa2srWBthxIlJHSULVjwJKgMcqFWeUlmJBC26abDEt5NFDAtpaepqVEcXN5RPyj5VuOpPb1wxThuaNxNLIqRtvoXf6dTf/AFOJxmBoSjUBBJFpeaNAUX8jvta/bt5YDrM1zCee80UOjch1nKbja5uLjbtvic+FbYpHea5ZDSwxstSr3BIVl0EDyAv/AOMARmjnc0zyoJl3VipGsj9/phFXVuY1KyDliKM9dLXLLfbxHc/72wzp6metgRZUJdFCgoLH0F+g9TbFbTK1J0kH1E4o8uklAtUFQEIG92vpAv6b/bALxAIy1ZZ9FGqOgPViLt64+VtZHJy2q1ZdA5rsB4SWNvqAukAd8TR00NdV1NU6uBPfYCx0dhudul8HgOLkwtJ0dKeuhnSok1/zAf6jIykFrnrbcW9sA0GVxGeKIxoEC/zzNUrEBY2JBO579AcNo6SjMZaZ+QkVlEcbAalFydz59MI5jyI3rXImZwA6k30BrdPP27XxCTMuNokzvJPg67lLIZIZLOmgERrGfl1Ed+3T/NjqWhpRDGVWKJhazqLWPrtv7XvgQO0lP8VzAxjUJ1N1U2t+o7YMhkM8RVJFVdmG3Tte2Ktm+nFendQdFE/LVll0fOjC/tf6eWIYXFZXxs0YUQwCRFI+Ut5/S+CksrapXMUO13bfvewHn19uuFs4eV5ayPnI0zWESi1k7bjp9sIt9jEsjoQ6ISEtqG1sJpjDFJ46A+LxAxm4P69ceqJKqflx04npoUbVIzGxPpbvj68FLKdUs1RqGx0bD7AYaVCk76LDF+HPGAUf/FspHnNGb/8AVguD8POLFJZ6NgR00tHc+nzdPfH6Ax7GuxHHzyMIi4H4oDWbLZ9N9/8AmIz/AN37Y6fgnirSV/hLsOw56fvqxuuPYXGivkzMKTgPiNUucpbfqgmTb9cQngLiYOskeUkunyl5U28+hGN7x7BxoH/RJn53P4Z8TrIW/hitfqqOoU7dgW2wXT/h9xLEoAyopfqBMh8/X9sb7j2G4Ila0kYSeAuImiIGUlWa9gXjKr7i/piQ8EcSBFT+GSkhh4xLEoPS7EAi3643LHsLjRXyJfhgNRwDxT4OVlLnxaSRVIPAOhO+5OOx+H/EOkczJZHVNggmjufrfG949h8aJ55H51P4dcRQLDry06GbU8bzp4PUHVv1wa3A+cxxFFotJ5d2ImW9vP5thscbjXfPH7H/ABiCT5W/+rfu2DYhrXkvDFKrgPiKoEMRozNElwFaZdztsd/v9Bjl+DuIQ7R/BPGDsP8AmIze2x6n3+2N0p+v/wCm/wAYFbqvu37nBsQLXkjCq7gvi54StJQG35ufFvY3O9/fC9fw44qqbu+Ql2GxKViAfbVj9C1P9Zfd/wBxieL5frhqKRMtaUuz/9k="/>
          <p:cNvSpPr>
            <a:spLocks noChangeAspect="1" noChangeArrowheads="1"/>
          </p:cNvSpPr>
          <p:nvPr/>
        </p:nvSpPr>
        <p:spPr bwMode="auto">
          <a:xfrm>
            <a:off x="307975" y="-327025"/>
            <a:ext cx="1333500" cy="100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9" descr="data:image/jpeg;base64,/9j/4AAQSkZJRgABAQAAAQABAAD/2wCEAAkGBwgHBgkIBwgKCgkLDRYPDQwMDRsUFRAWIB0iIiAdHx8kKDQsJCYxJx8fLT0tMTU3Ojo6Iys/RD84QzQ5OjcBCgoKDQwNGg8PGjclHyU3Nzc3Nzc3Nzc3Nzc3Nzc3Nzc3Nzc3Nzc3Nzc3Nzc3Nzc3Nzc3Nzc3Nzc3Nzc3Nzc3N//AABEIAHgAtQMBIgACEQEDEQH/xAAcAAABBQEBAQAAAAAAAAAAAAADAAIEBQYBBwj/xAA+EAACAQMCAwYDBQYGAQUAAAABAgMABBESIQUxQQYTIlFhgTJxkQcUQqGxI1LB0eHwFTNicoKS8RYkNUNT/8QAGgEAAwEBAQEAAAAAAAAAAAAAAQIDAAQFBv/EACQRAAICAQQCAgMBAAAAAAAAAAABAhEDBBIhMRNBIlEVYYEF/9oADAMBAAIRAxEAPwD0pLOPGQSPeiC0AGzN9aUWsbNp+tH07HLb+lWJDI4Ch2bIp/dg7lR9KGW7vYMTTGnAOQTmgYP3afuD2p23kaCl0GIVVy3KpGCdsYNYw2ltyxTtLM2Fx65qTEIxuV3oWHbZFUJ5Yp4CeYo8vdkYwBUbQM4Fa7NVDisfpQ5pba3j7yeVI01adTNgZ8s1F46twnAr6WzkEdwsLd25GdJ5Z9udeWntzY8PMttw+xM0KNpa6n1GSY9WJ5LnGwxjzoSkkPGDl0exNCFAONj1pukfOs99ml8Lnh15GjFrCOVXtte3dK6hu7+QyCPINjpWnuWhJwnPqVrWDaRtSg/DXDIud/oRRo4VfOp/YdKTW22zZ+dGxaAhU1AjGT5Yoyxs24P1oDRMuksMUeKcqNt/SswpHNJzg1x00DdefWjd/qIIQbedRZnZpCcn5dBQsNHQoyDppk1vLqLIRp8vKk2Qu5wfKiJcIo0s29C2GkR44ZpM6mj286VEkmiB2FKjuYNoIJiunvAM4Bp6MuoKTv605d9xWsUDgk8h9aKqZ2yM04Lnkd/SlpONifrRsw3l6H5U/Vp3yxpYI55J9TTgzAbCgwjVkJbw1x5Tk5H5VA4vxWKwj0MVjnkH7HI5msK3bG8/xee0LuDHGrBgRpGony59fpS7kuwnpCyjkBk+tEXVjljNUnZviE9+NM8baQo0uRjPpnqeuw61U9vO1DcJhlsrGTF3ozI4Oe6HQf7j+W1PH5dCt7VyWvaDtXwbgUUi8Que9kxp+6wr3kjk/hxyyfUivn+7vJra6uIFa4gkjkZUidiWRcnAONsgHFXXZyD/ABftFw6KTLy/eAWLEtkKdRP0Brfdp+wycS4yLy3TSLll78ggaMcz7gfWhnxqlRbTyfJO7F9oeFcI7PWsM0Nxa2sVrFJ95nAPflgATpXcD4efTp1rcxXEF1ClxBcCWCVQyMhBDA7gg+VeV9vrMWF9bPDkW726xpCfhBHhGB/1+lWP2ccQItLzh7v3jWzmSNc76DjOPQH9afx/GyEsnzo9Bwucpn2NOEh8W3UdKq7i+MX7NkK6ifcDypW9+0iL4wcsRtmpj2XSFJANSgkedR5oQGJAIFREFxzZlU/rXFlmkXWGzpJyBsTRo24lalA2l0n1pjSHrKp+QoBk38UfuWpzOmnHdxt6VqNYmXbK5zQ+8KndCfmAaW34URfnTGJz/mKD6CiCx8VzI6gxKAp5dKVCjMkcaqjqAABuKVY1mAfid38QuZdQ5eKixdpeIwOGOmTbYHaqgEEgZ3xyomsHOB714Ec+WPTK7osvYO192jOXgRy2yknGB5cqLH2yuVuJHMGUb4U1/Dvv0rNhkPI8q5JMqjw8jyqi1eb7CoRZtIe2TSzBI7ByWOwEoBPlzwM0rntxaW8yxvY3hUtgsqhgo9t6wrXJGGbKbdelOhurWUP96u54T+FoodWT887V0Y9XlfAzwquDU8d7U8FvobaV7Ga5cMDFHsNX58hzqbxXjMdtwy2vobBJ7riKrCyqQpKhWY9OSjV9fWsDxyW0ES3PB+IXEWmQd8siYkmQMMAMBgbZO9R7y/7+4gD3Yni+7tE+CQQSRkFR5g7/ACHTFdKytQbkKtK8k1FFj/6xuOExPZ2U8snEiSTNOg0IoHwKP3tuZ2rJXV9cXN5eCYsVJzI5bOWOeZqVd2dre8QgFneWcExQaY7hniEhUnGCExn6cqhXnZntEsjabFJwhIkitJ0k5/6QdWeXTNdWLJF4017JZsEoZHGXo0X2X3Mdv2ltpWiVjHatgA/iIG59cGvZGuRnw6CW3ANeN9j4pou1MMdxBLAywMumVCpACgciN61HFu19la24htSZbliVXYhV+Z/lmmmk5pWaCexy9Irftd4y8txwuxMa20wZyXZtgu29C+z+/j4Xcu2pHYr4mG5wT/QVluK3N3d3/wB5vPu7MoMaxOTpAJ3Gxxv5kVb8DACzzoAsZwgCHlp/80mpn4sEn7J2pTTNpxHtD3pBiTDqQwbPLzGPlUa1420MQD//AFsSoA5mqRmGrY752zXB4zgdQD6V4b1WW7L8HoFn2is54lMcwOTtrOD0xmpLcStcJLHOgTO4ZsEgivOEQZOAB12oUgKgkrgN6Vda+XtCuKPU4eJ2U2/fJqwG2PXFOl4hZWcCzXt9CinPjkYLnB6CvJkCqSx3GOtPis7U5LqwZ+bas5p1/oV2jKK+z1mHiFhdhPu17BJrGVCuCSPlRJE8B04yPLpXlCcPsgsYRWATOnflSNtArbNJk7nLnBplr4/QfF+z1Ka5s4WAuJoo2O+GkApV5W1tbStrkTLct96Vb8hH6G8f7IqxXOoAA8uWDUqK1uTjWkmD5CtnDa7sSkfoRGBUxLc4XUAR71lo17Ym4ylnYWRU9+l8WyPhAxUk8H4V4GaK9JzzP/mtGluvQbZHLNGMI0jaumOCKXSNuKfh/BuDyOo+6O/n3mQKuo+A8JhAMXBrWQjl4Vz+dGtUCuNqnKx86rGCXSA5M88+1ARR8JigThgtlMgfvAiqCeWMqfLpimXPCuH2fAeJTqczyhGTvMFkVAuBnrk5Pv6VZ/aQkl9w4WcYyxkUg45HzrOCy4lxHiiWEUqQxyZBmILALvtpqWaG5Ui2HJskpMsexKwy2VwWYRopxIgbBY48+eOdY77SLnv4YJHWNpmuZASwBbSoULg+x+uK3KdjeO2MQi4Vd2DIOTSM6F/92FIzXnv2gg/dYNMQj+7gxSn/APSUFdTr10ktz9KTDjeNJMrqMscs3JEnsjfXrtfauIXfdW1mdK98xXJ5cz6VWXXD7+6iguBGCuTkR7Eg8mHupofD7qLhXC7mN0Yfe+706W1alVcgD3arjhXa6YCON+H2sVrAuksdTYAU6Rn94kdRjn8xaGHJPM51wjPLCOmWNPl3ZDvuC3kXC5uISBU7vfS2dRHX3qZwZVh4RalZu8WYF2fIzr21D2O1XAl4hd8At7y6uBLPdqHEaBQIomVtlXYDbG++/nUKW1WGZ7G2Mgit/wBognTSSH8XPGCedR1knkg1T4f8ObZFLsMjrkAMQfP0oluyrEQzqXU5zyyDVeY5FYg5IPIZ2FcRZhkgjGDzGxryNgCyZ8g91jI9elDuZRGpDOMHI3qPDsocuuoZ2pkaPLK4cAjHMLy386yiZhI5Q+s5/aDYjHpXILiZ2AWPVt54z7edFjiRAuSc7EmijQ4yFUSNuAMZzy2rOgUdinbIB21ZwegPrXJZw0YYnSynPy/vFRXnWNtEepD+Jgc58vnXGL6MZUq25PP5UKHSZIjvFZF2Ytgasedcqr77ueZ0at+hpU3jGUWewooPIYopQEb/AKCo6k4LFsAeWKdrbG3L1xX0e0hYVdPoaJzG1Rs7bjBrodR8TgfOjtBZLQkGjhjjnUNG6g5oyODvmloYh8UhSV1Y8wwPLnVfw61ROLJLlvCx2xjpVtcYYgnf3qPZxBbrUBjfypaAxvbLi83Buz015bSaJtaImQDkk4xvXz7xYyR8PlSd5Gd7jbWQcKAT09q9U+2a4/8AYcKslZg0twXwDscDbP515dJAL9bGyghJlkJOQ3QnfY+g/KlZWJe8Es+GR8Xt4+PSRm0hslOp30KCx0jrn9d/KpXZVOHG24zDJHKbW8kS2hbRkoDrIJPQ42z501uF23FbvuLuRUnkKIsqKcg96xJAP+gHY1P7MJBw1uNtZyTTWNyojtTLsTpb4yMDrnBHTFdim/G0+ySS7XRJghdLLglyitHbS2UkYiLZ0FJfDud/hIHtVpwaFrqWZW0sVQEAOCQMkct8bg1Q2l5mximwCsZDMp30kY5em+PatX2W76Y3jyRRIi6FRQMlARqIJ67sT/yqHlXjeJ+xJYLyeX6RHueDy7lVOD0LCoi8MmCYOTt5f0rVSRDbXGrf8TTFiVchEC58l/nXG9LCTK3wZObhdwuGEZJO+ygiq4xlJWDLpcZztt9a3z24IwMAY6CqrifDA7roB8Qxuc1KekXoyZkDOMjUrBgTkDI5U3wEK6kZbwgeX8qum4GwjkKpzJPiFV9xaSRKqspDg7FevWuSenlEKqyGQSgd11t10+VFBAPeCPPh2Od9qjNLolHcnLavF7e2aSXR75lbABJOnHIdKTY6LWkDlaL7zMDhSG5E4+WK7XZpYy+oxxsSBz3xXaZLg1s9U7xlxpi1fJv51xrhsftLWUeo3/Q0fV/qz7ikW25Z9xX0XBxEc3CkDMbjHR0Y/nXRdJkAtpPpReXT6YrpQON1b6ULQeRagCHZNQG+wNMkvrUHPiVvPAp8UIj/AMsuvtRSsvRo2/3ChcQ8kQzySgsnjVuQUjb64p4lkij7w+AZ3MhAAHzzXbq31J/kb+aN1rK9pbG1vbSS2kmuV1DDKQ2R74pbQTO/aVxNrrtFbp4X+6WxYqh1eJgSOVZTh80ttc/eotBe3Xu41Y7FtBHIczlxgelSuJ8OXh11DbwyidGwX1IBttscYP8AZpWAlhkiEahHDhlcqMg+dQb5LJM0EN6/BCTcsZrplVV0HTpbck4xzBwB57mnWfEWt+GvaAIkjkFumkq2dunM1neK2tzJdCaS6kZtRwWO4Ock02e1uXh0TTO6Ak4+KjLJbAoVwidb8agCXFvCI2WMt3cgPhZuenH8eVbXsbfxpZ3WuNI55GVpAAdzjGQBy5CvLrWAxu2g6GU5J/pW/wCyXDry9gluIrnuz8LEkDO56UYSsEo+zZrdiXnsccqMrcsAEHntyqkHBL4H/wCQVT5qKlW3CrxCC3E5PXScVShLLYDP4f60GUxsRqAx5gAgVG/w2QnxcQlZvUKf1qRHbTxgD78xAOTmFR+laheBBIyDpjJHLZdqG9vGyt+yAwAAS3OpiRoE3CZPN26+2aSwDSVT7uE8htW2syZUPZ28ikrqDr+7vVRxTgsIt1X7q7nbxINxtuf7NayS2BXYxj1UA/qKrLxGjRdN1LICclAEX+H8aSWNPsZSMseAxALpimORn4iP1FKr57VJ21sgfyOjH6GlUvDEbcXmpfPH1FcdlP4s+5oQkz+KSultvif6V3URHBh0Yf8Ab+lPXfqPYrQdX+pvzpyEj8Q/60rCiUmr978lo66gPi/Kokbnrk/8cVJGNIw35VFsokPBJ/Fj2pCRlGnWpz5t/CuKfn9KehjfOCCRzwoOKWxqPJvtDCR9pzpVQUVXIAGOnkT+dZyFjHd2+nOdSnP5YrYfarbxRcYgkiwGktSWwigjB25bn3rHNhJ7R1PjOCcc+Y6moSfyLR6NBbIZpXUpIzHG64BOzHr7dKLaIJrBpFI0Lgjf4tz5fL0oHDncXd1on7gR4GCupj4DsAOtH4ZJr4FeSMG8MhXZACRjr9ad8qxSALUrb6j8T778v1rd9hUROG3Ktue+556YH986y5jCrbwsGI7oSEgncMMjetT2QVEs7nQCMzam+ZAJ9t6bGnd+hJtVXsv3KgbYpqOuPwZ/3Ui6jmw964rDG2MfOuiKISOq+x3Cn0IonerjAkcDGN8YoJIbntikxA5gZ9UqlCj/AFxn5gfypyueWnT/AMVP6CgDT10fIgGulk66fdK1AskqzKDpk058lx/CoV/GZdOoBxnO4A9+VPBToE+hoU0kasoxjfnypWkG2OMUeAB3fL9xf5UqHqU74U+9KttRrZHSc+X9/WimXb4f7+tKlVqMcEh/dp4mwPhpUqVwTMmGinXqPyqWkkZG67+eaVKuWaLxH6io1YyPSs7NdwC5eTRG5PMBM/mGFKlUJuikTL9sibvuja2ixqqnVpT4j9SfzrIN/mWyEFCCM/vKc0qVTZVFrAWZJ3UyAsxcgNgybc+RG3LpRrIzrwKaIHAdm5+Z2pUqouhZIsbghbhQdRCKqkZ9NxWp7IkNwuRlGD3pz67D+8b0qVUxP4EpqpFuzb/1pgIzuo+ZWlSq+MjPo4GjDY5eoOKdk5yjE+ukNSpU8nXQsVZ0ylB4jn5Cho+chNRxz60qVCzUNZsbsRj/AFIf5UNm2Bjb5lTSpUu4ZRs4XU8z+VKlSphD/9k="/>
          <p:cNvSpPr>
            <a:spLocks noChangeAspect="1" noChangeArrowheads="1"/>
          </p:cNvSpPr>
          <p:nvPr/>
        </p:nvSpPr>
        <p:spPr bwMode="auto">
          <a:xfrm>
            <a:off x="155575" y="-547688"/>
            <a:ext cx="172402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1" descr="data:image/jpeg;base64,/9j/4AAQSkZJRgABAQAAAQABAAD/2wCEAAkGBwgHBgkIBwgKCgkLDRYPDQwMDRsUFRAWIB0iIiAdHx8kKDQsJCYxJx8fLT0tMTU3Ojo6Iys/RD84QzQ5OjcBCgoKDQwNGg8PGjclHyU3Nzc3Nzc3Nzc3Nzc3Nzc3Nzc3Nzc3Nzc3Nzc3Nzc3Nzc3Nzc3Nzc3Nzc3Nzc3Nzc3N//AABEIAHgAtQMBIgACEQEDEQH/xAAcAAABBQEBAQAAAAAAAAAAAAADAAIEBQYBBwj/xAA+EAACAQMCAwYDBQYGAQUAAAABAgMABBESIQUxQQYTIlFhgTJxkQcUQqGxI1LB0eHwFTNicoKS8RYkNUNT/8QAGgEAAwEBAQEAAAAAAAAAAAAAAQIDAAQFBv/EACQRAAICAQQCAgMBAAAAAAAAAAABAhEDBBIhMRNBIlEVYYEF/9oADAMBAAIRAxEAPwD0pLOPGQSPeiC0AGzN9aUWsbNp+tH07HLb+lWJDI4Ch2bIp/dg7lR9KGW7vYMTTGnAOQTmgYP3afuD2p23kaCl0GIVVy3KpGCdsYNYw2ltyxTtLM2Fx65qTEIxuV3oWHbZFUJ5Yp4CeYo8vdkYwBUbQM4Fa7NVDisfpQ5pba3j7yeVI01adTNgZ8s1F46twnAr6WzkEdwsLd25GdJ5Z9udeWntzY8PMttw+xM0KNpa6n1GSY9WJ5LnGwxjzoSkkPGDl0exNCFAONj1pukfOs99ml8Lnh15GjFrCOVXtte3dK6hu7+QyCPINjpWnuWhJwnPqVrWDaRtSg/DXDIud/oRRo4VfOp/YdKTW22zZ+dGxaAhU1AjGT5Yoyxs24P1oDRMuksMUeKcqNt/SswpHNJzg1x00DdefWjd/qIIQbedRZnZpCcn5dBQsNHQoyDppk1vLqLIRp8vKk2Qu5wfKiJcIo0s29C2GkR44ZpM6mj286VEkmiB2FKjuYNoIJiunvAM4Bp6MuoKTv605d9xWsUDgk8h9aKqZ2yM04Lnkd/SlpONifrRsw3l6H5U/Vp3yxpYI55J9TTgzAbCgwjVkJbw1x5Tk5H5VA4vxWKwj0MVjnkH7HI5msK3bG8/xee0LuDHGrBgRpGony59fpS7kuwnpCyjkBk+tEXVjljNUnZviE9+NM8baQo0uRjPpnqeuw61U9vO1DcJhlsrGTF3ozI4Oe6HQf7j+W1PH5dCt7VyWvaDtXwbgUUi8Que9kxp+6wr3kjk/hxyyfUivn+7vJra6uIFa4gkjkZUidiWRcnAONsgHFXXZyD/ABftFw6KTLy/eAWLEtkKdRP0Brfdp+wycS4yLy3TSLll78ggaMcz7gfWhnxqlRbTyfJO7F9oeFcI7PWsM0Nxa2sVrFJ95nAPflgATpXcD4efTp1rcxXEF1ClxBcCWCVQyMhBDA7gg+VeV9vrMWF9bPDkW726xpCfhBHhGB/1+lWP2ccQItLzh7v3jWzmSNc76DjOPQH9afx/GyEsnzo9Bwucpn2NOEh8W3UdKq7i+MX7NkK6ifcDypW9+0iL4wcsRtmpj2XSFJANSgkedR5oQGJAIFREFxzZlU/rXFlmkXWGzpJyBsTRo24lalA2l0n1pjSHrKp+QoBk38UfuWpzOmnHdxt6VqNYmXbK5zQ+8KndCfmAaW34URfnTGJz/mKD6CiCx8VzI6gxKAp5dKVCjMkcaqjqAABuKVY1mAfid38QuZdQ5eKixdpeIwOGOmTbYHaqgEEgZ3xyomsHOB714Ec+WPTK7osvYO192jOXgRy2yknGB5cqLH2yuVuJHMGUb4U1/Dvv0rNhkPI8q5JMqjw8jyqi1eb7CoRZtIe2TSzBI7ByWOwEoBPlzwM0rntxaW8yxvY3hUtgsqhgo9t6wrXJGGbKbdelOhurWUP96u54T+FoodWT887V0Y9XlfAzwquDU8d7U8FvobaV7Ga5cMDFHsNX58hzqbxXjMdtwy2vobBJ7riKrCyqQpKhWY9OSjV9fWsDxyW0ES3PB+IXEWmQd8siYkmQMMAMBgbZO9R7y/7+4gD3Yni+7tE+CQQSRkFR5g7/ACHTFdKytQbkKtK8k1FFj/6xuOExPZ2U8snEiSTNOg0IoHwKP3tuZ2rJXV9cXN5eCYsVJzI5bOWOeZqVd2dre8QgFneWcExQaY7hniEhUnGCExn6cqhXnZntEsjabFJwhIkitJ0k5/6QdWeXTNdWLJF4017JZsEoZHGXo0X2X3Mdv2ltpWiVjHatgA/iIG59cGvZGuRnw6CW3ANeN9j4pou1MMdxBLAywMumVCpACgciN61HFu19la24htSZbliVXYhV+Z/lmmmk5pWaCexy9Irftd4y8txwuxMa20wZyXZtgu29C+z+/j4Xcu2pHYr4mG5wT/QVluK3N3d3/wB5vPu7MoMaxOTpAJ3Gxxv5kVb8DACzzoAsZwgCHlp/80mpn4sEn7J2pTTNpxHtD3pBiTDqQwbPLzGPlUa1420MQD//AFsSoA5mqRmGrY752zXB4zgdQD6V4b1WW7L8HoFn2is54lMcwOTtrOD0xmpLcStcJLHOgTO4ZsEgivOEQZOAB12oUgKgkrgN6Vda+XtCuKPU4eJ2U2/fJqwG2PXFOl4hZWcCzXt9CinPjkYLnB6CvJkCqSx3GOtPis7U5LqwZ+bas5p1/oV2jKK+z1mHiFhdhPu17BJrGVCuCSPlRJE8B04yPLpXlCcPsgsYRWATOnflSNtArbNJk7nLnBplr4/QfF+z1Ka5s4WAuJoo2O+GkApV5W1tbStrkTLct96Vb8hH6G8f7IqxXOoAA8uWDUqK1uTjWkmD5CtnDa7sSkfoRGBUxLc4XUAR71lo17Ym4ylnYWRU9+l8WyPhAxUk8H4V4GaK9JzzP/mtGluvQbZHLNGMI0jaumOCKXSNuKfh/BuDyOo+6O/n3mQKuo+A8JhAMXBrWQjl4Vz+dGtUCuNqnKx86rGCXSA5M88+1ARR8JigThgtlMgfvAiqCeWMqfLpimXPCuH2fAeJTqczyhGTvMFkVAuBnrk5Pv6VZ/aQkl9w4WcYyxkUg45HzrOCy4lxHiiWEUqQxyZBmILALvtpqWaG5Ui2HJskpMsexKwy2VwWYRopxIgbBY48+eOdY77SLnv4YJHWNpmuZASwBbSoULg+x+uK3KdjeO2MQi4Vd2DIOTSM6F/92FIzXnv2gg/dYNMQj+7gxSn/APSUFdTr10ktz9KTDjeNJMrqMscs3JEnsjfXrtfauIXfdW1mdK98xXJ5cz6VWXXD7+6iguBGCuTkR7Eg8mHupofD7qLhXC7mN0Yfe+706W1alVcgD3arjhXa6YCON+H2sVrAuksdTYAU6Rn94kdRjn8xaGHJPM51wjPLCOmWNPl3ZDvuC3kXC5uISBU7vfS2dRHX3qZwZVh4RalZu8WYF2fIzr21D2O1XAl4hd8At7y6uBLPdqHEaBQIomVtlXYDbG++/nUKW1WGZ7G2Mgit/wBognTSSH8XPGCedR1knkg1T4f8ObZFLsMjrkAMQfP0oluyrEQzqXU5zyyDVeY5FYg5IPIZ2FcRZhkgjGDzGxryNgCyZ8g91jI9elDuZRGpDOMHI3qPDsocuuoZ2pkaPLK4cAjHMLy386yiZhI5Q+s5/aDYjHpXILiZ2AWPVt54z7edFjiRAuSc7EmijQ4yFUSNuAMZzy2rOgUdinbIB21ZwegPrXJZw0YYnSynPy/vFRXnWNtEepD+Jgc58vnXGL6MZUq25PP5UKHSZIjvFZF2Ytgasedcqr77ueZ0at+hpU3jGUWewooPIYopQEb/AKCo6k4LFsAeWKdrbG3L1xX0e0hYVdPoaJzG1Rs7bjBrodR8TgfOjtBZLQkGjhjjnUNG6g5oyODvmloYh8UhSV1Y8wwPLnVfw61ROLJLlvCx2xjpVtcYYgnf3qPZxBbrUBjfypaAxvbLi83Buz015bSaJtaImQDkk4xvXz7xYyR8PlSd5Gd7jbWQcKAT09q9U+2a4/8AYcKslZg0twXwDscDbP515dJAL9bGyghJlkJOQ3QnfY+g/KlZWJe8Es+GR8Xt4+PSRm0hslOp30KCx0jrn9d/KpXZVOHG24zDJHKbW8kS2hbRkoDrIJPQ42z501uF23FbvuLuRUnkKIsqKcg96xJAP+gHY1P7MJBw1uNtZyTTWNyojtTLsTpb4yMDrnBHTFdim/G0+ySS7XRJghdLLglyitHbS2UkYiLZ0FJfDud/hIHtVpwaFrqWZW0sVQEAOCQMkct8bg1Q2l5mximwCsZDMp30kY5em+PatX2W76Y3jyRRIi6FRQMlARqIJ67sT/yqHlXjeJ+xJYLyeX6RHueDy7lVOD0LCoi8MmCYOTt5f0rVSRDbXGrf8TTFiVchEC58l/nXG9LCTK3wZObhdwuGEZJO+ygiq4xlJWDLpcZztt9a3z24IwMAY6CqrifDA7roB8Qxuc1KekXoyZkDOMjUrBgTkDI5U3wEK6kZbwgeX8qum4GwjkKpzJPiFV9xaSRKqspDg7FevWuSenlEKqyGQSgd11t10+VFBAPeCPPh2Od9qjNLolHcnLavF7e2aSXR75lbABJOnHIdKTY6LWkDlaL7zMDhSG5E4+WK7XZpYy+oxxsSBz3xXaZLg1s9U7xlxpi1fJv51xrhsftLWUeo3/Q0fV/qz7ikW25Z9xX0XBxEc3CkDMbjHR0Y/nXRdJkAtpPpReXT6YrpQON1b6ULQeRagCHZNQG+wNMkvrUHPiVvPAp8UIj/AMsuvtRSsvRo2/3ChcQ8kQzySgsnjVuQUjb64p4lkij7w+AZ3MhAAHzzXbq31J/kb+aN1rK9pbG1vbSS2kmuV1DDKQ2R74pbQTO/aVxNrrtFbp4X+6WxYqh1eJgSOVZTh80ttc/eotBe3Xu41Y7FtBHIczlxgelSuJ8OXh11DbwyidGwX1IBttscYP8AZpWAlhkiEahHDhlcqMg+dQb5LJM0EN6/BCTcsZrplVV0HTpbck4xzBwB57mnWfEWt+GvaAIkjkFumkq2dunM1neK2tzJdCaS6kZtRwWO4Ock02e1uXh0TTO6Ak4+KjLJbAoVwidb8agCXFvCI2WMt3cgPhZuenH8eVbXsbfxpZ3WuNI55GVpAAdzjGQBy5CvLrWAxu2g6GU5J/pW/wCyXDry9gluIrnuz8LEkDO56UYSsEo+zZrdiXnsccqMrcsAEHntyqkHBL4H/wCQVT5qKlW3CrxCC3E5PXScVShLLYDP4f60GUxsRqAx5gAgVG/w2QnxcQlZvUKf1qRHbTxgD78xAOTmFR+laheBBIyDpjJHLZdqG9vGyt+yAwAAS3OpiRoE3CZPN26+2aSwDSVT7uE8htW2syZUPZ28ikrqDr+7vVRxTgsIt1X7q7nbxINxtuf7NayS2BXYxj1UA/qKrLxGjRdN1LICclAEX+H8aSWNPsZSMseAxALpimORn4iP1FKr57VJ21sgfyOjH6GlUvDEbcXmpfPH1FcdlP4s+5oQkz+KSultvif6V3URHBh0Yf8Ab+lPXfqPYrQdX+pvzpyEj8Q/60rCiUmr978lo66gPi/Kokbnrk/8cVJGNIw35VFsokPBJ/Fj2pCRlGnWpz5t/CuKfn9KehjfOCCRzwoOKWxqPJvtDCR9pzpVQUVXIAGOnkT+dZyFjHd2+nOdSnP5YrYfarbxRcYgkiwGktSWwigjB25bn3rHNhJ7R1PjOCcc+Y6moSfyLR6NBbIZpXUpIzHG64BOzHr7dKLaIJrBpFI0Lgjf4tz5fL0oHDncXd1on7gR4GCupj4DsAOtH4ZJr4FeSMG8MhXZACRjr9ad8qxSALUrb6j8T778v1rd9hUROG3Ktue+556YH986y5jCrbwsGI7oSEgncMMjetT2QVEs7nQCMzam+ZAJ9t6bGnd+hJtVXsv3KgbYpqOuPwZ/3Ui6jmw964rDG2MfOuiKISOq+x3Cn0IonerjAkcDGN8YoJIbntikxA5gZ9UqlCj/AFxn5gfypyueWnT/AMVP6CgDT10fIgGulk66fdK1AskqzKDpk058lx/CoV/GZdOoBxnO4A9+VPBToE+hoU0kasoxjfnypWkG2OMUeAB3fL9xf5UqHqU74U+9KttRrZHSc+X9/WimXb4f7+tKlVqMcEh/dp4mwPhpUqVwTMmGinXqPyqWkkZG67+eaVKuWaLxH6io1YyPSs7NdwC5eTRG5PMBM/mGFKlUJuikTL9sibvuja2ixqqnVpT4j9SfzrIN/mWyEFCCM/vKc0qVTZVFrAWZJ3UyAsxcgNgybc+RG3LpRrIzrwKaIHAdm5+Z2pUqouhZIsbghbhQdRCKqkZ9NxWp7IkNwuRlGD3pz67D+8b0qVUxP4EpqpFuzb/1pgIzuo+ZWlSq+MjPo4GjDY5eoOKdk5yjE+ukNSpU8nXQsVZ0ylB4jn5Cho+chNRxz60qVCzUNZsbsRj/AFIf5UNm2Bjb5lTSpUu4ZRs4XU8z+VKlSphD/9k="/>
          <p:cNvSpPr>
            <a:spLocks noChangeAspect="1" noChangeArrowheads="1"/>
          </p:cNvSpPr>
          <p:nvPr/>
        </p:nvSpPr>
        <p:spPr bwMode="auto">
          <a:xfrm>
            <a:off x="307975" y="-395288"/>
            <a:ext cx="172402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3" descr="data:image/jpeg;base64,/9j/4AAQSkZJRgABAQAAAQABAAD/2wCEAAkGBwgHBgkIBwgKCgkLDRYPDQwMDRsUFRAWIB0iIiAdHx8kKDQsJCYxJx8fLT0tMTU3Ojo6Iys/RD84QzQ5OjcBCgoKDQwNGg8PGjclHyU3Nzc3Nzc3Nzc3Nzc3Nzc3Nzc3Nzc3Nzc3Nzc3Nzc3Nzc3Nzc3Nzc3Nzc3Nzc3Nzc3N//AABEIAHgAtQMBIgACEQEDEQH/xAAcAAABBQEBAQAAAAAAAAAAAAADAAIEBQYBBwj/xAA+EAACAQMCAwYDBQYGAQUAAAABAgMABBESIQUxQQYTIlFhgTJxkQcUQqGxI1LB0eHwFTNicoKS8RYkNUNT/8QAGgEAAwEBAQEAAAAAAAAAAAAAAQIDAAQFBv/EACQRAAICAQQCAgMBAAAAAAAAAAABAhEDBBIhMRNBIlEVYYEF/9oADAMBAAIRAxEAPwD0pLOPGQSPeiC0AGzN9aUWsbNp+tH07HLb+lWJDI4Ch2bIp/dg7lR9KGW7vYMTTGnAOQTmgYP3afuD2p23kaCl0GIVVy3KpGCdsYNYw2ltyxTtLM2Fx65qTEIxuV3oWHbZFUJ5Yp4CeYo8vdkYwBUbQM4Fa7NVDisfpQ5pba3j7yeVI01adTNgZ8s1F46twnAr6WzkEdwsLd25GdJ5Z9udeWntzY8PMttw+xM0KNpa6n1GSY9WJ5LnGwxjzoSkkPGDl0exNCFAONj1pukfOs99ml8Lnh15GjFrCOVXtte3dK6hu7+QyCPINjpWnuWhJwnPqVrWDaRtSg/DXDIud/oRRo4VfOp/YdKTW22zZ+dGxaAhU1AjGT5Yoyxs24P1oDRMuksMUeKcqNt/SswpHNJzg1x00DdefWjd/qIIQbedRZnZpCcn5dBQsNHQoyDppk1vLqLIRp8vKk2Qu5wfKiJcIo0s29C2GkR44ZpM6mj286VEkmiB2FKjuYNoIJiunvAM4Bp6MuoKTv605d9xWsUDgk8h9aKqZ2yM04Lnkd/SlpONifrRsw3l6H5U/Vp3yxpYI55J9TTgzAbCgwjVkJbw1x5Tk5H5VA4vxWKwj0MVjnkH7HI5msK3bG8/xee0LuDHGrBgRpGony59fpS7kuwnpCyjkBk+tEXVjljNUnZviE9+NM8baQo0uRjPpnqeuw61U9vO1DcJhlsrGTF3ozI4Oe6HQf7j+W1PH5dCt7VyWvaDtXwbgUUi8Que9kxp+6wr3kjk/hxyyfUivn+7vJra6uIFa4gkjkZUidiWRcnAONsgHFXXZyD/ABftFw6KTLy/eAWLEtkKdRP0Brfdp+wycS4yLy3TSLll78ggaMcz7gfWhnxqlRbTyfJO7F9oeFcI7PWsM0Nxa2sVrFJ95nAPflgATpXcD4efTp1rcxXEF1ClxBcCWCVQyMhBDA7gg+VeV9vrMWF9bPDkW726xpCfhBHhGB/1+lWP2ccQItLzh7v3jWzmSNc76DjOPQH9afx/GyEsnzo9Bwucpn2NOEh8W3UdKq7i+MX7NkK6ifcDypW9+0iL4wcsRtmpj2XSFJANSgkedR5oQGJAIFREFxzZlU/rXFlmkXWGzpJyBsTRo24lalA2l0n1pjSHrKp+QoBk38UfuWpzOmnHdxt6VqNYmXbK5zQ+8KndCfmAaW34URfnTGJz/mKD6CiCx8VzI6gxKAp5dKVCjMkcaqjqAABuKVY1mAfid38QuZdQ5eKixdpeIwOGOmTbYHaqgEEgZ3xyomsHOB714Ec+WPTK7osvYO192jOXgRy2yknGB5cqLH2yuVuJHMGUb4U1/Dvv0rNhkPI8q5JMqjw8jyqi1eb7CoRZtIe2TSzBI7ByWOwEoBPlzwM0rntxaW8yxvY3hUtgsqhgo9t6wrXJGGbKbdelOhurWUP96u54T+FoodWT887V0Y9XlfAzwquDU8d7U8FvobaV7Ga5cMDFHsNX58hzqbxXjMdtwy2vobBJ7riKrCyqQpKhWY9OSjV9fWsDxyW0ES3PB+IXEWmQd8siYkmQMMAMBgbZO9R7y/7+4gD3Yni+7tE+CQQSRkFR5g7/ACHTFdKytQbkKtK8k1FFj/6xuOExPZ2U8snEiSTNOg0IoHwKP3tuZ2rJXV9cXN5eCYsVJzI5bOWOeZqVd2dre8QgFneWcExQaY7hniEhUnGCExn6cqhXnZntEsjabFJwhIkitJ0k5/6QdWeXTNdWLJF4017JZsEoZHGXo0X2X3Mdv2ltpWiVjHatgA/iIG59cGvZGuRnw6CW3ANeN9j4pou1MMdxBLAywMumVCpACgciN61HFu19la24htSZbliVXYhV+Z/lmmmk5pWaCexy9Irftd4y8txwuxMa20wZyXZtgu29C+z+/j4Xcu2pHYr4mG5wT/QVluK3N3d3/wB5vPu7MoMaxOTpAJ3Gxxv5kVb8DACzzoAsZwgCHlp/80mpn4sEn7J2pTTNpxHtD3pBiTDqQwbPLzGPlUa1420MQD//AFsSoA5mqRmGrY752zXB4zgdQD6V4b1WW7L8HoFn2is54lMcwOTtrOD0xmpLcStcJLHOgTO4ZsEgivOEQZOAB12oUgKgkrgN6Vda+XtCuKPU4eJ2U2/fJqwG2PXFOl4hZWcCzXt9CinPjkYLnB6CvJkCqSx3GOtPis7U5LqwZ+bas5p1/oV2jKK+z1mHiFhdhPu17BJrGVCuCSPlRJE8B04yPLpXlCcPsgsYRWATOnflSNtArbNJk7nLnBplr4/QfF+z1Ka5s4WAuJoo2O+GkApV5W1tbStrkTLct96Vb8hH6G8f7IqxXOoAA8uWDUqK1uTjWkmD5CtnDa7sSkfoRGBUxLc4XUAR71lo17Ym4ylnYWRU9+l8WyPhAxUk8H4V4GaK9JzzP/mtGluvQbZHLNGMI0jaumOCKXSNuKfh/BuDyOo+6O/n3mQKuo+A8JhAMXBrWQjl4Vz+dGtUCuNqnKx86rGCXSA5M88+1ARR8JigThgtlMgfvAiqCeWMqfLpimXPCuH2fAeJTqczyhGTvMFkVAuBnrk5Pv6VZ/aQkl9w4WcYyxkUg45HzrOCy4lxHiiWEUqQxyZBmILALvtpqWaG5Ui2HJskpMsexKwy2VwWYRopxIgbBY48+eOdY77SLnv4YJHWNpmuZASwBbSoULg+x+uK3KdjeO2MQi4Vd2DIOTSM6F/92FIzXnv2gg/dYNMQj+7gxSn/APSUFdTr10ktz9KTDjeNJMrqMscs3JEnsjfXrtfauIXfdW1mdK98xXJ5cz6VWXXD7+6iguBGCuTkR7Eg8mHupofD7qLhXC7mN0Yfe+706W1alVcgD3arjhXa6YCON+H2sVrAuksdTYAU6Rn94kdRjn8xaGHJPM51wjPLCOmWNPl3ZDvuC3kXC5uISBU7vfS2dRHX3qZwZVh4RalZu8WYF2fIzr21D2O1XAl4hd8At7y6uBLPdqHEaBQIomVtlXYDbG++/nUKW1WGZ7G2Mgit/wBognTSSH8XPGCedR1knkg1T4f8ObZFLsMjrkAMQfP0oluyrEQzqXU5zyyDVeY5FYg5IPIZ2FcRZhkgjGDzGxryNgCyZ8g91jI9elDuZRGpDOMHI3qPDsocuuoZ2pkaPLK4cAjHMLy386yiZhI5Q+s5/aDYjHpXILiZ2AWPVt54z7edFjiRAuSc7EmijQ4yFUSNuAMZzy2rOgUdinbIB21ZwegPrXJZw0YYnSynPy/vFRXnWNtEepD+Jgc58vnXGL6MZUq25PP5UKHSZIjvFZF2Ytgasedcqr77ueZ0at+hpU3jGUWewooPIYopQEb/AKCo6k4LFsAeWKdrbG3L1xX0e0hYVdPoaJzG1Rs7bjBrodR8TgfOjtBZLQkGjhjjnUNG6g5oyODvmloYh8UhSV1Y8wwPLnVfw61ROLJLlvCx2xjpVtcYYgnf3qPZxBbrUBjfypaAxvbLi83Buz015bSaJtaImQDkk4xvXz7xYyR8PlSd5Gd7jbWQcKAT09q9U+2a4/8AYcKslZg0twXwDscDbP515dJAL9bGyghJlkJOQ3QnfY+g/KlZWJe8Es+GR8Xt4+PSRm0hslOp30KCx0jrn9d/KpXZVOHG24zDJHKbW8kS2hbRkoDrIJPQ42z501uF23FbvuLuRUnkKIsqKcg96xJAP+gHY1P7MJBw1uNtZyTTWNyojtTLsTpb4yMDrnBHTFdim/G0+ySS7XRJghdLLglyitHbS2UkYiLZ0FJfDud/hIHtVpwaFrqWZW0sVQEAOCQMkct8bg1Q2l5mximwCsZDMp30kY5em+PatX2W76Y3jyRRIi6FRQMlARqIJ67sT/yqHlXjeJ+xJYLyeX6RHueDy7lVOD0LCoi8MmCYOTt5f0rVSRDbXGrf8TTFiVchEC58l/nXG9LCTK3wZObhdwuGEZJO+ygiq4xlJWDLpcZztt9a3z24IwMAY6CqrifDA7roB8Qxuc1KekXoyZkDOMjUrBgTkDI5U3wEK6kZbwgeX8qum4GwjkKpzJPiFV9xaSRKqspDg7FevWuSenlEKqyGQSgd11t10+VFBAPeCPPh2Od9qjNLolHcnLavF7e2aSXR75lbABJOnHIdKTY6LWkDlaL7zMDhSG5E4+WK7XZpYy+oxxsSBz3xXaZLg1s9U7xlxpi1fJv51xrhsftLWUeo3/Q0fV/qz7ikW25Z9xX0XBxEc3CkDMbjHR0Y/nXRdJkAtpPpReXT6YrpQON1b6ULQeRagCHZNQG+wNMkvrUHPiVvPAp8UIj/AMsuvtRSsvRo2/3ChcQ8kQzySgsnjVuQUjb64p4lkij7w+AZ3MhAAHzzXbq31J/kb+aN1rK9pbG1vbSS2kmuV1DDKQ2R74pbQTO/aVxNrrtFbp4X+6WxYqh1eJgSOVZTh80ttc/eotBe3Xu41Y7FtBHIczlxgelSuJ8OXh11DbwyidGwX1IBttscYP8AZpWAlhkiEahHDhlcqMg+dQb5LJM0EN6/BCTcsZrplVV0HTpbck4xzBwB57mnWfEWt+GvaAIkjkFumkq2dunM1neK2tzJdCaS6kZtRwWO4Ock02e1uXh0TTO6Ak4+KjLJbAoVwidb8agCXFvCI2WMt3cgPhZuenH8eVbXsbfxpZ3WuNI55GVpAAdzjGQBy5CvLrWAxu2g6GU5J/pW/wCyXDry9gluIrnuz8LEkDO56UYSsEo+zZrdiXnsccqMrcsAEHntyqkHBL4H/wCQVT5qKlW3CrxCC3E5PXScVShLLYDP4f60GUxsRqAx5gAgVG/w2QnxcQlZvUKf1qRHbTxgD78xAOTmFR+laheBBIyDpjJHLZdqG9vGyt+yAwAAS3OpiRoE3CZPN26+2aSwDSVT7uE8htW2syZUPZ28ikrqDr+7vVRxTgsIt1X7q7nbxINxtuf7NayS2BXYxj1UA/qKrLxGjRdN1LICclAEX+H8aSWNPsZSMseAxALpimORn4iP1FKr57VJ21sgfyOjH6GlUvDEbcXmpfPH1FcdlP4s+5oQkz+KSultvif6V3URHBh0Yf8Ab+lPXfqPYrQdX+pvzpyEj8Q/60rCiUmr978lo66gPi/Kokbnrk/8cVJGNIw35VFsokPBJ/Fj2pCRlGnWpz5t/CuKfn9KehjfOCCRzwoOKWxqPJvtDCR9pzpVQUVXIAGOnkT+dZyFjHd2+nOdSnP5YrYfarbxRcYgkiwGktSWwigjB25bn3rHNhJ7R1PjOCcc+Y6moSfyLR6NBbIZpXUpIzHG64BOzHr7dKLaIJrBpFI0Lgjf4tz5fL0oHDncXd1on7gR4GCupj4DsAOtH4ZJr4FeSMG8MhXZACRjr9ad8qxSALUrb6j8T778v1rd9hUROG3Ktue+556YH986y5jCrbwsGI7oSEgncMMjetT2QVEs7nQCMzam+ZAJ9t6bGnd+hJtVXsv3KgbYpqOuPwZ/3Ui6jmw964rDG2MfOuiKISOq+x3Cn0IonerjAkcDGN8YoJIbntikxA5gZ9UqlCj/AFxn5gfypyueWnT/AMVP6CgDT10fIgGulk66fdK1AskqzKDpk058lx/CoV/GZdOoBxnO4A9+VPBToE+hoU0kasoxjfnypWkG2OMUeAB3fL9xf5UqHqU74U+9KttRrZHSc+X9/WimXb4f7+tKlVqMcEh/dp4mwPhpUqVwTMmGinXqPyqWkkZG67+eaVKuWaLxH6io1YyPSs7NdwC5eTRG5PMBM/mGFKlUJuikTL9sibvuja2ixqqnVpT4j9SfzrIN/mWyEFCCM/vKc0qVTZVFrAWZJ3UyAsxcgNgybc+RG3LpRrIzrwKaIHAdm5+Z2pUqouhZIsbghbhQdRCKqkZ9NxWp7IkNwuRlGD3pz67D+8b0qVUxP4EpqpFuzb/1pgIzuo+ZWlSq+MjPo4GjDY5eoOKdk5yjE+ukNSpU8nXQsVZ0ylB4jn5Cho+chNRxz60qVCzUNZsbsRj/AFIf5UNm2Bjb5lTSpUu4ZRs4XU8z+VKlSphD/9k="/>
          <p:cNvSpPr>
            <a:spLocks noChangeAspect="1" noChangeArrowheads="1"/>
          </p:cNvSpPr>
          <p:nvPr/>
        </p:nvSpPr>
        <p:spPr bwMode="auto">
          <a:xfrm>
            <a:off x="460375" y="-242888"/>
            <a:ext cx="172402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7" name="Group 16"/>
          <p:cNvGrpSpPr/>
          <p:nvPr/>
        </p:nvGrpSpPr>
        <p:grpSpPr>
          <a:xfrm>
            <a:off x="609600" y="2971800"/>
            <a:ext cx="8279880" cy="2362199"/>
            <a:chOff x="864120" y="2971800"/>
            <a:chExt cx="8279880" cy="2581276"/>
          </a:xfrm>
        </p:grpSpPr>
        <p:pic>
          <p:nvPicPr>
            <p:cNvPr id="11" name="Picture 10" descr="istock globe copy.png"/>
            <p:cNvPicPr>
              <a:picLocks noChangeAspect="1"/>
            </p:cNvPicPr>
            <p:nvPr>
              <p:custDataLst>
                <p:tags r:id="rId1"/>
              </p:custDataLst>
            </p:nvPr>
          </p:nvPicPr>
          <p:blipFill>
            <a:blip r:embed="rId9" cstate="print"/>
            <a:stretch>
              <a:fillRect/>
            </a:stretch>
          </p:blipFill>
          <p:spPr>
            <a:xfrm>
              <a:off x="4267200" y="3451837"/>
              <a:ext cx="1711982" cy="1653563"/>
            </a:xfrm>
            <a:prstGeom prst="rect">
              <a:avLst/>
            </a:prstGeom>
          </p:spPr>
        </p:pic>
        <p:pic>
          <p:nvPicPr>
            <p:cNvPr id="14" name="Picture 13" descr="country_only copy.jpg"/>
            <p:cNvPicPr>
              <a:picLocks noChangeAspect="1"/>
            </p:cNvPicPr>
            <p:nvPr>
              <p:custDataLst>
                <p:tags r:id="rId2"/>
              </p:custDataLst>
            </p:nvPr>
          </p:nvPicPr>
          <p:blipFill rotWithShape="1">
            <a:blip r:embed="rId10" cstate="print"/>
            <a:srcRect t="2034" r="11364" b="25266"/>
            <a:stretch/>
          </p:blipFill>
          <p:spPr>
            <a:xfrm>
              <a:off x="864120" y="3000498"/>
              <a:ext cx="3241964" cy="2333501"/>
            </a:xfrm>
            <a:prstGeom prst="rect">
              <a:avLst/>
            </a:prstGeom>
          </p:spPr>
        </p:pic>
        <p:pic>
          <p:nvPicPr>
            <p:cNvPr id="10" name="Picture 9" descr="Downsampling-1.png"/>
            <p:cNvPicPr>
              <a:picLocks noChangeAspect="1"/>
            </p:cNvPicPr>
            <p:nvPr>
              <p:custDataLst>
                <p:tags r:id="rId3"/>
              </p:custDataLst>
            </p:nvPr>
          </p:nvPicPr>
          <p:blipFill>
            <a:blip r:embed="rId11" cstate="print"/>
            <a:srcRect l="50000" t="7008" r="10833" b="36181"/>
            <a:stretch>
              <a:fillRect/>
            </a:stretch>
          </p:blipFill>
          <p:spPr>
            <a:xfrm>
              <a:off x="2692920" y="2971800"/>
              <a:ext cx="1955280" cy="1539263"/>
            </a:xfrm>
            <a:prstGeom prst="rect">
              <a:avLst/>
            </a:prstGeom>
          </p:spPr>
        </p:pic>
        <p:pic>
          <p:nvPicPr>
            <p:cNvPr id="15" name="Picture 12" descr="https://encrypted-tbn2.gstatic.com/images?q=tbn:ANd9GcTp64xsjxHnnhr4QwTGVzm9ZVQpM4wJedF5g4ox5G0suZWvO3ATFQ"/>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1200" y="3200400"/>
              <a:ext cx="1514475" cy="125082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old desktop\ASAREACA\Photos\DSC03346.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8182"/>
            <a:stretch/>
          </p:blipFill>
          <p:spPr bwMode="auto">
            <a:xfrm>
              <a:off x="7186222" y="3200400"/>
              <a:ext cx="1957778" cy="23526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encrypted-tbn2.gstatic.com/images?q=tbn:ANd9GcQHbE5K1amquGuc9_DhsKvAszsI7jQb1VfHFT6lZ8eWnFtU2vni-3vtrL3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1201" y="4419600"/>
              <a:ext cx="1395022" cy="11334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s://encrypted-tbn0.gstatic.com/images?q=tbn:ANd9GcQ0m1QkKl7OkEHz8veQrNBlypRphB0UIdn2cAcuppHJd-9Z6xd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7600" y="4132737"/>
              <a:ext cx="1638766" cy="127746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39" name="Picture 15" descr="https://encrypted-tbn2.gstatic.com/images?q=tbn:ANd9GcTjjy8Sgl80wGBD_cPXYJymEpt0ohAHZvVf42VEbL8N6dkgGPtG5EZSWTc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76983" y="3143249"/>
              <a:ext cx="1238250" cy="81915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2001982" y="5257800"/>
            <a:ext cx="4551218" cy="477054"/>
          </a:xfrm>
          <a:prstGeom prst="rect">
            <a:avLst/>
          </a:prstGeom>
          <a:noFill/>
        </p:spPr>
        <p:txBody>
          <a:bodyPr wrap="square" rtlCol="0">
            <a:spAutoFit/>
          </a:bodyPr>
          <a:lstStyle/>
          <a:p>
            <a:pPr algn="ctr"/>
            <a:r>
              <a:rPr lang="en-GB" sz="2500" b="1" dirty="0" smtClean="0">
                <a:solidFill>
                  <a:srgbClr val="7030A0"/>
                </a:solidFill>
              </a:rPr>
              <a:t>Partners</a:t>
            </a:r>
            <a:r>
              <a:rPr lang="en-GB" dirty="0" smtClean="0"/>
              <a:t> </a:t>
            </a:r>
            <a:endParaRPr lang="en-GB" dirty="0"/>
          </a:p>
        </p:txBody>
      </p:sp>
      <p:pic>
        <p:nvPicPr>
          <p:cNvPr id="24" name="Picture 23" descr="cid:image001.png@01CF0BD8.FC4DEAC0"/>
          <p:cNvPicPr/>
          <p:nvPr/>
        </p:nvPicPr>
        <p:blipFill>
          <a:blip r:embed="rId17" r:link="rId18" cstate="print"/>
          <a:srcRect l="20289" t="29600" r="25402" b="25200"/>
          <a:stretch>
            <a:fillRect/>
          </a:stretch>
        </p:blipFill>
        <p:spPr bwMode="auto">
          <a:xfrm>
            <a:off x="3175696" y="6021521"/>
            <a:ext cx="1852295" cy="675005"/>
          </a:xfrm>
          <a:prstGeom prst="rect">
            <a:avLst/>
          </a:prstGeom>
          <a:noFill/>
          <a:ln w="9525">
            <a:noFill/>
            <a:miter lim="800000"/>
            <a:headEnd/>
            <a:tailEnd/>
          </a:ln>
        </p:spPr>
      </p:pic>
    </p:spTree>
    <p:extLst>
      <p:ext uri="{BB962C8B-B14F-4D97-AF65-F5344CB8AC3E}">
        <p14:creationId xmlns:p14="http://schemas.microsoft.com/office/powerpoint/2010/main" val="3693732903"/>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Water and Society (</a:t>
            </a:r>
            <a:r>
              <a:rPr lang="en-US" dirty="0" err="1"/>
              <a:t>WaSo</a:t>
            </a:r>
            <a:r>
              <a:rPr lang="en-US" dirty="0"/>
              <a:t>-Africa) - Institutional Capacity Building in Water Management and Climate Change Adaptation in the Nile Basin.</a:t>
            </a:r>
          </a:p>
        </p:txBody>
      </p:sp>
    </p:spTree>
    <p:extLst>
      <p:ext uri="{BB962C8B-B14F-4D97-AF65-F5344CB8AC3E}">
        <p14:creationId xmlns:p14="http://schemas.microsoft.com/office/powerpoint/2010/main" val="4281199893"/>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http://www.disabilityandtechnology.uzh.ch/disabilityandtechnology/authoring/images/partner_log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685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Dar es Salaam Institute of Technology D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6208713"/>
            <a:ext cx="6477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http://sargello.homestead.com/files/juba_universi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6210300"/>
            <a:ext cx="565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7625" y="0"/>
            <a:ext cx="14763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914400" y="609600"/>
            <a:ext cx="7623175" cy="1752600"/>
          </a:xfrm>
        </p:spPr>
        <p:txBody>
          <a:bodyPr rtlCol="0">
            <a:normAutofit fontScale="90000"/>
          </a:bodyPr>
          <a:lstStyle/>
          <a:p>
            <a:pPr fontAlgn="auto">
              <a:spcAft>
                <a:spcPts val="0"/>
              </a:spcAft>
              <a:defRPr/>
            </a:pPr>
            <a:r>
              <a:rPr lang="en-GB" altLang="en-US" sz="3300" b="1" dirty="0" smtClean="0">
                <a:latin typeface="Tahoma" pitchFamily="34" charset="0"/>
                <a:ea typeface="Tahoma" pitchFamily="34" charset="0"/>
                <a:cs typeface="Tahoma" pitchFamily="34" charset="0"/>
              </a:rPr>
              <a:t>WIMEA-ICT:</a:t>
            </a:r>
            <a:r>
              <a:rPr lang="en-GB" altLang="en-US" sz="3300" dirty="0" smtClean="0">
                <a:latin typeface="Tahoma" pitchFamily="34" charset="0"/>
                <a:ea typeface="Tahoma" pitchFamily="34" charset="0"/>
                <a:cs typeface="Tahoma" pitchFamily="34" charset="0"/>
              </a:rPr>
              <a:t/>
            </a:r>
            <a:br>
              <a:rPr lang="en-GB" altLang="en-US" sz="3300" dirty="0" smtClean="0">
                <a:latin typeface="Tahoma" pitchFamily="34" charset="0"/>
                <a:ea typeface="Tahoma" pitchFamily="34" charset="0"/>
                <a:cs typeface="Tahoma" pitchFamily="34" charset="0"/>
              </a:rPr>
            </a:br>
            <a:r>
              <a:rPr lang="en-GB" altLang="en-US" sz="3100" b="1" dirty="0" smtClean="0">
                <a:ea typeface="Tahoma" pitchFamily="34" charset="0"/>
                <a:cs typeface="Tahoma" pitchFamily="34" charset="0"/>
              </a:rPr>
              <a:t>Improving </a:t>
            </a:r>
            <a:r>
              <a:rPr lang="en-GB" altLang="en-US" sz="3100" b="1" dirty="0" smtClean="0">
                <a:solidFill>
                  <a:srgbClr val="FF0000"/>
                </a:solidFill>
                <a:ea typeface="Tahoma" pitchFamily="34" charset="0"/>
                <a:cs typeface="Tahoma" pitchFamily="34" charset="0"/>
              </a:rPr>
              <a:t>W</a:t>
            </a:r>
            <a:r>
              <a:rPr lang="en-GB" altLang="en-US" sz="3100" b="1" dirty="0" smtClean="0">
                <a:ea typeface="Tahoma" pitchFamily="34" charset="0"/>
                <a:cs typeface="Tahoma" pitchFamily="34" charset="0"/>
              </a:rPr>
              <a:t>eather </a:t>
            </a:r>
            <a:r>
              <a:rPr lang="en-GB" altLang="en-US" sz="3100" b="1" dirty="0" smtClean="0">
                <a:solidFill>
                  <a:srgbClr val="FF0000"/>
                </a:solidFill>
                <a:ea typeface="Tahoma" pitchFamily="34" charset="0"/>
                <a:cs typeface="Tahoma" pitchFamily="34" charset="0"/>
              </a:rPr>
              <a:t>I</a:t>
            </a:r>
            <a:r>
              <a:rPr lang="en-GB" altLang="en-US" sz="3100" b="1" dirty="0" smtClean="0">
                <a:ea typeface="Tahoma" pitchFamily="34" charset="0"/>
                <a:cs typeface="Tahoma" pitchFamily="34" charset="0"/>
              </a:rPr>
              <a:t>nformation </a:t>
            </a:r>
            <a:r>
              <a:rPr lang="en-GB" altLang="en-US" sz="3100" b="1" dirty="0" smtClean="0">
                <a:solidFill>
                  <a:srgbClr val="FF0000"/>
                </a:solidFill>
                <a:ea typeface="Tahoma" pitchFamily="34" charset="0"/>
                <a:cs typeface="Tahoma" pitchFamily="34" charset="0"/>
              </a:rPr>
              <a:t>M</a:t>
            </a:r>
            <a:r>
              <a:rPr lang="en-GB" altLang="en-US" sz="3100" b="1" dirty="0" smtClean="0">
                <a:ea typeface="Tahoma" pitchFamily="34" charset="0"/>
                <a:cs typeface="Tahoma" pitchFamily="34" charset="0"/>
              </a:rPr>
              <a:t>anagement in </a:t>
            </a:r>
            <a:r>
              <a:rPr lang="en-GB" altLang="en-US" sz="3100" b="1" dirty="0" smtClean="0">
                <a:solidFill>
                  <a:srgbClr val="FF0000"/>
                </a:solidFill>
                <a:ea typeface="Tahoma" pitchFamily="34" charset="0"/>
                <a:cs typeface="Tahoma" pitchFamily="34" charset="0"/>
              </a:rPr>
              <a:t>E</a:t>
            </a:r>
            <a:r>
              <a:rPr lang="en-GB" altLang="en-US" sz="3100" b="1" dirty="0" smtClean="0">
                <a:ea typeface="Tahoma" pitchFamily="34" charset="0"/>
                <a:cs typeface="Tahoma" pitchFamily="34" charset="0"/>
              </a:rPr>
              <a:t>ast </a:t>
            </a:r>
            <a:r>
              <a:rPr lang="en-GB" altLang="en-US" sz="3100" b="1" dirty="0" smtClean="0">
                <a:solidFill>
                  <a:srgbClr val="FF0000"/>
                </a:solidFill>
                <a:ea typeface="Tahoma" pitchFamily="34" charset="0"/>
                <a:cs typeface="Tahoma" pitchFamily="34" charset="0"/>
              </a:rPr>
              <a:t>A</a:t>
            </a:r>
            <a:r>
              <a:rPr lang="en-GB" altLang="en-US" sz="3100" b="1" dirty="0" smtClean="0">
                <a:ea typeface="Tahoma" pitchFamily="34" charset="0"/>
                <a:cs typeface="Tahoma" pitchFamily="34" charset="0"/>
              </a:rPr>
              <a:t>frica for effective service provision through the application of suitable </a:t>
            </a:r>
            <a:r>
              <a:rPr lang="en-GB" altLang="en-US" sz="3100" b="1" dirty="0" smtClean="0">
                <a:solidFill>
                  <a:srgbClr val="FF0000"/>
                </a:solidFill>
                <a:ea typeface="Tahoma" pitchFamily="34" charset="0"/>
                <a:cs typeface="Tahoma" pitchFamily="34" charset="0"/>
              </a:rPr>
              <a:t>ICT</a:t>
            </a:r>
            <a:r>
              <a:rPr lang="en-GB" altLang="en-US" sz="3100" b="1" dirty="0" smtClean="0">
                <a:ea typeface="Tahoma" pitchFamily="34" charset="0"/>
                <a:cs typeface="Tahoma" pitchFamily="34" charset="0"/>
              </a:rPr>
              <a:t>s </a:t>
            </a:r>
            <a:r>
              <a:rPr lang="en-US" altLang="en-US" sz="3300" dirty="0" smtClean="0">
                <a:latin typeface="Tahoma" pitchFamily="34" charset="0"/>
                <a:ea typeface="Tahoma" pitchFamily="34" charset="0"/>
                <a:cs typeface="Tahoma" pitchFamily="34" charset="0"/>
              </a:rPr>
              <a:t/>
            </a:r>
            <a:br>
              <a:rPr lang="en-US" altLang="en-US" sz="3300" dirty="0" smtClean="0">
                <a:latin typeface="Tahoma" pitchFamily="34" charset="0"/>
                <a:ea typeface="Tahoma" pitchFamily="34" charset="0"/>
                <a:cs typeface="Tahoma" pitchFamily="34" charset="0"/>
              </a:rPr>
            </a:br>
            <a:r>
              <a:rPr lang="en-US" altLang="en-US" sz="2400" dirty="0" smtClean="0"/>
              <a:t> </a:t>
            </a:r>
            <a:r>
              <a:rPr lang="en-US" altLang="en-US" sz="3200" dirty="0" smtClean="0"/>
              <a:t> </a:t>
            </a:r>
          </a:p>
        </p:txBody>
      </p:sp>
      <p:sp>
        <p:nvSpPr>
          <p:cNvPr id="2055" name="TextBox 9"/>
          <p:cNvSpPr txBox="1">
            <a:spLocks noChangeArrowheads="1"/>
          </p:cNvSpPr>
          <p:nvPr/>
        </p:nvSpPr>
        <p:spPr bwMode="auto">
          <a:xfrm>
            <a:off x="2535238" y="5770563"/>
            <a:ext cx="455136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500" b="1">
                <a:solidFill>
                  <a:srgbClr val="7030A0"/>
                </a:solidFill>
              </a:rPr>
              <a:t>Partners</a:t>
            </a:r>
            <a:r>
              <a:rPr lang="en-GB" altLang="en-US"/>
              <a:t> </a:t>
            </a:r>
          </a:p>
        </p:txBody>
      </p:sp>
      <p:pic>
        <p:nvPicPr>
          <p:cNvPr id="2056" name="Object 1"/>
          <p:cNvPicPr>
            <a:picLocks noChangeArrowheads="1"/>
          </p:cNvPicPr>
          <p:nvPr/>
        </p:nvPicPr>
        <p:blipFill>
          <a:blip r:embed="rId7">
            <a:extLst>
              <a:ext uri="{28A0092B-C50C-407E-A947-70E740481C1C}">
                <a14:useLocalDpi xmlns:a14="http://schemas.microsoft.com/office/drawing/2010/main" val="0"/>
              </a:ext>
            </a:extLst>
          </a:blip>
          <a:srcRect l="-11115" r="-55" b="-3246"/>
          <a:stretch>
            <a:fillRect/>
          </a:stretch>
        </p:blipFill>
        <p:spPr bwMode="auto">
          <a:xfrm>
            <a:off x="-381000" y="2209800"/>
            <a:ext cx="5181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200" y="6180138"/>
            <a:ext cx="33782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58" name="Rectangle 14"/>
          <p:cNvSpPr>
            <a:spLocks noChangeArrowheads="1"/>
          </p:cNvSpPr>
          <p:nvPr/>
        </p:nvSpPr>
        <p:spPr bwMode="auto">
          <a:xfrm>
            <a:off x="4800600" y="2286000"/>
            <a:ext cx="38100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endParaRPr lang="en-US" altLang="en-US" sz="2800"/>
          </a:p>
          <a:p>
            <a:pPr algn="just"/>
            <a:r>
              <a:rPr lang="en-US" altLang="en-US" sz="2400"/>
              <a:t>Improve the </a:t>
            </a:r>
            <a:r>
              <a:rPr lang="en-US" altLang="en-US" sz="2400" b="1"/>
              <a:t>accuracy of </a:t>
            </a:r>
            <a:r>
              <a:rPr lang="en-US" altLang="en-US" sz="2400"/>
              <a:t>and </a:t>
            </a:r>
            <a:r>
              <a:rPr lang="en-US" altLang="en-US" sz="2400" b="1"/>
              <a:t>access to weather information</a:t>
            </a:r>
            <a:r>
              <a:rPr lang="en-US" altLang="en-US" sz="2400"/>
              <a:t> in East Africa through ICTs for increased </a:t>
            </a:r>
            <a:r>
              <a:rPr lang="en-US" altLang="en-US" sz="2400" b="1"/>
              <a:t>productivity</a:t>
            </a:r>
            <a:r>
              <a:rPr lang="en-US" altLang="en-US" sz="2400"/>
              <a:t> and </a:t>
            </a:r>
            <a:r>
              <a:rPr lang="en-US" altLang="en-US" sz="2400" b="1"/>
              <a:t>safety</a:t>
            </a:r>
            <a:endParaRPr lang="en-US" altLang="en-US" sz="2400"/>
          </a:p>
        </p:txBody>
      </p:sp>
    </p:spTree>
    <p:extLst>
      <p:ext uri="{BB962C8B-B14F-4D97-AF65-F5344CB8AC3E}">
        <p14:creationId xmlns:p14="http://schemas.microsoft.com/office/powerpoint/2010/main" val="2177177493"/>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smtClean="0"/>
              <a:t>Building capacity for </a:t>
            </a:r>
            <a:r>
              <a:rPr lang="en-GB" sz="3100" dirty="0" err="1" smtClean="0"/>
              <a:t>REDD</a:t>
            </a:r>
            <a:r>
              <a:rPr lang="en-GB" sz="3100" dirty="0" smtClean="0"/>
              <a:t>+ in East Africa for improved ecosystem health and for sustainable livelihoods in Eastern Africa (</a:t>
            </a:r>
            <a:r>
              <a:rPr lang="en-GB" sz="3100" dirty="0" err="1" smtClean="0"/>
              <a:t>UGA</a:t>
            </a:r>
            <a:r>
              <a:rPr lang="en-GB" sz="3100" dirty="0" smtClean="0"/>
              <a:t>-13/0019)</a:t>
            </a:r>
            <a:endParaRPr lang="en-GB" dirty="0"/>
          </a:p>
        </p:txBody>
      </p:sp>
      <p:sp>
        <p:nvSpPr>
          <p:cNvPr id="3" name="Content Placeholder 2"/>
          <p:cNvSpPr>
            <a:spLocks noGrp="1"/>
          </p:cNvSpPr>
          <p:nvPr>
            <p:ph idx="1"/>
          </p:nvPr>
        </p:nvSpPr>
        <p:spPr>
          <a:xfrm>
            <a:off x="457200" y="2209800"/>
            <a:ext cx="8229600" cy="4104456"/>
          </a:xfrm>
        </p:spPr>
        <p:txBody>
          <a:bodyPr>
            <a:normAutofit fontScale="62500" lnSpcReduction="20000"/>
          </a:bodyPr>
          <a:lstStyle/>
          <a:p>
            <a:r>
              <a:rPr lang="en-GB" sz="3600" dirty="0" err="1" smtClean="0"/>
              <a:t>REDD</a:t>
            </a:r>
            <a:r>
              <a:rPr lang="en-GB" sz="3600" dirty="0" smtClean="0"/>
              <a:t>+ </a:t>
            </a:r>
            <a:r>
              <a:rPr lang="en-GB" sz="3600" dirty="0"/>
              <a:t>is </a:t>
            </a:r>
            <a:r>
              <a:rPr lang="en-GB" sz="3600" dirty="0" smtClean="0"/>
              <a:t>aimed at supporting </a:t>
            </a:r>
            <a:r>
              <a:rPr lang="en-GB" sz="3600" dirty="0"/>
              <a:t>activities </a:t>
            </a:r>
            <a:r>
              <a:rPr lang="en-GB" sz="3600" dirty="0" smtClean="0"/>
              <a:t>to reduce </a:t>
            </a:r>
            <a:r>
              <a:rPr lang="en-GB" sz="3600" dirty="0"/>
              <a:t>CO</a:t>
            </a:r>
            <a:r>
              <a:rPr lang="en-GB" sz="3600" baseline="-25000" dirty="0"/>
              <a:t>2</a:t>
            </a:r>
            <a:r>
              <a:rPr lang="en-GB" sz="3600" dirty="0"/>
              <a:t> emissions that are caused by deforestation and forest </a:t>
            </a:r>
            <a:r>
              <a:rPr lang="en-GB" sz="3600" dirty="0" smtClean="0"/>
              <a:t>degradation</a:t>
            </a:r>
            <a:endParaRPr lang="en-GB" sz="3600" dirty="0"/>
          </a:p>
          <a:p>
            <a:r>
              <a:rPr lang="en-GB" sz="3600" dirty="0" smtClean="0"/>
              <a:t>This </a:t>
            </a:r>
            <a:r>
              <a:rPr lang="en-GB" sz="3600" dirty="0"/>
              <a:t>project is a partnership between Makerere University (</a:t>
            </a:r>
            <a:r>
              <a:rPr lang="en-GB" sz="3600" dirty="0" err="1"/>
              <a:t>Mak</a:t>
            </a:r>
            <a:r>
              <a:rPr lang="en-GB" sz="3600" dirty="0"/>
              <a:t>), University of Dar </a:t>
            </a:r>
            <a:r>
              <a:rPr lang="en-GB" sz="3600" dirty="0" err="1"/>
              <a:t>es</a:t>
            </a:r>
            <a:r>
              <a:rPr lang="en-GB" sz="3600" dirty="0"/>
              <a:t> salaam (</a:t>
            </a:r>
            <a:r>
              <a:rPr lang="en-GB" sz="3600" dirty="0" err="1"/>
              <a:t>UDSM</a:t>
            </a:r>
            <a:r>
              <a:rPr lang="en-GB" sz="3600" dirty="0"/>
              <a:t>) and the Norwegian University of Life Sciences (</a:t>
            </a:r>
            <a:r>
              <a:rPr lang="en-GB" sz="3600" dirty="0" err="1"/>
              <a:t>NMBU</a:t>
            </a:r>
            <a:r>
              <a:rPr lang="en-GB" sz="3600" dirty="0"/>
              <a:t>)</a:t>
            </a:r>
          </a:p>
          <a:p>
            <a:r>
              <a:rPr lang="en-GB" sz="3600" dirty="0"/>
              <a:t>The project is being implemented at </a:t>
            </a:r>
            <a:r>
              <a:rPr lang="en-GB" sz="3600" dirty="0" err="1"/>
              <a:t>Mak</a:t>
            </a:r>
            <a:r>
              <a:rPr lang="en-GB" sz="3600" dirty="0"/>
              <a:t> and </a:t>
            </a:r>
            <a:r>
              <a:rPr lang="en-GB" sz="3600" dirty="0" err="1"/>
              <a:t>UDSM</a:t>
            </a:r>
            <a:r>
              <a:rPr lang="en-GB" sz="3600" dirty="0"/>
              <a:t> with the goal of Strengthening capacity for education and research on climate change and </a:t>
            </a:r>
            <a:r>
              <a:rPr lang="en-GB" sz="3600" dirty="0" err="1"/>
              <a:t>REDD</a:t>
            </a:r>
            <a:r>
              <a:rPr lang="en-GB" sz="3600" dirty="0"/>
              <a:t>+ at </a:t>
            </a:r>
            <a:r>
              <a:rPr lang="en-GB" sz="3600" dirty="0" err="1"/>
              <a:t>Mak</a:t>
            </a:r>
            <a:r>
              <a:rPr lang="en-GB" sz="3600" dirty="0"/>
              <a:t> and </a:t>
            </a:r>
            <a:r>
              <a:rPr lang="en-GB" sz="3600" dirty="0" err="1"/>
              <a:t>UDSM</a:t>
            </a:r>
            <a:r>
              <a:rPr lang="en-GB" sz="3600" dirty="0"/>
              <a:t>.</a:t>
            </a:r>
          </a:p>
          <a:p>
            <a:r>
              <a:rPr lang="en-GB" sz="3600" dirty="0"/>
              <a:t>The main outputs are:</a:t>
            </a:r>
          </a:p>
          <a:p>
            <a:pPr marL="514350" indent="-514350">
              <a:buFont typeface="+mj-lt"/>
              <a:buAutoNum type="arabicPeriod"/>
            </a:pPr>
            <a:r>
              <a:rPr lang="en-GB" sz="3600" dirty="0" smtClean="0"/>
              <a:t>Develop </a:t>
            </a:r>
            <a:r>
              <a:rPr lang="en-GB" sz="3600" dirty="0"/>
              <a:t>capacity for </a:t>
            </a:r>
            <a:r>
              <a:rPr lang="en-GB" sz="3600" dirty="0" err="1"/>
              <a:t>REDD</a:t>
            </a:r>
            <a:r>
              <a:rPr lang="en-GB" sz="3600" dirty="0"/>
              <a:t>+ implementation and coordination</a:t>
            </a:r>
          </a:p>
          <a:p>
            <a:pPr marL="514350" indent="-514350">
              <a:buFont typeface="+mj-lt"/>
              <a:buAutoNum type="arabicPeriod"/>
            </a:pPr>
            <a:r>
              <a:rPr lang="en-GB" sz="3600" dirty="0" smtClean="0"/>
              <a:t>Build </a:t>
            </a:r>
            <a:r>
              <a:rPr lang="en-GB" sz="3600" dirty="0"/>
              <a:t>an information system for </a:t>
            </a:r>
            <a:r>
              <a:rPr lang="en-GB" sz="3600" dirty="0" err="1"/>
              <a:t>REDD</a:t>
            </a:r>
            <a:r>
              <a:rPr lang="en-GB" sz="3600" dirty="0"/>
              <a:t>+</a:t>
            </a:r>
          </a:p>
          <a:p>
            <a:endParaRPr lang="en-GB" dirty="0"/>
          </a:p>
        </p:txBody>
      </p:sp>
      <p:sp>
        <p:nvSpPr>
          <p:cNvPr id="4" name="Rectangle 3"/>
          <p:cNvSpPr/>
          <p:nvPr/>
        </p:nvSpPr>
        <p:spPr>
          <a:xfrm>
            <a:off x="1835696" y="1628800"/>
            <a:ext cx="5472608" cy="461665"/>
          </a:xfrm>
          <a:prstGeom prst="rect">
            <a:avLst/>
          </a:prstGeom>
        </p:spPr>
        <p:txBody>
          <a:bodyPr wrap="square">
            <a:spAutoFit/>
          </a:bodyPr>
          <a:lstStyle/>
          <a:p>
            <a:pPr marL="342900" lvl="0" indent="-342900">
              <a:spcBef>
                <a:spcPct val="20000"/>
              </a:spcBef>
            </a:pPr>
            <a:r>
              <a:rPr lang="en-GB" sz="2400" dirty="0">
                <a:solidFill>
                  <a:prstClr val="black"/>
                </a:solidFill>
              </a:rPr>
              <a:t>Prof. John RS Tabuti (Principal Investigator)</a:t>
            </a:r>
          </a:p>
        </p:txBody>
      </p:sp>
      <p:pic>
        <p:nvPicPr>
          <p:cNvPr id="1026" name="Picture 2" descr="C:\Users\MUK-GIS1\AppData\Local\Temp\udsm-logo.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114" y="5257800"/>
            <a:ext cx="165088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id:image001.png@01CF0BD8.FC4DEAC0"/>
          <p:cNvPicPr/>
          <p:nvPr/>
        </p:nvPicPr>
        <p:blipFill>
          <a:blip r:embed="rId4" r:link="rId5" cstate="print"/>
          <a:srcRect l="20289" t="29600" r="25402" b="25200"/>
          <a:stretch>
            <a:fillRect/>
          </a:stretch>
        </p:blipFill>
        <p:spPr bwMode="auto">
          <a:xfrm>
            <a:off x="21236" y="6016453"/>
            <a:ext cx="1852295" cy="675005"/>
          </a:xfrm>
          <a:prstGeom prst="rect">
            <a:avLst/>
          </a:prstGeom>
          <a:noFill/>
          <a:ln w="9525">
            <a:noFill/>
            <a:miter lim="800000"/>
            <a:headEnd/>
            <a:tailEnd/>
          </a:ln>
        </p:spPr>
      </p:pic>
    </p:spTree>
    <p:extLst>
      <p:ext uri="{BB962C8B-B14F-4D97-AF65-F5344CB8AC3E}">
        <p14:creationId xmlns:p14="http://schemas.microsoft.com/office/powerpoint/2010/main" val="1314484220"/>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cid:image004.png@01CD6A7D.C2CFB1A0"/>
          <p:cNvSpPr>
            <a:spLocks noChangeAspect="1" noChangeArrowheads="1"/>
          </p:cNvSpPr>
          <p:nvPr/>
        </p:nvSpPr>
        <p:spPr bwMode="auto">
          <a:xfrm>
            <a:off x="155575" y="-579438"/>
            <a:ext cx="4010025" cy="1209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data:image/jpeg;base64,/9j/4AAQSkZJRgABAQAAAQABAAD/2wCEAAkGBwgHBgkIBwgKCgkLDRYPDQwMDRsUFRAWIB0iIiAdHx8kKDQsJCYxJx8fLT0tMTU3Ojo6Iys/RD84QzQ5OjcBCgoKDQwNGg8PGjclHyU3Nzc3Nzc3Nzc3Nzc3Nzc3Nzc3Nzc3Nzc3Nzc3Nzc3Nzc3Nzc3Nzc3Nzc3Nzc3Nzc3N//AABEIAGkAjAMBIgACEQEDEQH/xAAcAAACAwEBAQEAAAAAAAAAAAAEBQMGBwIAAQj/xAA8EAACAQIEBAQEBAUCBgMAAAABAgMEEQAFEiEGEzFBIlFhcRQygZEHUqGxFSMzQsHh8BYkosLR8SVygv/EABgBAAMBAQAAAAAAAAAAAAAAAAABAgME/8QAIREAAgIBBQADAQAAAAAAAAAAAAECESEDEhMxQRQiUQT/2gAMAwEAAhEDEQA/ANmNOqkMgsLbgY4KjoUDj2F8FH+mPbAbQrMxuWvcbhrYtZAhlipJiytGgYi2oixHtigZ3kNTl9Q3hMkJN1dU/fGiz6V2dQR2vj6phWEK+4Pnioy2iasyNKZpXCRozMewXfHb0EscipJEVZgCAw6g406nyKghqjVRxHUTqUX2U+mJZcrppq0VT6zJa3iNwB6eX0xpzEbCrcO8J009ItVmYkUsx0xfLt69+uLVTUFDl1OsUEK6Ce4BP3wTMVI06emFHFc0lJwzX1EJOtIvCR2uQL/S98ZSk32WkkcV3F3DtExhnzOnRgdJAUkKfUgWGDoJudTrIml42F0ZbEMD3B7jH5x4koqqnRGkDJzF1AemHf4b8XtlkgyvNnc0Kxu8M2uxhI303/KRfEpotxaN2EaTaHBUaN9QA3+uOHKSR/y3WTzIGK/PxVk9LlsPxEVXTwlFYqVAdFNiCwvff7nD/L6qhr4hPlksMsbi+qNrgj2xRNM4ReXdioF+5FsRtaWQBSoJ6euGbRpIuiRQw73x4pGtiFHobYAABSatmsR7YnWFVjKhFA9sc5lVfA0jz8tnVN7L1wBDmi1dKtRGSqnqjCxBwUwCZaZT4iQMLKmSBJNJZbgYGr8wmfbVZewGE0tRdt8AF3XNA6gX2tvj7DWKkm/ynC6jpNVuYyiwFyDfBU1OhiHKtqA209/pgAZGWORdrG+IZuS6WYFW6WvYnC6ngmkVo51KW226EYnWklBAWdigPVtyPYnCoLI0zB6GGXnWMSjw+eCMlrZ6yN5JKd4gbFS3Rh6fbHb0CPp8b3U3B2waLRrZiSvmT1w8UIgfmM5HTA1VCammkppFLxTKUYW6g7YOE8YYhiqi3W+Io61JXddYBU+eEMxfiLLZaKrnp+I3kFDTqDEkBXVUqxA1Ano2wFvUgYoNSoqs6eKFQkUsxUC+yoTa30Bx+iePKZK3h+e8AleMa0YDxR77sp6j6YwHOspijkeSKofmg7U7LYlQNwpFtwLHzxKg1k2c90S+zU/8Qlaqqy38PhYrT09yDUyHYySefcKvkPLFdPFNVk1dzcpkIhhfSSHuhN/7bnf9sF8PTyZ5kEi1TNLNTzchzptGwI+Zt99v7R16bAnFe4up6elblU4m1J2IstvMe58vri3+kM33hLieLiPI4a5FCyEmOZR/a4629DsR74dR1EYQluvlj8x8J8a5pwtLL8KkVRTy25sMoIBt3BHQ/fG4JxTlpy3L6ivqI6apr4kkjpm3l8QBtpG5tfrbCslk/E+evTjkUkbmUrcuR4VF8U6nqZ5MwilleWQ6xqCt1+mLPIKGsqyzlpNB2XUbYlnOXaUUQIkq76lWx++NlJRVUZNNvsCq5PTrhdJp1bYMrGDy+BtsBu2k2AGMyy0UdbILQNr1KOhUi2DaWYo+pxzAeluo9MJEarisGQEDuu2CjLLMmtaWQPseYOpP+cFBY8aeFzu2knuD0x5ZCjaQ+odjhPyqia0UsbKALliNx9sTxTQ090WbXbc+eFQ7GolULYMAfTpiB3dyQCPUE4Eqa+ERnUyo3UA7YWHN4mTVzI1a/wDbgoVjaSBNO+7epviD4N7Wh079bncYUfxYOGYStqHTfHMeduoYL8x64AstCIsUIjlbfuSL4yb8TeHYspkXMaBWFPIw8AYsFYb29Ljp5WIxdhnRKWqZ9A8iNyPTFU/EDiJRkElKAz8wghrEAWII98LpWVHLpCPhetqK7LGoaWNEkiZpJZZWNiWO1gNzsOt/9KxxG9WKxqedoJEY3YqgUi3cnrf3vhvwpBLltLmWaSvadh8OioQdJ6npsT0GK5LCrZksTM/MeQB2JvYk4hybNWlQ74G4Nl4jrZJNZp6CD+rUMge7flVTtfe9zsNtsapDlWW8Paxlia53Qo88rCSZ/drXt6dPTEuV00OVZemX0KmGmS/hG5Y92J8zhtQ0sNKBVMyk2BW2xBONYx25ZzuW7CFmWUMrTHmMkQIvpKglj7dsQZ1TVN/5FIzW/KrYsqN8Q2qMqSnykC22Bammp53HxFZJpA3QE9fLpglKwSpFFeeshJvAw7EbYkjp8xqE5kcFlPnfFtENDEbRUuk9mla/7nANZmaRyhAQAB0XphDOcv4loKsEU0wfT+ZRfyvg+LNI5JAI3XURtt37d9sYblrnKaxahKsPIoFrpsPqDvvbr1w+XiTNuYszViCP5tCU4XULeZv0+n0xlyx9HTNZOaoj6JEKyW+Zrn7WxHJUR1kwPMBCDa674y3/AIszIuCa6JFF/mgUA2H+uOoeM61hMTNdx/TUrsg69hY9uuDmiJpmlNTxSnxmN7Dpbf6YBrcsmmUGNEP5SLAjFKbi7NpJEISIA9AqeI36foRj5/x1mbF4ljTUL7rF4kPQbE77/uMC14hRdVo+XTcuqA2HzLGGYfXtgOohWCnM8dwid2I/W/QYr9JxPnWYOYKePU1h1QgqPzE9OxO+A6jOfhKqR+cua5p8hdgRTUwO1mHRz1+5274XNfRShZYqqKCKiSuzef4OKQAoGOp5SeyINycV6pyTiLO6hoIMsfLsukjCa6rQ7aCRdjvcNte1ge1xhJLmGYxVUmZVcs89anyzS38B32T8ot5eeHUXFOZVE0AEzFWZYgo0liT/AHXP0J9icTyp9jWOjqupabhzhvkwVBqVR2tM66TIxPW1zbptvjO4przl5RrLX1b+eLRx5VFBSZdCdo0H18sVzNaKOleM08hZG2Oq2x23uPP9MDfhrJ1g2/8ADvNFzTh2N5yJKmmcwS6hubAFT76SPth5ULDUqVjJGkmwIsB/nGEcPZxWUQlpI6t4kkdXsndgRv59APthiMxzDnPG+bVoVWbcytpa5N++17+v+MVzbcMwaV4NUqswhoKmCjVozVTfJECbkWJv6DY/bBZmJp2K6kuxuj7HGOMZngAkmknkAF3kkN9At8l77L1++PrqAsjzc5oeb80Op/EPUtv5e2IWvnoKNIn4hySF3hmzCEThbaQxtv2uO+OI8xyqZdcVVBpP5TcX+pxmsGX/ABdMamBYucSLRk2vfuPTZttreeI2Wu8Ih5aoB0MQG/f9cUtce0FjgqeX/PnRJ2B8DAj032xEy1FgjSM0Zuqkiym3W3n2x8R54yWWflXFgQL+9r9MSrmEoGjS2gDr4rH/AM4imdCjXYUq6YldqhI40AUzhbE+l7b/AKnEcFQki6IQ12JMgAA1du3bYbYg1JWSM9TG8zBbISoAH0tsMFaoEk/lKCw8NmYqp2Atb3HXA0htJnVJ8Q0toJUKKAxkjjuSdj1PQbdr4YU81HRGSbNo3+HH9CMSGzyDpqt2Fum29sDrO2q0Ut41/l35ZCqbknqP93GOzV089PNFUQU8jsxZS0W1trD9B+uJxdC2LwGr84qc7mNNlzCjo72cgWBHToP/AH64mpKKRqdo6BY50juxULYmyglv+m9sfUSjhWMxxRlZ1IZL2VHuPEOuzDa3Yj1waaymio6iohiWnYMo5W+lwQbqf379cKbfhLQOGVVjeUMJAx1IwABuL7n6fphpRB1kE1ZSGMKqyxybAFSCNrdcKYDUZjXxxTxRrDzLlka1h36+eG2b1kCUQijmQxogTXfoqgLfzI2/TDUc2NRSdiE00s+bT5pXAcsSXhF9WoAXDL2It0PTE8lIuZQSCRCjMRodrADfa9h6/YnBeT0s+lso+JjY3EitfwqdW6kEAgj5um2+ElTxFG76EicRr4QsbXJ8yT3J2+2I+zlggWmT4epSZlbSr2OnvbqBiwLXxtCojljZSuq4jt37gn1OE6ulVFLI0YjEZve/S+B7xqUkicTNqHhI/cY2lHdkQxrZ0nofDpYRSalVTax6GwPTA6ZoAIY5STpsQSpGmxv2++D6GgjqJSZAYlWPUAzkg2/UY7rMooMqRZXqHqWL7RaAOYRvubnb2GI+vRa028nolklo5ZVqUgisBzmJJGxNl7knrYC+3YYAnLNM5SopyptYNqbSLCwFx5Y9UNUmbnPMo8NwsA0qg22FsQnVUWdZSp31am3Jud9/S2KSRWxxBgwLAcxiALlgwsv064kK9yy7/mO/2xNDGSQxckgb9gfoP974lujSAaoi25MZS+kD6e2HZptI4OZpuvhBFhfofS2CGjdW8WjSq3N2O1/pgjL4qmRzqgEa2srWBthxIlJHSULVjwJKgMcqFWeUlmJBC26abDEt5NFDAtpaepqVEcXN5RPyj5VuOpPb1wxThuaNxNLIqRtvoXf6dTf/AFOJxmBoSjUBBJFpeaNAUX8jvta/bt5YDrM1zCee80UOjch1nKbja5uLjbtvic+FbYpHea5ZDSwxstSr3BIVl0EDyAv/AOMARmjnc0zyoJl3VipGsj9/phFXVuY1KyDliKM9dLXLLfbxHc/72wzp6metgRZUJdFCgoLH0F+g9TbFbTK1J0kH1E4o8uklAtUFQEIG92vpAv6b/bALxAIy1ZZ9FGqOgPViLt64+VtZHJy2q1ZdA5rsB4SWNvqAukAd8TR00NdV1NU6uBPfYCx0dhudul8HgOLkwtJ0dKeuhnSok1/zAf6jIykFrnrbcW9sA0GVxGeKIxoEC/zzNUrEBY2JBO579AcNo6SjMZaZ+QkVlEcbAalFydz59MI5jyI3rXImZwA6k30BrdPP27XxCTMuNokzvJPg67lLIZIZLOmgERrGfl1Ed+3T/NjqWhpRDGVWKJhazqLWPrtv7XvgQO0lP8VzAxjUJ1N1U2t+o7YMhkM8RVJFVdmG3Tte2Ktm+nFendQdFE/LVll0fOjC/tf6eWIYXFZXxs0YUQwCRFI+Ut5/S+CksrapXMUO13bfvewHn19uuFs4eV5ayPnI0zWESi1k7bjp9sIt9jEsjoQ6ISEtqG1sJpjDFJ46A+LxAxm4P69ceqJKqflx04npoUbVIzGxPpbvj68FLKdUs1RqGx0bD7AYaVCk76LDF+HPGAUf/FspHnNGb/8AVguD8POLFJZ6NgR00tHc+nzdPfH6Ax7GuxHHzyMIi4H4oDWbLZ9N9/8AmIz/AN37Y6fgnirSV/hLsOw56fvqxuuPYXGivkzMKTgPiNUucpbfqgmTb9cQngLiYOskeUkunyl5U28+hGN7x7BxoH/RJn53P4Z8TrIW/hitfqqOoU7dgW2wXT/h9xLEoAyopfqBMh8/X9sb7j2G4Ila0kYSeAuImiIGUlWa9gXjKr7i/piQ8EcSBFT+GSkhh4xLEoPS7EAi3643LHsLjRXyJfhgNRwDxT4OVlLnxaSRVIPAOhO+5OOx+H/EOkczJZHVNggmjufrfG949h8aJ55H51P4dcRQLDry06GbU8bzp4PUHVv1wa3A+cxxFFotJ5d2ImW9vP5thscbjXfPH7H/ABiCT5W/+rfu2DYhrXkvDFKrgPiKoEMRozNElwFaZdztsd/v9Bjl+DuIQ7R/BPGDsP8AmIze2x6n3+2N0p+v/wCm/wAYFbqvu37nBsQLXkjCq7gvi54StJQG35ufFvY3O9/fC9fw44qqbu+Ql2GxKViAfbVj9C1P9Zfd/wBxieL5frhqKRMtaUuz/9k="/>
          <p:cNvSpPr>
            <a:spLocks noChangeAspect="1" noChangeArrowheads="1"/>
          </p:cNvSpPr>
          <p:nvPr/>
        </p:nvSpPr>
        <p:spPr bwMode="auto">
          <a:xfrm>
            <a:off x="155575" y="-479425"/>
            <a:ext cx="1333500" cy="100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GkAjAMBIgACEQEDEQH/xAAcAAACAwEBAQEAAAAAAAAAAAAEBQMGBwIAAQj/xAA8EAACAQIEBAQEBAUCBgMAAAABAgMEEQAFEiEGEzFBIlFhcRQygZEHUqGxFSMzQsHh8BYkosLR8SVygv/EABgBAAMBAQAAAAAAAAAAAAAAAAABAgME/8QAIREAAgIBBQADAQAAAAAAAAAAAAECESEDEhMxQRQiUQT/2gAMAwEAAhEDEQA/ANmNOqkMgsLbgY4KjoUDj2F8FH+mPbAbQrMxuWvcbhrYtZAhlipJiytGgYi2oixHtigZ3kNTl9Q3hMkJN1dU/fGiz6V2dQR2vj6phWEK+4Pnioy2iasyNKZpXCRozMewXfHb0EscipJEVZgCAw6g406nyKghqjVRxHUTqUX2U+mJZcrppq0VT6zJa3iNwB6eX0xpzEbCrcO8J009ItVmYkUsx0xfLt69+uLVTUFDl1OsUEK6Ce4BP3wTMVI06emFHFc0lJwzX1EJOtIvCR2uQL/S98ZSk32WkkcV3F3DtExhnzOnRgdJAUkKfUgWGDoJudTrIml42F0ZbEMD3B7jH5x4koqqnRGkDJzF1AemHf4b8XtlkgyvNnc0Kxu8M2uxhI303/KRfEpotxaN2EaTaHBUaN9QA3+uOHKSR/y3WTzIGK/PxVk9LlsPxEVXTwlFYqVAdFNiCwvff7nD/L6qhr4hPlksMsbi+qNrgj2xRNM4ReXdioF+5FsRtaWQBSoJ6euGbRpIuiRQw73x4pGtiFHobYAABSatmsR7YnWFVjKhFA9sc5lVfA0jz8tnVN7L1wBDmi1dKtRGSqnqjCxBwUwCZaZT4iQMLKmSBJNJZbgYGr8wmfbVZewGE0tRdt8AF3XNA6gX2tvj7DWKkm/ynC6jpNVuYyiwFyDfBU1OhiHKtqA209/pgAZGWORdrG+IZuS6WYFW6WvYnC6ngmkVo51KW226EYnWklBAWdigPVtyPYnCoLI0zB6GGXnWMSjw+eCMlrZ6yN5JKd4gbFS3Rh6fbHb0CPp8b3U3B2waLRrZiSvmT1w8UIgfmM5HTA1VCammkppFLxTKUYW6g7YOE8YYhiqi3W+Io61JXddYBU+eEMxfiLLZaKrnp+I3kFDTqDEkBXVUqxA1Ano2wFvUgYoNSoqs6eKFQkUsxUC+yoTa30Bx+iePKZK3h+e8AleMa0YDxR77sp6j6YwHOspijkeSKofmg7U7LYlQNwpFtwLHzxKg1k2c90S+zU/8Qlaqqy38PhYrT09yDUyHYySefcKvkPLFdPFNVk1dzcpkIhhfSSHuhN/7bnf9sF8PTyZ5kEi1TNLNTzchzptGwI+Zt99v7R16bAnFe4up6elblU4m1J2IstvMe58vri3+kM33hLieLiPI4a5FCyEmOZR/a4629DsR74dR1EYQluvlj8x8J8a5pwtLL8KkVRTy25sMoIBt3BHQ/fG4JxTlpy3L6ivqI6apr4kkjpm3l8QBtpG5tfrbCslk/E+evTjkUkbmUrcuR4VF8U6nqZ5MwilleWQ6xqCt1+mLPIKGsqyzlpNB2XUbYlnOXaUUQIkq76lWx++NlJRVUZNNvsCq5PTrhdJp1bYMrGDy+BtsBu2k2AGMyy0UdbILQNr1KOhUi2DaWYo+pxzAeluo9MJEarisGQEDuu2CjLLMmtaWQPseYOpP+cFBY8aeFzu2knuD0x5ZCjaQ+odjhPyqia0UsbKALliNx9sTxTQ090WbXbc+eFQ7GolULYMAfTpiB3dyQCPUE4Eqa+ERnUyo3UA7YWHN4mTVzI1a/wDbgoVjaSBNO+7epviD4N7Wh079bncYUfxYOGYStqHTfHMeduoYL8x64AstCIsUIjlbfuSL4yb8TeHYspkXMaBWFPIw8AYsFYb29Ljp5WIxdhnRKWqZ9A8iNyPTFU/EDiJRkElKAz8wghrEAWII98LpWVHLpCPhetqK7LGoaWNEkiZpJZZWNiWO1gNzsOt/9KxxG9WKxqedoJEY3YqgUi3cnrf3vhvwpBLltLmWaSvadh8OioQdJ6npsT0GK5LCrZksTM/MeQB2JvYk4hybNWlQ74G4Nl4jrZJNZp6CD+rUMge7flVTtfe9zsNtsapDlWW8Paxlia53Qo88rCSZ/drXt6dPTEuV00OVZemX0KmGmS/hG5Y92J8zhtQ0sNKBVMyk2BW2xBONYx25ZzuW7CFmWUMrTHmMkQIvpKglj7dsQZ1TVN/5FIzW/KrYsqN8Q2qMqSnykC22Bammp53HxFZJpA3QE9fLpglKwSpFFeeshJvAw7EbYkjp8xqE5kcFlPnfFtENDEbRUuk9mla/7nANZmaRyhAQAB0XphDOcv4loKsEU0wfT+ZRfyvg+LNI5JAI3XURtt37d9sYblrnKaxahKsPIoFrpsPqDvvbr1w+XiTNuYszViCP5tCU4XULeZv0+n0xlyx9HTNZOaoj6JEKyW+Zrn7WxHJUR1kwPMBCDa674y3/AIszIuCa6JFF/mgUA2H+uOoeM61hMTNdx/TUrsg69hY9uuDmiJpmlNTxSnxmN7Dpbf6YBrcsmmUGNEP5SLAjFKbi7NpJEISIA9AqeI36foRj5/x1mbF4ljTUL7rF4kPQbE77/uMC14hRdVo+XTcuqA2HzLGGYfXtgOohWCnM8dwid2I/W/QYr9JxPnWYOYKePU1h1QgqPzE9OxO+A6jOfhKqR+cua5p8hdgRTUwO1mHRz1+5274XNfRShZYqqKCKiSuzef4OKQAoGOp5SeyINycV6pyTiLO6hoIMsfLsukjCa6rQ7aCRdjvcNte1ge1xhJLmGYxVUmZVcs89anyzS38B32T8ot5eeHUXFOZVE0AEzFWZYgo0liT/AHXP0J9icTyp9jWOjqupabhzhvkwVBqVR2tM66TIxPW1zbptvjO4przl5RrLX1b+eLRx5VFBSZdCdo0H18sVzNaKOleM08hZG2Oq2x23uPP9MDfhrJ1g2/8ADvNFzTh2N5yJKmmcwS6hubAFT76SPth5ULDUqVjJGkmwIsB/nGEcPZxWUQlpI6t4kkdXsndgRv59APthiMxzDnPG+bVoVWbcytpa5N++17+v+MVzbcMwaV4NUqswhoKmCjVozVTfJECbkWJv6DY/bBZmJp2K6kuxuj7HGOMZngAkmknkAF3kkN9At8l77L1++PrqAsjzc5oeb80Op/EPUtv5e2IWvnoKNIn4hySF3hmzCEThbaQxtv2uO+OI8xyqZdcVVBpP5TcX+pxmsGX/ABdMamBYucSLRk2vfuPTZttreeI2Wu8Ih5aoB0MQG/f9cUtce0FjgqeX/PnRJ2B8DAj032xEy1FgjSM0Zuqkiym3W3n2x8R54yWWflXFgQL+9r9MSrmEoGjS2gDr4rH/AM4imdCjXYUq6YldqhI40AUzhbE+l7b/AKnEcFQki6IQ12JMgAA1du3bYbYg1JWSM9TG8zBbISoAH0tsMFaoEk/lKCw8NmYqp2Atb3HXA0htJnVJ8Q0toJUKKAxkjjuSdj1PQbdr4YU81HRGSbNo3+HH9CMSGzyDpqt2Fum29sDrO2q0Ut41/l35ZCqbknqP93GOzV089PNFUQU8jsxZS0W1trD9B+uJxdC2LwGr84qc7mNNlzCjo72cgWBHToP/AH64mpKKRqdo6BY50juxULYmyglv+m9sfUSjhWMxxRlZ1IZL2VHuPEOuzDa3Yj1waaymio6iohiWnYMo5W+lwQbqf379cKbfhLQOGVVjeUMJAx1IwABuL7n6fphpRB1kE1ZSGMKqyxybAFSCNrdcKYDUZjXxxTxRrDzLlka1h36+eG2b1kCUQijmQxogTXfoqgLfzI2/TDUc2NRSdiE00s+bT5pXAcsSXhF9WoAXDL2It0PTE8lIuZQSCRCjMRodrADfa9h6/YnBeT0s+lso+JjY3EitfwqdW6kEAgj5um2+ElTxFG76EicRr4QsbXJ8yT3J2+2I+zlggWmT4epSZlbSr2OnvbqBiwLXxtCojljZSuq4jt37gn1OE6ulVFLI0YjEZve/S+B7xqUkicTNqHhI/cY2lHdkQxrZ0nofDpYRSalVTax6GwPTA6ZoAIY5STpsQSpGmxv2++D6GgjqJSZAYlWPUAzkg2/UY7rMooMqRZXqHqWL7RaAOYRvubnb2GI+vRa028nolklo5ZVqUgisBzmJJGxNl7knrYC+3YYAnLNM5SopyptYNqbSLCwFx5Y9UNUmbnPMo8NwsA0qg22FsQnVUWdZSp31am3Jud9/S2KSRWxxBgwLAcxiALlgwsv064kK9yy7/mO/2xNDGSQxckgb9gfoP974lujSAaoi25MZS+kD6e2HZptI4OZpuvhBFhfofS2CGjdW8WjSq3N2O1/pgjL4qmRzqgEa2srWBthxIlJHSULVjwJKgMcqFWeUlmJBC26abDEt5NFDAtpaepqVEcXN5RPyj5VuOpPb1wxThuaNxNLIqRtvoXf6dTf/AFOJxmBoSjUBBJFpeaNAUX8jvta/bt5YDrM1zCee80UOjch1nKbja5uLjbtvic+FbYpHea5ZDSwxstSr3BIVl0EDyAv/AOMARmjnc0zyoJl3VipGsj9/phFXVuY1KyDliKM9dLXLLfbxHc/72wzp6metgRZUJdFCgoLH0F+g9TbFbTK1J0kH1E4o8uklAtUFQEIG92vpAv6b/bALxAIy1ZZ9FGqOgPViLt64+VtZHJy2q1ZdA5rsB4SWNvqAukAd8TR00NdV1NU6uBPfYCx0dhudul8HgOLkwtJ0dKeuhnSok1/zAf6jIykFrnrbcW9sA0GVxGeKIxoEC/zzNUrEBY2JBO579AcNo6SjMZaZ+QkVlEcbAalFydz59MI5jyI3rXImZwA6k30BrdPP27XxCTMuNokzvJPg67lLIZIZLOmgERrGfl1Ed+3T/NjqWhpRDGVWKJhazqLWPrtv7XvgQO0lP8VzAxjUJ1N1U2t+o7YMhkM8RVJFVdmG3Tte2Ktm+nFendQdFE/LVll0fOjC/tf6eWIYXFZXxs0YUQwCRFI+Ut5/S+CksrapXMUO13bfvewHn19uuFs4eV5ayPnI0zWESi1k7bjp9sIt9jEsjoQ6ISEtqG1sJpjDFJ46A+LxAxm4P69ceqJKqflx04npoUbVIzGxPpbvj68FLKdUs1RqGx0bD7AYaVCk76LDF+HPGAUf/FspHnNGb/8AVguD8POLFJZ6NgR00tHc+nzdPfH6Ax7GuxHHzyMIi4H4oDWbLZ9N9/8AmIz/AN37Y6fgnirSV/hLsOw56fvqxuuPYXGivkzMKTgPiNUucpbfqgmTb9cQngLiYOskeUkunyl5U28+hGN7x7BxoH/RJn53P4Z8TrIW/hitfqqOoU7dgW2wXT/h9xLEoAyopfqBMh8/X9sb7j2G4Ila0kYSeAuImiIGUlWa9gXjKr7i/piQ8EcSBFT+GSkhh4xLEoPS7EAi3643LHsLjRXyJfhgNRwDxT4OVlLnxaSRVIPAOhO+5OOx+H/EOkczJZHVNggmjufrfG949h8aJ55H51P4dcRQLDry06GbU8bzp4PUHVv1wa3A+cxxFFotJ5d2ImW9vP5thscbjXfPH7H/ABiCT5W/+rfu2DYhrXkvDFKrgPiKoEMRozNElwFaZdztsd/v9Bjl+DuIQ7R/BPGDsP8AmIze2x6n3+2N0p+v/wCm/wAYFbqvu37nBsQLXkjCq7gvi54StJQG35ufFvY3O9/fC9fw44qqbu+Ql2GxKViAfbVj9C1P9Zfd/wBxieL5frhqKRMtaUuz/9k="/>
          <p:cNvSpPr>
            <a:spLocks noChangeAspect="1" noChangeArrowheads="1"/>
          </p:cNvSpPr>
          <p:nvPr/>
        </p:nvSpPr>
        <p:spPr bwMode="auto">
          <a:xfrm>
            <a:off x="307975" y="-327025"/>
            <a:ext cx="1333500" cy="100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9" descr="data:image/jpeg;base64,/9j/4AAQSkZJRgABAQAAAQABAAD/2wCEAAkGBwgHBgkIBwgKCgkLDRYPDQwMDRsUFRAWIB0iIiAdHx8kKDQsJCYxJx8fLT0tMTU3Ojo6Iys/RD84QzQ5OjcBCgoKDQwNGg8PGjclHyU3Nzc3Nzc3Nzc3Nzc3Nzc3Nzc3Nzc3Nzc3Nzc3Nzc3Nzc3Nzc3Nzc3Nzc3Nzc3Nzc3N//AABEIAHgAtQMBIgACEQEDEQH/xAAcAAABBQEBAQAAAAAAAAAAAAADAAIEBQYBBwj/xAA+EAACAQMCAwYDBQYGAQUAAAABAgMABBESIQUxQQYTIlFhgTJxkQcUQqGxI1LB0eHwFTNicoKS8RYkNUNT/8QAGgEAAwEBAQEAAAAAAAAAAAAAAQIDAAQFBv/EACQRAAICAQQCAgMBAAAAAAAAAAABAhEDBBIhMRNBIlEVYYEF/9oADAMBAAIRAxEAPwD0pLOPGQSPeiC0AGzN9aUWsbNp+tH07HLb+lWJDI4Ch2bIp/dg7lR9KGW7vYMTTGnAOQTmgYP3afuD2p23kaCl0GIVVy3KpGCdsYNYw2ltyxTtLM2Fx65qTEIxuV3oWHbZFUJ5Yp4CeYo8vdkYwBUbQM4Fa7NVDisfpQ5pba3j7yeVI01adTNgZ8s1F46twnAr6WzkEdwsLd25GdJ5Z9udeWntzY8PMttw+xM0KNpa6n1GSY9WJ5LnGwxjzoSkkPGDl0exNCFAONj1pukfOs99ml8Lnh15GjFrCOVXtte3dK6hu7+QyCPINjpWnuWhJwnPqVrWDaRtSg/DXDIud/oRRo4VfOp/YdKTW22zZ+dGxaAhU1AjGT5Yoyxs24P1oDRMuksMUeKcqNt/SswpHNJzg1x00DdefWjd/qIIQbedRZnZpCcn5dBQsNHQoyDppk1vLqLIRp8vKk2Qu5wfKiJcIo0s29C2GkR44ZpM6mj286VEkmiB2FKjuYNoIJiunvAM4Bp6MuoKTv605d9xWsUDgk8h9aKqZ2yM04Lnkd/SlpONifrRsw3l6H5U/Vp3yxpYI55J9TTgzAbCgwjVkJbw1x5Tk5H5VA4vxWKwj0MVjnkH7HI5msK3bG8/xee0LuDHGrBgRpGony59fpS7kuwnpCyjkBk+tEXVjljNUnZviE9+NM8baQo0uRjPpnqeuw61U9vO1DcJhlsrGTF3ozI4Oe6HQf7j+W1PH5dCt7VyWvaDtXwbgUUi8Que9kxp+6wr3kjk/hxyyfUivn+7vJra6uIFa4gkjkZUidiWRcnAONsgHFXXZyD/ABftFw6KTLy/eAWLEtkKdRP0Brfdp+wycS4yLy3TSLll78ggaMcz7gfWhnxqlRbTyfJO7F9oeFcI7PWsM0Nxa2sVrFJ95nAPflgATpXcD4efTp1rcxXEF1ClxBcCWCVQyMhBDA7gg+VeV9vrMWF9bPDkW726xpCfhBHhGB/1+lWP2ccQItLzh7v3jWzmSNc76DjOPQH9afx/GyEsnzo9Bwucpn2NOEh8W3UdKq7i+MX7NkK6ifcDypW9+0iL4wcsRtmpj2XSFJANSgkedR5oQGJAIFREFxzZlU/rXFlmkXWGzpJyBsTRo24lalA2l0n1pjSHrKp+QoBk38UfuWpzOmnHdxt6VqNYmXbK5zQ+8KndCfmAaW34URfnTGJz/mKD6CiCx8VzI6gxKAp5dKVCjMkcaqjqAABuKVY1mAfid38QuZdQ5eKixdpeIwOGOmTbYHaqgEEgZ3xyomsHOB714Ec+WPTK7osvYO192jOXgRy2yknGB5cqLH2yuVuJHMGUb4U1/Dvv0rNhkPI8q5JMqjw8jyqi1eb7CoRZtIe2TSzBI7ByWOwEoBPlzwM0rntxaW8yxvY3hUtgsqhgo9t6wrXJGGbKbdelOhurWUP96u54T+FoodWT887V0Y9XlfAzwquDU8d7U8FvobaV7Ga5cMDFHsNX58hzqbxXjMdtwy2vobBJ7riKrCyqQpKhWY9OSjV9fWsDxyW0ES3PB+IXEWmQd8siYkmQMMAMBgbZO9R7y/7+4gD3Yni+7tE+CQQSRkFR5g7/ACHTFdKytQbkKtK8k1FFj/6xuOExPZ2U8snEiSTNOg0IoHwKP3tuZ2rJXV9cXN5eCYsVJzI5bOWOeZqVd2dre8QgFneWcExQaY7hniEhUnGCExn6cqhXnZntEsjabFJwhIkitJ0k5/6QdWeXTNdWLJF4017JZsEoZHGXo0X2X3Mdv2ltpWiVjHatgA/iIG59cGvZGuRnw6CW3ANeN9j4pou1MMdxBLAywMumVCpACgciN61HFu19la24htSZbliVXYhV+Z/lmmmk5pWaCexy9Irftd4y8txwuxMa20wZyXZtgu29C+z+/j4Xcu2pHYr4mG5wT/QVluK3N3d3/wB5vPu7MoMaxOTpAJ3Gxxv5kVb8DACzzoAsZwgCHlp/80mpn4sEn7J2pTTNpxHtD3pBiTDqQwbPLzGPlUa1420MQD//AFsSoA5mqRmGrY752zXB4zgdQD6V4b1WW7L8HoFn2is54lMcwOTtrOD0xmpLcStcJLHOgTO4ZsEgivOEQZOAB12oUgKgkrgN6Vda+XtCuKPU4eJ2U2/fJqwG2PXFOl4hZWcCzXt9CinPjkYLnB6CvJkCqSx3GOtPis7U5LqwZ+bas5p1/oV2jKK+z1mHiFhdhPu17BJrGVCuCSPlRJE8B04yPLpXlCcPsgsYRWATOnflSNtArbNJk7nLnBplr4/QfF+z1Ka5s4WAuJoo2O+GkApV5W1tbStrkTLct96Vb8hH6G8f7IqxXOoAA8uWDUqK1uTjWkmD5CtnDa7sSkfoRGBUxLc4XUAR71lo17Ym4ylnYWRU9+l8WyPhAxUk8H4V4GaK9JzzP/mtGluvQbZHLNGMI0jaumOCKXSNuKfh/BuDyOo+6O/n3mQKuo+A8JhAMXBrWQjl4Vz+dGtUCuNqnKx86rGCXSA5M88+1ARR8JigThgtlMgfvAiqCeWMqfLpimXPCuH2fAeJTqczyhGTvMFkVAuBnrk5Pv6VZ/aQkl9w4WcYyxkUg45HzrOCy4lxHiiWEUqQxyZBmILALvtpqWaG5Ui2HJskpMsexKwy2VwWYRopxIgbBY48+eOdY77SLnv4YJHWNpmuZASwBbSoULg+x+uK3KdjeO2MQi4Vd2DIOTSM6F/92FIzXnv2gg/dYNMQj+7gxSn/APSUFdTr10ktz9KTDjeNJMrqMscs3JEnsjfXrtfauIXfdW1mdK98xXJ5cz6VWXXD7+6iguBGCuTkR7Eg8mHupofD7qLhXC7mN0Yfe+706W1alVcgD3arjhXa6YCON+H2sVrAuksdTYAU6Rn94kdRjn8xaGHJPM51wjPLCOmWNPl3ZDvuC3kXC5uISBU7vfS2dRHX3qZwZVh4RalZu8WYF2fIzr21D2O1XAl4hd8At7y6uBLPdqHEaBQIomVtlXYDbG++/nUKW1WGZ7G2Mgit/wBognTSSH8XPGCedR1knkg1T4f8ObZFLsMjrkAMQfP0oluyrEQzqXU5zyyDVeY5FYg5IPIZ2FcRZhkgjGDzGxryNgCyZ8g91jI9elDuZRGpDOMHI3qPDsocuuoZ2pkaPLK4cAjHMLy386yiZhI5Q+s5/aDYjHpXILiZ2AWPVt54z7edFjiRAuSc7EmijQ4yFUSNuAMZzy2rOgUdinbIB21ZwegPrXJZw0YYnSynPy/vFRXnWNtEepD+Jgc58vnXGL6MZUq25PP5UKHSZIjvFZF2Ytgasedcqr77ueZ0at+hpU3jGUWewooPIYopQEb/AKCo6k4LFsAeWKdrbG3L1xX0e0hYVdPoaJzG1Rs7bjBrodR8TgfOjtBZLQkGjhjjnUNG6g5oyODvmloYh8UhSV1Y8wwPLnVfw61ROLJLlvCx2xjpVtcYYgnf3qPZxBbrUBjfypaAxvbLi83Buz015bSaJtaImQDkk4xvXz7xYyR8PlSd5Gd7jbWQcKAT09q9U+2a4/8AYcKslZg0twXwDscDbP515dJAL9bGyghJlkJOQ3QnfY+g/KlZWJe8Es+GR8Xt4+PSRm0hslOp30KCx0jrn9d/KpXZVOHG24zDJHKbW8kS2hbRkoDrIJPQ42z501uF23FbvuLuRUnkKIsqKcg96xJAP+gHY1P7MJBw1uNtZyTTWNyojtTLsTpb4yMDrnBHTFdim/G0+ySS7XRJghdLLglyitHbS2UkYiLZ0FJfDud/hIHtVpwaFrqWZW0sVQEAOCQMkct8bg1Q2l5mximwCsZDMp30kY5em+PatX2W76Y3jyRRIi6FRQMlARqIJ67sT/yqHlXjeJ+xJYLyeX6RHueDy7lVOD0LCoi8MmCYOTt5f0rVSRDbXGrf8TTFiVchEC58l/nXG9LCTK3wZObhdwuGEZJO+ygiq4xlJWDLpcZztt9a3z24IwMAY6CqrifDA7roB8Qxuc1KekXoyZkDOMjUrBgTkDI5U3wEK6kZbwgeX8qum4GwjkKpzJPiFV9xaSRKqspDg7FevWuSenlEKqyGQSgd11t10+VFBAPeCPPh2Od9qjNLolHcnLavF7e2aSXR75lbABJOnHIdKTY6LWkDlaL7zMDhSG5E4+WK7XZpYy+oxxsSBz3xXaZLg1s9U7xlxpi1fJv51xrhsftLWUeo3/Q0fV/qz7ikW25Z9xX0XBxEc3CkDMbjHR0Y/nXRdJkAtpPpReXT6YrpQON1b6ULQeRagCHZNQG+wNMkvrUHPiVvPAp8UIj/AMsuvtRSsvRo2/3ChcQ8kQzySgsnjVuQUjb64p4lkij7w+AZ3MhAAHzzXbq31J/kb+aN1rK9pbG1vbSS2kmuV1DDKQ2R74pbQTO/aVxNrrtFbp4X+6WxYqh1eJgSOVZTh80ttc/eotBe3Xu41Y7FtBHIczlxgelSuJ8OXh11DbwyidGwX1IBttscYP8AZpWAlhkiEahHDhlcqMg+dQb5LJM0EN6/BCTcsZrplVV0HTpbck4xzBwB57mnWfEWt+GvaAIkjkFumkq2dunM1neK2tzJdCaS6kZtRwWO4Ock02e1uXh0TTO6Ak4+KjLJbAoVwidb8agCXFvCI2WMt3cgPhZuenH8eVbXsbfxpZ3WuNI55GVpAAdzjGQBy5CvLrWAxu2g6GU5J/pW/wCyXDry9gluIrnuz8LEkDO56UYSsEo+zZrdiXnsccqMrcsAEHntyqkHBL4H/wCQVT5qKlW3CrxCC3E5PXScVShLLYDP4f60GUxsRqAx5gAgVG/w2QnxcQlZvUKf1qRHbTxgD78xAOTmFR+laheBBIyDpjJHLZdqG9vGyt+yAwAAS3OpiRoE3CZPN26+2aSwDSVT7uE8htW2syZUPZ28ikrqDr+7vVRxTgsIt1X7q7nbxINxtuf7NayS2BXYxj1UA/qKrLxGjRdN1LICclAEX+H8aSWNPsZSMseAxALpimORn4iP1FKr57VJ21sgfyOjH6GlUvDEbcXmpfPH1FcdlP4s+5oQkz+KSultvif6V3URHBh0Yf8Ab+lPXfqPYrQdX+pvzpyEj8Q/60rCiUmr978lo66gPi/Kokbnrk/8cVJGNIw35VFsokPBJ/Fj2pCRlGnWpz5t/CuKfn9KehjfOCCRzwoOKWxqPJvtDCR9pzpVQUVXIAGOnkT+dZyFjHd2+nOdSnP5YrYfarbxRcYgkiwGktSWwigjB25bn3rHNhJ7R1PjOCcc+Y6moSfyLR6NBbIZpXUpIzHG64BOzHr7dKLaIJrBpFI0Lgjf4tz5fL0oHDncXd1on7gR4GCupj4DsAOtH4ZJr4FeSMG8MhXZACRjr9ad8qxSALUrb6j8T778v1rd9hUROG3Ktue+556YH986y5jCrbwsGI7oSEgncMMjetT2QVEs7nQCMzam+ZAJ9t6bGnd+hJtVXsv3KgbYpqOuPwZ/3Ui6jmw964rDG2MfOuiKISOq+x3Cn0IonerjAkcDGN8YoJIbntikxA5gZ9UqlCj/AFxn5gfypyueWnT/AMVP6CgDT10fIgGulk66fdK1AskqzKDpk058lx/CoV/GZdOoBxnO4A9+VPBToE+hoU0kasoxjfnypWkG2OMUeAB3fL9xf5UqHqU74U+9KttRrZHSc+X9/WimXb4f7+tKlVqMcEh/dp4mwPhpUqVwTMmGinXqPyqWkkZG67+eaVKuWaLxH6io1YyPSs7NdwC5eTRG5PMBM/mGFKlUJuikTL9sibvuja2ixqqnVpT4j9SfzrIN/mWyEFCCM/vKc0qVTZVFrAWZJ3UyAsxcgNgybc+RG3LpRrIzrwKaIHAdm5+Z2pUqouhZIsbghbhQdRCKqkZ9NxWp7IkNwuRlGD3pz67D+8b0qVUxP4EpqpFuzb/1pgIzuo+ZWlSq+MjPo4GjDY5eoOKdk5yjE+ukNSpU8nXQsVZ0ylB4jn5Cho+chNRxz60qVCzUNZsbsRj/AFIf5UNm2Bjb5lTSpUu4ZRs4XU8z+VKlSphD/9k="/>
          <p:cNvSpPr>
            <a:spLocks noChangeAspect="1" noChangeArrowheads="1"/>
          </p:cNvSpPr>
          <p:nvPr/>
        </p:nvSpPr>
        <p:spPr bwMode="auto">
          <a:xfrm>
            <a:off x="155575" y="-547688"/>
            <a:ext cx="172402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1" descr="data:image/jpeg;base64,/9j/4AAQSkZJRgABAQAAAQABAAD/2wCEAAkGBwgHBgkIBwgKCgkLDRYPDQwMDRsUFRAWIB0iIiAdHx8kKDQsJCYxJx8fLT0tMTU3Ojo6Iys/RD84QzQ5OjcBCgoKDQwNGg8PGjclHyU3Nzc3Nzc3Nzc3Nzc3Nzc3Nzc3Nzc3Nzc3Nzc3Nzc3Nzc3Nzc3Nzc3Nzc3Nzc3Nzc3N//AABEIAHgAtQMBIgACEQEDEQH/xAAcAAABBQEBAQAAAAAAAAAAAAADAAIEBQYBBwj/xAA+EAACAQMCAwYDBQYGAQUAAAABAgMABBESIQUxQQYTIlFhgTJxkQcUQqGxI1LB0eHwFTNicoKS8RYkNUNT/8QAGgEAAwEBAQEAAAAAAAAAAAAAAQIDAAQFBv/EACQRAAICAQQCAgMBAAAAAAAAAAABAhEDBBIhMRNBIlEVYYEF/9oADAMBAAIRAxEAPwD0pLOPGQSPeiC0AGzN9aUWsbNp+tH07HLb+lWJDI4Ch2bIp/dg7lR9KGW7vYMTTGnAOQTmgYP3afuD2p23kaCl0GIVVy3KpGCdsYNYw2ltyxTtLM2Fx65qTEIxuV3oWHbZFUJ5Yp4CeYo8vdkYwBUbQM4Fa7NVDisfpQ5pba3j7yeVI01adTNgZ8s1F46twnAr6WzkEdwsLd25GdJ5Z9udeWntzY8PMttw+xM0KNpa6n1GSY9WJ5LnGwxjzoSkkPGDl0exNCFAONj1pukfOs99ml8Lnh15GjFrCOVXtte3dK6hu7+QyCPINjpWnuWhJwnPqVrWDaRtSg/DXDIud/oRRo4VfOp/YdKTW22zZ+dGxaAhU1AjGT5Yoyxs24P1oDRMuksMUeKcqNt/SswpHNJzg1x00DdefWjd/qIIQbedRZnZpCcn5dBQsNHQoyDppk1vLqLIRp8vKk2Qu5wfKiJcIo0s29C2GkR44ZpM6mj286VEkmiB2FKjuYNoIJiunvAM4Bp6MuoKTv605d9xWsUDgk8h9aKqZ2yM04Lnkd/SlpONifrRsw3l6H5U/Vp3yxpYI55J9TTgzAbCgwjVkJbw1x5Tk5H5VA4vxWKwj0MVjnkH7HI5msK3bG8/xee0LuDHGrBgRpGony59fpS7kuwnpCyjkBk+tEXVjljNUnZviE9+NM8baQo0uRjPpnqeuw61U9vO1DcJhlsrGTF3ozI4Oe6HQf7j+W1PH5dCt7VyWvaDtXwbgUUi8Que9kxp+6wr3kjk/hxyyfUivn+7vJra6uIFa4gkjkZUidiWRcnAONsgHFXXZyD/ABftFw6KTLy/eAWLEtkKdRP0Brfdp+wycS4yLy3TSLll78ggaMcz7gfWhnxqlRbTyfJO7F9oeFcI7PWsM0Nxa2sVrFJ95nAPflgATpXcD4efTp1rcxXEF1ClxBcCWCVQyMhBDA7gg+VeV9vrMWF9bPDkW726xpCfhBHhGB/1+lWP2ccQItLzh7v3jWzmSNc76DjOPQH9afx/GyEsnzo9Bwucpn2NOEh8W3UdKq7i+MX7NkK6ifcDypW9+0iL4wcsRtmpj2XSFJANSgkedR5oQGJAIFREFxzZlU/rXFlmkXWGzpJyBsTRo24lalA2l0n1pjSHrKp+QoBk38UfuWpzOmnHdxt6VqNYmXbK5zQ+8KndCfmAaW34URfnTGJz/mKD6CiCx8VzI6gxKAp5dKVCjMkcaqjqAABuKVY1mAfid38QuZdQ5eKixdpeIwOGOmTbYHaqgEEgZ3xyomsHOB714Ec+WPTK7osvYO192jOXgRy2yknGB5cqLH2yuVuJHMGUb4U1/Dvv0rNhkPI8q5JMqjw8jyqi1eb7CoRZtIe2TSzBI7ByWOwEoBPlzwM0rntxaW8yxvY3hUtgsqhgo9t6wrXJGGbKbdelOhurWUP96u54T+FoodWT887V0Y9XlfAzwquDU8d7U8FvobaV7Ga5cMDFHsNX58hzqbxXjMdtwy2vobBJ7riKrCyqQpKhWY9OSjV9fWsDxyW0ES3PB+IXEWmQd8siYkmQMMAMBgbZO9R7y/7+4gD3Yni+7tE+CQQSRkFR5g7/ACHTFdKytQbkKtK8k1FFj/6xuOExPZ2U8snEiSTNOg0IoHwKP3tuZ2rJXV9cXN5eCYsVJzI5bOWOeZqVd2dre8QgFneWcExQaY7hniEhUnGCExn6cqhXnZntEsjabFJwhIkitJ0k5/6QdWeXTNdWLJF4017JZsEoZHGXo0X2X3Mdv2ltpWiVjHatgA/iIG59cGvZGuRnw6CW3ANeN9j4pou1MMdxBLAywMumVCpACgciN61HFu19la24htSZbliVXYhV+Z/lmmmk5pWaCexy9Irftd4y8txwuxMa20wZyXZtgu29C+z+/j4Xcu2pHYr4mG5wT/QVluK3N3d3/wB5vPu7MoMaxOTpAJ3Gxxv5kVb8DACzzoAsZwgCHlp/80mpn4sEn7J2pTTNpxHtD3pBiTDqQwbPLzGPlUa1420MQD//AFsSoA5mqRmGrY752zXB4zgdQD6V4b1WW7L8HoFn2is54lMcwOTtrOD0xmpLcStcJLHOgTO4ZsEgivOEQZOAB12oUgKgkrgN6Vda+XtCuKPU4eJ2U2/fJqwG2PXFOl4hZWcCzXt9CinPjkYLnB6CvJkCqSx3GOtPis7U5LqwZ+bas5p1/oV2jKK+z1mHiFhdhPu17BJrGVCuCSPlRJE8B04yPLpXlCcPsgsYRWATOnflSNtArbNJk7nLnBplr4/QfF+z1Ka5s4WAuJoo2O+GkApV5W1tbStrkTLct96Vb8hH6G8f7IqxXOoAA8uWDUqK1uTjWkmD5CtnDa7sSkfoRGBUxLc4XUAR71lo17Ym4ylnYWRU9+l8WyPhAxUk8H4V4GaK9JzzP/mtGluvQbZHLNGMI0jaumOCKXSNuKfh/BuDyOo+6O/n3mQKuo+A8JhAMXBrWQjl4Vz+dGtUCuNqnKx86rGCXSA5M88+1ARR8JigThgtlMgfvAiqCeWMqfLpimXPCuH2fAeJTqczyhGTvMFkVAuBnrk5Pv6VZ/aQkl9w4WcYyxkUg45HzrOCy4lxHiiWEUqQxyZBmILALvtpqWaG5Ui2HJskpMsexKwy2VwWYRopxIgbBY48+eOdY77SLnv4YJHWNpmuZASwBbSoULg+x+uK3KdjeO2MQi4Vd2DIOTSM6F/92FIzXnv2gg/dYNMQj+7gxSn/APSUFdTr10ktz9KTDjeNJMrqMscs3JEnsjfXrtfauIXfdW1mdK98xXJ5cz6VWXXD7+6iguBGCuTkR7Eg8mHupofD7qLhXC7mN0Yfe+706W1alVcgD3arjhXa6YCON+H2sVrAuksdTYAU6Rn94kdRjn8xaGHJPM51wjPLCOmWNPl3ZDvuC3kXC5uISBU7vfS2dRHX3qZwZVh4RalZu8WYF2fIzr21D2O1XAl4hd8At7y6uBLPdqHEaBQIomVtlXYDbG++/nUKW1WGZ7G2Mgit/wBognTSSH8XPGCedR1knkg1T4f8ObZFLsMjrkAMQfP0oluyrEQzqXU5zyyDVeY5FYg5IPIZ2FcRZhkgjGDzGxryNgCyZ8g91jI9elDuZRGpDOMHI3qPDsocuuoZ2pkaPLK4cAjHMLy386yiZhI5Q+s5/aDYjHpXILiZ2AWPVt54z7edFjiRAuSc7EmijQ4yFUSNuAMZzy2rOgUdinbIB21ZwegPrXJZw0YYnSynPy/vFRXnWNtEepD+Jgc58vnXGL6MZUq25PP5UKHSZIjvFZF2Ytgasedcqr77ueZ0at+hpU3jGUWewooPIYopQEb/AKCo6k4LFsAeWKdrbG3L1xX0e0hYVdPoaJzG1Rs7bjBrodR8TgfOjtBZLQkGjhjjnUNG6g5oyODvmloYh8UhSV1Y8wwPLnVfw61ROLJLlvCx2xjpVtcYYgnf3qPZxBbrUBjfypaAxvbLi83Buz015bSaJtaImQDkk4xvXz7xYyR8PlSd5Gd7jbWQcKAT09q9U+2a4/8AYcKslZg0twXwDscDbP515dJAL9bGyghJlkJOQ3QnfY+g/KlZWJe8Es+GR8Xt4+PSRm0hslOp30KCx0jrn9d/KpXZVOHG24zDJHKbW8kS2hbRkoDrIJPQ42z501uF23FbvuLuRUnkKIsqKcg96xJAP+gHY1P7MJBw1uNtZyTTWNyojtTLsTpb4yMDrnBHTFdim/G0+ySS7XRJghdLLglyitHbS2UkYiLZ0FJfDud/hIHtVpwaFrqWZW0sVQEAOCQMkct8bg1Q2l5mximwCsZDMp30kY5em+PatX2W76Y3jyRRIi6FRQMlARqIJ67sT/yqHlXjeJ+xJYLyeX6RHueDy7lVOD0LCoi8MmCYOTt5f0rVSRDbXGrf8TTFiVchEC58l/nXG9LCTK3wZObhdwuGEZJO+ygiq4xlJWDLpcZztt9a3z24IwMAY6CqrifDA7roB8Qxuc1KekXoyZkDOMjUrBgTkDI5U3wEK6kZbwgeX8qum4GwjkKpzJPiFV9xaSRKqspDg7FevWuSenlEKqyGQSgd11t10+VFBAPeCPPh2Od9qjNLolHcnLavF7e2aSXR75lbABJOnHIdKTY6LWkDlaL7zMDhSG5E4+WK7XZpYy+oxxsSBz3xXaZLg1s9U7xlxpi1fJv51xrhsftLWUeo3/Q0fV/qz7ikW25Z9xX0XBxEc3CkDMbjHR0Y/nXRdJkAtpPpReXT6YrpQON1b6ULQeRagCHZNQG+wNMkvrUHPiVvPAp8UIj/AMsuvtRSsvRo2/3ChcQ8kQzySgsnjVuQUjb64p4lkij7w+AZ3MhAAHzzXbq31J/kb+aN1rK9pbG1vbSS2kmuV1DDKQ2R74pbQTO/aVxNrrtFbp4X+6WxYqh1eJgSOVZTh80ttc/eotBe3Xu41Y7FtBHIczlxgelSuJ8OXh11DbwyidGwX1IBttscYP8AZpWAlhkiEahHDhlcqMg+dQb5LJM0EN6/BCTcsZrplVV0HTpbck4xzBwB57mnWfEWt+GvaAIkjkFumkq2dunM1neK2tzJdCaS6kZtRwWO4Ock02e1uXh0TTO6Ak4+KjLJbAoVwidb8agCXFvCI2WMt3cgPhZuenH8eVbXsbfxpZ3WuNI55GVpAAdzjGQBy5CvLrWAxu2g6GU5J/pW/wCyXDry9gluIrnuz8LEkDO56UYSsEo+zZrdiXnsccqMrcsAEHntyqkHBL4H/wCQVT5qKlW3CrxCC3E5PXScVShLLYDP4f60GUxsRqAx5gAgVG/w2QnxcQlZvUKf1qRHbTxgD78xAOTmFR+laheBBIyDpjJHLZdqG9vGyt+yAwAAS3OpiRoE3CZPN26+2aSwDSVT7uE8htW2syZUPZ28ikrqDr+7vVRxTgsIt1X7q7nbxINxtuf7NayS2BXYxj1UA/qKrLxGjRdN1LICclAEX+H8aSWNPsZSMseAxALpimORn4iP1FKr57VJ21sgfyOjH6GlUvDEbcXmpfPH1FcdlP4s+5oQkz+KSultvif6V3URHBh0Yf8Ab+lPXfqPYrQdX+pvzpyEj8Q/60rCiUmr978lo66gPi/Kokbnrk/8cVJGNIw35VFsokPBJ/Fj2pCRlGnWpz5t/CuKfn9KehjfOCCRzwoOKWxqPJvtDCR9pzpVQUVXIAGOnkT+dZyFjHd2+nOdSnP5YrYfarbxRcYgkiwGktSWwigjB25bn3rHNhJ7R1PjOCcc+Y6moSfyLR6NBbIZpXUpIzHG64BOzHr7dKLaIJrBpFI0Lgjf4tz5fL0oHDncXd1on7gR4GCupj4DsAOtH4ZJr4FeSMG8MhXZACRjr9ad8qxSALUrb6j8T778v1rd9hUROG3Ktue+556YH986y5jCrbwsGI7oSEgncMMjetT2QVEs7nQCMzam+ZAJ9t6bGnd+hJtVXsv3KgbYpqOuPwZ/3Ui6jmw964rDG2MfOuiKISOq+x3Cn0IonerjAkcDGN8YoJIbntikxA5gZ9UqlCj/AFxn5gfypyueWnT/AMVP6CgDT10fIgGulk66fdK1AskqzKDpk058lx/CoV/GZdOoBxnO4A9+VPBToE+hoU0kasoxjfnypWkG2OMUeAB3fL9xf5UqHqU74U+9KttRrZHSc+X9/WimXb4f7+tKlVqMcEh/dp4mwPhpUqVwTMmGinXqPyqWkkZG67+eaVKuWaLxH6io1YyPSs7NdwC5eTRG5PMBM/mGFKlUJuikTL9sibvuja2ixqqnVpT4j9SfzrIN/mWyEFCCM/vKc0qVTZVFrAWZJ3UyAsxcgNgybc+RG3LpRrIzrwKaIHAdm5+Z2pUqouhZIsbghbhQdRCKqkZ9NxWp7IkNwuRlGD3pz67D+8b0qVUxP4EpqpFuzb/1pgIzuo+ZWlSq+MjPo4GjDY5eoOKdk5yjE+ukNSpU8nXQsVZ0ylB4jn5Cho+chNRxz60qVCzUNZsbsRj/AFIf5UNm2Bjb5lTSpUu4ZRs4XU8z+VKlSphD/9k="/>
          <p:cNvSpPr>
            <a:spLocks noChangeAspect="1" noChangeArrowheads="1"/>
          </p:cNvSpPr>
          <p:nvPr/>
        </p:nvSpPr>
        <p:spPr bwMode="auto">
          <a:xfrm>
            <a:off x="307975" y="-395288"/>
            <a:ext cx="172402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2">
            <a:alphaModFix amt="16000"/>
          </a:blip>
          <a:stretch>
            <a:fillRect/>
          </a:stretch>
        </p:blipFill>
        <p:spPr>
          <a:xfrm>
            <a:off x="850900" y="0"/>
            <a:ext cx="7424257" cy="6858000"/>
          </a:xfrm>
          <a:prstGeom prst="rect">
            <a:avLst/>
          </a:prstGeom>
        </p:spPr>
      </p:pic>
      <p:sp>
        <p:nvSpPr>
          <p:cNvPr id="9" name="AutoShape 13" descr="data:image/jpeg;base64,/9j/4AAQSkZJRgABAQAAAQABAAD/2wCEAAkGBwgHBgkIBwgKCgkLDRYPDQwMDRsUFRAWIB0iIiAdHx8kKDQsJCYxJx8fLT0tMTU3Ojo6Iys/RD84QzQ5OjcBCgoKDQwNGg8PGjclHyU3Nzc3Nzc3Nzc3Nzc3Nzc3Nzc3Nzc3Nzc3Nzc3Nzc3Nzc3Nzc3Nzc3Nzc3Nzc3Nzc3N//AABEIAHgAtQMBIgACEQEDEQH/xAAcAAABBQEBAQAAAAAAAAAAAAADAAIEBQYBBwj/xAA+EAACAQMCAwYDBQYGAQUAAAABAgMABBESIQUxQQYTIlFhgTJxkQcUQqGxI1LB0eHwFTNicoKS8RYkNUNT/8QAGgEAAwEBAQEAAAAAAAAAAAAAAQIDAAQFBv/EACQRAAICAQQCAgMBAAAAAAAAAAABAhEDBBIhMRNBIlEVYYEF/9oADAMBAAIRAxEAPwD0pLOPGQSPeiC0AGzN9aUWsbNp+tH07HLb+lWJDI4Ch2bIp/dg7lR9KGW7vYMTTGnAOQTmgYP3afuD2p23kaCl0GIVVy3KpGCdsYNYw2ltyxTtLM2Fx65qTEIxuV3oWHbZFUJ5Yp4CeYo8vdkYwBUbQM4Fa7NVDisfpQ5pba3j7yeVI01adTNgZ8s1F46twnAr6WzkEdwsLd25GdJ5Z9udeWntzY8PMttw+xM0KNpa6n1GSY9WJ5LnGwxjzoSkkPGDl0exNCFAONj1pukfOs99ml8Lnh15GjFrCOVXtte3dK6hu7+QyCPINjpWnuWhJwnPqVrWDaRtSg/DXDIud/oRRo4VfOp/YdKTW22zZ+dGxaAhU1AjGT5Yoyxs24P1oDRMuksMUeKcqNt/SswpHNJzg1x00DdefWjd/qIIQbedRZnZpCcn5dBQsNHQoyDppk1vLqLIRp8vKk2Qu5wfKiJcIo0s29C2GkR44ZpM6mj286VEkmiB2FKjuYNoIJiunvAM4Bp6MuoKTv605d9xWsUDgk8h9aKqZ2yM04Lnkd/SlpONifrRsw3l6H5U/Vp3yxpYI55J9TTgzAbCgwjVkJbw1x5Tk5H5VA4vxWKwj0MVjnkH7HI5msK3bG8/xee0LuDHGrBgRpGony59fpS7kuwnpCyjkBk+tEXVjljNUnZviE9+NM8baQo0uRjPpnqeuw61U9vO1DcJhlsrGTF3ozI4Oe6HQf7j+W1PH5dCt7VyWvaDtXwbgUUi8Que9kxp+6wr3kjk/hxyyfUivn+7vJra6uIFa4gkjkZUidiWRcnAONsgHFXXZyD/ABftFw6KTLy/eAWLEtkKdRP0Brfdp+wycS4yLy3TSLll78ggaMcz7gfWhnxqlRbTyfJO7F9oeFcI7PWsM0Nxa2sVrFJ95nAPflgATpXcD4efTp1rcxXEF1ClxBcCWCVQyMhBDA7gg+VeV9vrMWF9bPDkW726xpCfhBHhGB/1+lWP2ccQItLzh7v3jWzmSNc76DjOPQH9afx/GyEsnzo9Bwucpn2NOEh8W3UdKq7i+MX7NkK6ifcDypW9+0iL4wcsRtmpj2XSFJANSgkedR5oQGJAIFREFxzZlU/rXFlmkXWGzpJyBsTRo24lalA2l0n1pjSHrKp+QoBk38UfuWpzOmnHdxt6VqNYmXbK5zQ+8KndCfmAaW34URfnTGJz/mKD6CiCx8VzI6gxKAp5dKVCjMkcaqjqAABuKVY1mAfid38QuZdQ5eKixdpeIwOGOmTbYHaqgEEgZ3xyomsHOB714Ec+WPTK7osvYO192jOXgRy2yknGB5cqLH2yuVuJHMGUb4U1/Dvv0rNhkPI8q5JMqjw8jyqi1eb7CoRZtIe2TSzBI7ByWOwEoBPlzwM0rntxaW8yxvY3hUtgsqhgo9t6wrXJGGbKbdelOhurWUP96u54T+FoodWT887V0Y9XlfAzwquDU8d7U8FvobaV7Ga5cMDFHsNX58hzqbxXjMdtwy2vobBJ7riKrCyqQpKhWY9OSjV9fWsDxyW0ES3PB+IXEWmQd8siYkmQMMAMBgbZO9R7y/7+4gD3Yni+7tE+CQQSRkFR5g7/ACHTFdKytQbkKtK8k1FFj/6xuOExPZ2U8snEiSTNOg0IoHwKP3tuZ2rJXV9cXN5eCYsVJzI5bOWOeZqVd2dre8QgFneWcExQaY7hniEhUnGCExn6cqhXnZntEsjabFJwhIkitJ0k5/6QdWeXTNdWLJF4017JZsEoZHGXo0X2X3Mdv2ltpWiVjHatgA/iIG59cGvZGuRnw6CW3ANeN9j4pou1MMdxBLAywMumVCpACgciN61HFu19la24htSZbliVXYhV+Z/lmmmk5pWaCexy9Irftd4y8txwuxMa20wZyXZtgu29C+z+/j4Xcu2pHYr4mG5wT/QVluK3N3d3/wB5vPu7MoMaxOTpAJ3Gxxv5kVb8DACzzoAsZwgCHlp/80mpn4sEn7J2pTTNpxHtD3pBiTDqQwbPLzGPlUa1420MQD//AFsSoA5mqRmGrY752zXB4zgdQD6V4b1WW7L8HoFn2is54lMcwOTtrOD0xmpLcStcJLHOgTO4ZsEgivOEQZOAB12oUgKgkrgN6Vda+XtCuKPU4eJ2U2/fJqwG2PXFOl4hZWcCzXt9CinPjkYLnB6CvJkCqSx3GOtPis7U5LqwZ+bas5p1/oV2jKK+z1mHiFhdhPu17BJrGVCuCSPlRJE8B04yPLpXlCcPsgsYRWATOnflSNtArbNJk7nLnBplr4/QfF+z1Ka5s4WAuJoo2O+GkApV5W1tbStrkTLct96Vb8hH6G8f7IqxXOoAA8uWDUqK1uTjWkmD5CtnDa7sSkfoRGBUxLc4XUAR71lo17Ym4ylnYWRU9+l8WyPhAxUk8H4V4GaK9JzzP/mtGluvQbZHLNGMI0jaumOCKXSNuKfh/BuDyOo+6O/n3mQKuo+A8JhAMXBrWQjl4Vz+dGtUCuNqnKx86rGCXSA5M88+1ARR8JigThgtlMgfvAiqCeWMqfLpimXPCuH2fAeJTqczyhGTvMFkVAuBnrk5Pv6VZ/aQkl9w4WcYyxkUg45HzrOCy4lxHiiWEUqQxyZBmILALvtpqWaG5Ui2HJskpMsexKwy2VwWYRopxIgbBY48+eOdY77SLnv4YJHWNpmuZASwBbSoULg+x+uK3KdjeO2MQi4Vd2DIOTSM6F/92FIzXnv2gg/dYNMQj+7gxSn/APSUFdTr10ktz9KTDjeNJMrqMscs3JEnsjfXrtfauIXfdW1mdK98xXJ5cz6VWXXD7+6iguBGCuTkR7Eg8mHupofD7qLhXC7mN0Yfe+706W1alVcgD3arjhXa6YCON+H2sVrAuksdTYAU6Rn94kdRjn8xaGHJPM51wjPLCOmWNPl3ZDvuC3kXC5uISBU7vfS2dRHX3qZwZVh4RalZu8WYF2fIzr21D2O1XAl4hd8At7y6uBLPdqHEaBQIomVtlXYDbG++/nUKW1WGZ7G2Mgit/wBognTSSH8XPGCedR1knkg1T4f8ObZFLsMjrkAMQfP0oluyrEQzqXU5zyyDVeY5FYg5IPIZ2FcRZhkgjGDzGxryNgCyZ8g91jI9elDuZRGpDOMHI3qPDsocuuoZ2pkaPLK4cAjHMLy386yiZhI5Q+s5/aDYjHpXILiZ2AWPVt54z7edFjiRAuSc7EmijQ4yFUSNuAMZzy2rOgUdinbIB21ZwegPrXJZw0YYnSynPy/vFRXnWNtEepD+Jgc58vnXGL6MZUq25PP5UKHSZIjvFZF2Ytgasedcqr77ueZ0at+hpU3jGUWewooPIYopQEb/AKCo6k4LFsAeWKdrbG3L1xX0e0hYVdPoaJzG1Rs7bjBrodR8TgfOjtBZLQkGjhjjnUNG6g5oyODvmloYh8UhSV1Y8wwPLnVfw61ROLJLlvCx2xjpVtcYYgnf3qPZxBbrUBjfypaAxvbLi83Buz015bSaJtaImQDkk4xvXz7xYyR8PlSd5Gd7jbWQcKAT09q9U+2a4/8AYcKslZg0twXwDscDbP515dJAL9bGyghJlkJOQ3QnfY+g/KlZWJe8Es+GR8Xt4+PSRm0hslOp30KCx0jrn9d/KpXZVOHG24zDJHKbW8kS2hbRkoDrIJPQ42z501uF23FbvuLuRUnkKIsqKcg96xJAP+gHY1P7MJBw1uNtZyTTWNyojtTLsTpb4yMDrnBHTFdim/G0+ySS7XRJghdLLglyitHbS2UkYiLZ0FJfDud/hIHtVpwaFrqWZW0sVQEAOCQMkct8bg1Q2l5mximwCsZDMp30kY5em+PatX2W76Y3jyRRIi6FRQMlARqIJ67sT/yqHlXjeJ+xJYLyeX6RHueDy7lVOD0LCoi8MmCYOTt5f0rVSRDbXGrf8TTFiVchEC58l/nXG9LCTK3wZObhdwuGEZJO+ygiq4xlJWDLpcZztt9a3z24IwMAY6CqrifDA7roB8Qxuc1KekXoyZkDOMjUrBgTkDI5U3wEK6kZbwgeX8qum4GwjkKpzJPiFV9xaSRKqspDg7FevWuSenlEKqyGQSgd11t10+VFBAPeCPPh2Od9qjNLolHcnLavF7e2aSXR75lbABJOnHIdKTY6LWkDlaL7zMDhSG5E4+WK7XZpYy+oxxsSBz3xXaZLg1s9U7xlxpi1fJv51xrhsftLWUeo3/Q0fV/qz7ikW25Z9xX0XBxEc3CkDMbjHR0Y/nXRdJkAtpPpReXT6YrpQON1b6ULQeRagCHZNQG+wNMkvrUHPiVvPAp8UIj/AMsuvtRSsvRo2/3ChcQ8kQzySgsnjVuQUjb64p4lkij7w+AZ3MhAAHzzXbq31J/kb+aN1rK9pbG1vbSS2kmuV1DDKQ2R74pbQTO/aVxNrrtFbp4X+6WxYqh1eJgSOVZTh80ttc/eotBe3Xu41Y7FtBHIczlxgelSuJ8OXh11DbwyidGwX1IBttscYP8AZpWAlhkiEahHDhlcqMg+dQb5LJM0EN6/BCTcsZrplVV0HTpbck4xzBwB57mnWfEWt+GvaAIkjkFumkq2dunM1neK2tzJdCaS6kZtRwWO4Ock02e1uXh0TTO6Ak4+KjLJbAoVwidb8agCXFvCI2WMt3cgPhZuenH8eVbXsbfxpZ3WuNI55GVpAAdzjGQBy5CvLrWAxu2g6GU5J/pW/wCyXDry9gluIrnuz8LEkDO56UYSsEo+zZrdiXnsccqMrcsAEHntyqkHBL4H/wCQVT5qKlW3CrxCC3E5PXScVShLLYDP4f60GUxsRqAx5gAgVG/w2QnxcQlZvUKf1qRHbTxgD78xAOTmFR+laheBBIyDpjJHLZdqG9vGyt+yAwAAS3OpiRoE3CZPN26+2aSwDSVT7uE8htW2syZUPZ28ikrqDr+7vVRxTgsIt1X7q7nbxINxtuf7NayS2BXYxj1UA/qKrLxGjRdN1LICclAEX+H8aSWNPsZSMseAxALpimORn4iP1FKr57VJ21sgfyOjH6GlUvDEbcXmpfPH1FcdlP4s+5oQkz+KSultvif6V3URHBh0Yf8Ab+lPXfqPYrQdX+pvzpyEj8Q/60rCiUmr978lo66gPi/Kokbnrk/8cVJGNIw35VFsokPBJ/Fj2pCRlGnWpz5t/CuKfn9KehjfOCCRzwoOKWxqPJvtDCR9pzpVQUVXIAGOnkT+dZyFjHd2+nOdSnP5YrYfarbxRcYgkiwGktSWwigjB25bn3rHNhJ7R1PjOCcc+Y6moSfyLR6NBbIZpXUpIzHG64BOzHr7dKLaIJrBpFI0Lgjf4tz5fL0oHDncXd1on7gR4GCupj4DsAOtH4ZJr4FeSMG8MhXZACRjr9ad8qxSALUrb6j8T778v1rd9hUROG3Ktue+556YH986y5jCrbwsGI7oSEgncMMjetT2QVEs7nQCMzam+ZAJ9t6bGnd+hJtVXsv3KgbYpqOuPwZ/3Ui6jmw964rDG2MfOuiKISOq+x3Cn0IonerjAkcDGN8YoJIbntikxA5gZ9UqlCj/AFxn5gfypyueWnT/AMVP6CgDT10fIgGulk66fdK1AskqzKDpk058lx/CoV/GZdOoBxnO4A9+VPBToE+hoU0kasoxjfnypWkG2OMUeAB3fL9xf5UqHqU74U+9KttRrZHSc+X9/WimXb4f7+tKlVqMcEh/dp4mwPhpUqVwTMmGinXqPyqWkkZG67+eaVKuWaLxH6io1YyPSs7NdwC5eTRG5PMBM/mGFKlUJuikTL9sibvuja2ixqqnVpT4j9SfzrIN/mWyEFCCM/vKc0qVTZVFrAWZJ3UyAsxcgNgybc+RG3LpRrIzrwKaIHAdm5+Z2pUqouhZIsbghbhQdRCKqkZ9NxWp7IkNwuRlGD3pz67D+8b0qVUxP4EpqpFuzb/1pgIzuo+ZWlSq+MjPo4GjDY5eoOKdk5yjE+ukNSpU8nXQsVZ0ylB4jn5Cho+chNRxz60qVCzUNZsbsRj/AFIf5UNm2Bjb5lTSpUu4ZRs4XU8z+VKlSphD/9k="/>
          <p:cNvSpPr>
            <a:spLocks noChangeAspect="1" noChangeArrowheads="1"/>
          </p:cNvSpPr>
          <p:nvPr/>
        </p:nvSpPr>
        <p:spPr bwMode="auto">
          <a:xfrm>
            <a:off x="460375" y="-242888"/>
            <a:ext cx="172402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TextBox 18"/>
          <p:cNvSpPr txBox="1"/>
          <p:nvPr/>
        </p:nvSpPr>
        <p:spPr>
          <a:xfrm>
            <a:off x="2001982" y="5257800"/>
            <a:ext cx="4551218" cy="369332"/>
          </a:xfrm>
          <a:prstGeom prst="rect">
            <a:avLst/>
          </a:prstGeom>
          <a:noFill/>
        </p:spPr>
        <p:txBody>
          <a:bodyPr wrap="square" rtlCol="0">
            <a:spAutoFit/>
          </a:bodyPr>
          <a:lstStyle/>
          <a:p>
            <a:pPr algn="ctr"/>
            <a:r>
              <a:rPr lang="en-GB" dirty="0" smtClean="0"/>
              <a:t> </a:t>
            </a:r>
            <a:endParaRPr lang="en-GB" dirty="0"/>
          </a:p>
        </p:txBody>
      </p:sp>
      <p:sp>
        <p:nvSpPr>
          <p:cNvPr id="5" name="Rectangle 4"/>
          <p:cNvSpPr/>
          <p:nvPr/>
        </p:nvSpPr>
        <p:spPr>
          <a:xfrm>
            <a:off x="0" y="1066800"/>
            <a:ext cx="9144000" cy="5386090"/>
          </a:xfrm>
          <a:prstGeom prst="rect">
            <a:avLst/>
          </a:prstGeom>
        </p:spPr>
        <p:txBody>
          <a:bodyPr wrap="square">
            <a:spAutoFit/>
          </a:bodyPr>
          <a:lstStyle/>
          <a:p>
            <a:pPr algn="ctr"/>
            <a:r>
              <a:rPr lang="en-US" sz="4000" b="1" dirty="0" smtClean="0">
                <a:solidFill>
                  <a:schemeClr val="accent2">
                    <a:lumMod val="60000"/>
                    <a:lumOff val="40000"/>
                  </a:schemeClr>
                </a:solidFill>
              </a:rPr>
              <a:t>         </a:t>
            </a:r>
            <a:r>
              <a:rPr lang="en-US" sz="4400" b="1" i="1" dirty="0"/>
              <a:t>Building and Reflecting on </a:t>
            </a:r>
            <a:endParaRPr lang="en-US" sz="4400" b="1" i="1" dirty="0" smtClean="0"/>
          </a:p>
          <a:p>
            <a:pPr algn="ctr"/>
            <a:r>
              <a:rPr lang="en-US" sz="4400" b="1" i="1" dirty="0" smtClean="0"/>
              <a:t>Interdisciplinary PhD </a:t>
            </a:r>
            <a:r>
              <a:rPr lang="en-US" sz="4400" b="1" i="1" dirty="0"/>
              <a:t>Studies for </a:t>
            </a:r>
            <a:endParaRPr lang="en-US" sz="4400" b="1" i="1" dirty="0" smtClean="0"/>
          </a:p>
          <a:p>
            <a:pPr algn="ctr"/>
            <a:r>
              <a:rPr lang="en-US" sz="4400" b="1" i="1" dirty="0" smtClean="0"/>
              <a:t>Higher </a:t>
            </a:r>
            <a:r>
              <a:rPr lang="en-US" sz="4400" b="1" i="1" dirty="0"/>
              <a:t>Education </a:t>
            </a:r>
            <a:r>
              <a:rPr lang="en-US" sz="4400" b="1" i="1" dirty="0" smtClean="0"/>
              <a:t>Transformation</a:t>
            </a:r>
          </a:p>
          <a:p>
            <a:pPr algn="ctr"/>
            <a:endParaRPr lang="en-US" sz="4000" b="1" i="1" dirty="0"/>
          </a:p>
          <a:p>
            <a:pPr algn="ctr"/>
            <a:r>
              <a:rPr lang="en-US" sz="3200" b="1" dirty="0" smtClean="0">
                <a:latin typeface="Avenir Medium"/>
                <a:cs typeface="Avenir Medium"/>
              </a:rPr>
              <a:t>Makerere Institute of Social Research (MISR)</a:t>
            </a:r>
            <a:endParaRPr lang="en-US" sz="2800" dirty="0" smtClean="0">
              <a:latin typeface="Avenir Medium"/>
              <a:cs typeface="Avenir Medium"/>
            </a:endParaRPr>
          </a:p>
          <a:p>
            <a:pPr algn="ctr"/>
            <a:r>
              <a:rPr lang="en-US" sz="2800" dirty="0" smtClean="0">
                <a:latin typeface="Avenir Medium"/>
                <a:cs typeface="Avenir Medium"/>
              </a:rPr>
              <a:t>College of Humanities and Social Sciences</a:t>
            </a:r>
          </a:p>
          <a:p>
            <a:pPr algn="ctr"/>
            <a:r>
              <a:rPr lang="en-US" sz="2800" dirty="0" smtClean="0">
                <a:latin typeface="Avenir Medium"/>
                <a:cs typeface="Avenir Medium"/>
              </a:rPr>
              <a:t>Makerere University</a:t>
            </a:r>
          </a:p>
          <a:p>
            <a:pPr algn="ctr"/>
            <a:endParaRPr lang="en-US" sz="2800" dirty="0">
              <a:latin typeface="+mj-lt"/>
              <a:cs typeface="Avenir Medium"/>
            </a:endParaRPr>
          </a:p>
          <a:p>
            <a:pPr algn="ctr"/>
            <a:r>
              <a:rPr lang="en-US" sz="2800" dirty="0" smtClean="0">
                <a:latin typeface="+mj-lt"/>
                <a:cs typeface="Avenir Medium"/>
              </a:rPr>
              <a:t>In Partnership with </a:t>
            </a:r>
            <a:endParaRPr lang="en-US" sz="2800" dirty="0">
              <a:latin typeface="+mj-lt"/>
            </a:endParaRPr>
          </a:p>
          <a:p>
            <a:pPr algn="ctr"/>
            <a:r>
              <a:rPr lang="en-US" sz="2800" b="1" dirty="0" err="1" smtClean="0">
                <a:latin typeface="+mj-lt"/>
              </a:rPr>
              <a:t>UiB</a:t>
            </a:r>
            <a:r>
              <a:rPr lang="en-US" sz="2800" b="1" dirty="0" smtClean="0">
                <a:latin typeface="+mj-lt"/>
              </a:rPr>
              <a:t> Global, University of Bergen</a:t>
            </a:r>
            <a:endParaRPr lang="en-US" sz="2800" b="1" dirty="0">
              <a:latin typeface="+mj-lt"/>
            </a:endParaRPr>
          </a:p>
        </p:txBody>
      </p:sp>
      <p:pic>
        <p:nvPicPr>
          <p:cNvPr id="7" name="Picture 6"/>
          <p:cNvPicPr>
            <a:picLocks noChangeAspect="1"/>
          </p:cNvPicPr>
          <p:nvPr/>
        </p:nvPicPr>
        <p:blipFill>
          <a:blip r:embed="rId3"/>
          <a:stretch>
            <a:fillRect/>
          </a:stretch>
        </p:blipFill>
        <p:spPr>
          <a:xfrm>
            <a:off x="7391400" y="5410200"/>
            <a:ext cx="1377264" cy="1270000"/>
          </a:xfrm>
          <a:prstGeom prst="rect">
            <a:avLst/>
          </a:prstGeom>
        </p:spPr>
      </p:pic>
      <p:pic>
        <p:nvPicPr>
          <p:cNvPr id="10" name="Picture 9"/>
          <p:cNvPicPr>
            <a:picLocks noChangeAspect="1"/>
          </p:cNvPicPr>
          <p:nvPr/>
        </p:nvPicPr>
        <p:blipFill>
          <a:blip r:embed="rId4"/>
          <a:stretch>
            <a:fillRect/>
          </a:stretch>
        </p:blipFill>
        <p:spPr>
          <a:xfrm>
            <a:off x="152400" y="152401"/>
            <a:ext cx="1524000" cy="1242458"/>
          </a:xfrm>
          <a:prstGeom prst="rect">
            <a:avLst/>
          </a:prstGeom>
        </p:spPr>
      </p:pic>
      <p:pic>
        <p:nvPicPr>
          <p:cNvPr id="11" name="Picture 10"/>
          <p:cNvPicPr>
            <a:picLocks noChangeAspect="1"/>
          </p:cNvPicPr>
          <p:nvPr/>
        </p:nvPicPr>
        <p:blipFill>
          <a:blip r:embed="rId5"/>
          <a:stretch>
            <a:fillRect/>
          </a:stretch>
        </p:blipFill>
        <p:spPr>
          <a:xfrm>
            <a:off x="7010400" y="228600"/>
            <a:ext cx="2005899" cy="838200"/>
          </a:xfrm>
          <a:prstGeom prst="rect">
            <a:avLst/>
          </a:prstGeom>
        </p:spPr>
      </p:pic>
    </p:spTree>
    <p:extLst>
      <p:ext uri="{BB962C8B-B14F-4D97-AF65-F5344CB8AC3E}">
        <p14:creationId xmlns:p14="http://schemas.microsoft.com/office/powerpoint/2010/main" val="2054859044"/>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kueker\AppData\Local\Temp\articulate\presenter\imgtemp\PjedBvjd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2030</TotalTime>
  <Words>705</Words>
  <Application>Microsoft Office PowerPoint</Application>
  <PresentationFormat>On-screen Show (4:3)</PresentationFormat>
  <Paragraphs>62</Paragraphs>
  <Slides>16</Slides>
  <Notes>2</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Makerere NORHED Competitiveness</vt:lpstr>
      <vt:lpstr>MAK-NORHED Partnerships</vt:lpstr>
      <vt:lpstr>PowerPoint Presentation</vt:lpstr>
      <vt:lpstr>PowerPoint Presentation</vt:lpstr>
      <vt:lpstr>PowerPoint Presentation</vt:lpstr>
      <vt:lpstr>WIMEA-ICT: Improving Weather Information Management in East Africa for effective service provision through the application of suitable ICTs    </vt:lpstr>
      <vt:lpstr>Building capacity for REDD+ in East Africa for improved ecosystem health and for sustainable livelihoods in Eastern Africa (UGA-13/0019)</vt:lpstr>
      <vt:lpstr>PowerPoint Presentation</vt:lpstr>
      <vt:lpstr>PowerPoint Presentation</vt:lpstr>
      <vt:lpstr>PowerPoint Presentation</vt:lpstr>
      <vt:lpstr>BORDERLAND DYNAMICS IN EAST AFRICA. A network program for capacity building within departments of social anthropology in East African Universities. </vt:lpstr>
      <vt:lpstr>PowerPoint Presentation</vt:lpstr>
      <vt:lpstr>BORDERLAND DYNAMICS IN EAST AFRICA. A network program for capacity building within departments of social anthropology in East African Universities.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Yazidhi</cp:lastModifiedBy>
  <cp:revision>128</cp:revision>
  <dcterms:created xsi:type="dcterms:W3CDTF">2013-01-09T03:55:31Z</dcterms:created>
  <dcterms:modified xsi:type="dcterms:W3CDTF">2014-01-15T08:28:12Z</dcterms:modified>
</cp:coreProperties>
</file>