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90" r:id="rId2"/>
    <p:sldId id="257" r:id="rId3"/>
    <p:sldId id="258" r:id="rId4"/>
    <p:sldId id="259" r:id="rId5"/>
    <p:sldId id="260" r:id="rId6"/>
    <p:sldId id="261" r:id="rId7"/>
    <p:sldId id="262" r:id="rId8"/>
    <p:sldId id="263" r:id="rId9"/>
    <p:sldId id="264" r:id="rId10"/>
    <p:sldId id="265" r:id="rId11"/>
    <p:sldId id="267" r:id="rId12"/>
    <p:sldId id="270" r:id="rId13"/>
    <p:sldId id="269" r:id="rId14"/>
    <p:sldId id="271" r:id="rId15"/>
    <p:sldId id="272" r:id="rId16"/>
    <p:sldId id="273" r:id="rId17"/>
    <p:sldId id="275" r:id="rId18"/>
    <p:sldId id="280" r:id="rId19"/>
    <p:sldId id="281" r:id="rId20"/>
    <p:sldId id="289" r:id="rId21"/>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A43D3A"/>
    <a:srgbClr val="864039"/>
    <a:srgbClr val="A5512B"/>
    <a:srgbClr val="883230"/>
    <a:srgbClr val="782C2A"/>
    <a:srgbClr val="FFCC00"/>
    <a:srgbClr val="EABD00"/>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Destaqu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Estilo com Tema 1 - Destaqu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Estilo Médio 4 - Destaqu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Sem Estilo, Sem Grelh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em Estilo, Tabela com Grelh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8" autoAdjust="0"/>
    <p:restoredTop sz="91784" autoAdjust="0"/>
  </p:normalViewPr>
  <p:slideViewPr>
    <p:cSldViewPr>
      <p:cViewPr>
        <p:scale>
          <a:sx n="80" d="100"/>
          <a:sy n="80" d="100"/>
        </p:scale>
        <p:origin x="-1074" y="174"/>
      </p:cViewPr>
      <p:guideLst>
        <p:guide orient="horz" pos="2160"/>
        <p:guide pos="2880"/>
      </p:guideLst>
    </p:cSldViewPr>
  </p:slideViewPr>
  <p:outlineViewPr>
    <p:cViewPr>
      <p:scale>
        <a:sx n="33" d="100"/>
        <a:sy n="33" d="100"/>
      </p:scale>
      <p:origin x="0" y="47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FA2CCD-794A-4411-8870-EB1CDD09D721}" type="datetimeFigureOut">
              <a:rPr lang="pt-PT" smtClean="0"/>
              <a:pPr/>
              <a:t>08-01-2014</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2D767C-F889-41CB-96E9-AF6582173FC2}" type="slidenum">
              <a:rPr lang="pt-PT" smtClean="0"/>
              <a:pPr/>
              <a:t>‹#›</a:t>
            </a:fld>
            <a:endParaRPr lang="pt-PT"/>
          </a:p>
        </p:txBody>
      </p:sp>
    </p:spTree>
    <p:extLst>
      <p:ext uri="{BB962C8B-B14F-4D97-AF65-F5344CB8AC3E}">
        <p14:creationId xmlns:p14="http://schemas.microsoft.com/office/powerpoint/2010/main" xmlns="" val="1272896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a:t>
            </a:fld>
            <a:endParaRPr lang="pt-P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10</a:t>
            </a:fld>
            <a:endParaRPr lang="pt-P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3B2D767C-F889-41CB-96E9-AF6582173FC2}" type="slidenum">
              <a:rPr lang="pt-PT" smtClean="0"/>
              <a:pPr/>
              <a:t>11</a:t>
            </a:fld>
            <a:endParaRPr lang="pt-P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12</a:t>
            </a:fld>
            <a:endParaRPr lang="pt-P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13</a:t>
            </a:fld>
            <a:endParaRPr lang="pt-P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14</a:t>
            </a:fld>
            <a:endParaRPr lang="pt-P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15</a:t>
            </a:fld>
            <a:endParaRPr lang="pt-P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3B2D767C-F889-41CB-96E9-AF6582173FC2}" type="slidenum">
              <a:rPr lang="pt-PT" smtClean="0"/>
              <a:pPr/>
              <a:t>16</a:t>
            </a:fld>
            <a:endParaRPr lang="pt-P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17</a:t>
            </a:fld>
            <a:endParaRPr lang="pt-P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18</a:t>
            </a:fld>
            <a:endParaRPr lang="pt-P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19</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2</a:t>
            </a:fld>
            <a:endParaRPr lang="pt-P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20</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3B2D767C-F889-41CB-96E9-AF6582173FC2}" type="slidenum">
              <a:rPr lang="pt-PT" smtClean="0"/>
              <a:pPr/>
              <a:t>3</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4</a:t>
            </a:fld>
            <a:endParaRPr 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5</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6</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7</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8</a:t>
            </a:fld>
            <a:endParaRPr 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2D767C-F889-41CB-96E9-AF6582173FC2}" type="slidenum">
              <a:rPr lang="pt-PT" smtClean="0"/>
              <a:pPr/>
              <a:t>9</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BA0CDB0C-104F-4726-B1E9-E02CF3AA45BB}" type="datetimeFigureOut">
              <a:rPr lang="pt-PT" smtClean="0"/>
              <a:pPr/>
              <a:t>08-01-2014</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452E67-D3C1-4CE2-890B-4C8FBCF4555B}" type="slidenum">
              <a:rPr lang="pt-PT" smtClean="0"/>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CDB0C-104F-4726-B1E9-E02CF3AA45BB}" type="datetimeFigureOut">
              <a:rPr lang="pt-PT" smtClean="0"/>
              <a:pPr/>
              <a:t>08-01-2014</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52E67-D3C1-4CE2-890B-4C8FBCF4555B}" type="slidenum">
              <a:rPr lang="pt-PT" smtClean="0"/>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dream.up.pt/"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_dream .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2245842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lstStyle/>
          <a:p>
            <a:r>
              <a:rPr lang="pt-PT" b="1" dirty="0">
                <a:solidFill>
                  <a:schemeClr val="accent2">
                    <a:lumMod val="75000"/>
                  </a:schemeClr>
                </a:solidFill>
                <a:latin typeface="Helvetica Condensed" pitchFamily="34" charset="0"/>
                <a:ea typeface="BatangChe" pitchFamily="49" charset="-127"/>
                <a:cs typeface="Levenim MT" pitchFamily="2" charset="-79"/>
              </a:rPr>
              <a:t>DREAM</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Project</a:t>
            </a:r>
          </a:p>
        </p:txBody>
      </p:sp>
      <p:sp>
        <p:nvSpPr>
          <p:cNvPr id="3" name="Marcador de Posição de Conteúdo 2"/>
          <p:cNvSpPr>
            <a:spLocks noGrp="1"/>
          </p:cNvSpPr>
          <p:nvPr>
            <p:ph idx="1"/>
          </p:nvPr>
        </p:nvSpPr>
        <p:spPr/>
        <p:txBody>
          <a:bodyPr/>
          <a:lstStyle/>
          <a:p>
            <a:r>
              <a:rPr lang="en-US" sz="2200" dirty="0" smtClean="0">
                <a:latin typeface="Corbel" pitchFamily="34" charset="0"/>
              </a:rPr>
              <a:t>Project Coordination Teams at U.Porto and at UWI</a:t>
            </a:r>
          </a:p>
          <a:p>
            <a:endParaRPr lang="en-US" dirty="0">
              <a:latin typeface="Corbel" pitchFamily="34" charset="0"/>
            </a:endParaRPr>
          </a:p>
        </p:txBody>
      </p:sp>
      <p:graphicFrame>
        <p:nvGraphicFramePr>
          <p:cNvPr id="4" name="Tabela 3"/>
          <p:cNvGraphicFramePr>
            <a:graphicFrameLocks noGrp="1"/>
          </p:cNvGraphicFramePr>
          <p:nvPr>
            <p:extLst>
              <p:ext uri="{D42A27DB-BD31-4B8C-83A1-F6EECF244321}">
                <p14:modId xmlns:p14="http://schemas.microsoft.com/office/powerpoint/2010/main" xmlns="" val="2743471797"/>
              </p:ext>
            </p:extLst>
          </p:nvPr>
        </p:nvGraphicFramePr>
        <p:xfrm>
          <a:off x="899592" y="2060848"/>
          <a:ext cx="6096000" cy="249936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noProof="0" dirty="0" smtClean="0">
                          <a:solidFill>
                            <a:schemeClr val="bg1"/>
                          </a:solidFill>
                        </a:rPr>
                        <a:t>Project Coordinator</a:t>
                      </a:r>
                      <a:endParaRPr lang="en-US" b="0" noProof="0" dirty="0">
                        <a:solidFill>
                          <a:schemeClr val="bg1"/>
                        </a:solidFill>
                        <a:latin typeface="Corbel" pitchFamily="34" charset="0"/>
                      </a:endParaRPr>
                    </a:p>
                  </a:txBody>
                  <a:tcPr anchor="ctr">
                    <a:solidFill>
                      <a:srgbClr val="864039"/>
                    </a:solidFill>
                  </a:tcPr>
                </a:tc>
                <a:tc>
                  <a:txBody>
                    <a:bodyPr/>
                    <a:lstStyle/>
                    <a:p>
                      <a:pPr algn="ctr"/>
                      <a:r>
                        <a:rPr kumimoji="0" lang="es-ES" sz="1800" kern="1200" noProof="0" dirty="0" smtClean="0"/>
                        <a:t>António Marques</a:t>
                      </a:r>
                    </a:p>
                    <a:p>
                      <a:pPr algn="ctr"/>
                      <a:r>
                        <a:rPr kumimoji="0" lang="es-ES" sz="1600" kern="1200" noProof="0" dirty="0" smtClean="0"/>
                        <a:t>emundus@reit.up.pt</a:t>
                      </a:r>
                      <a:endParaRPr kumimoji="0" lang="es-ES" sz="1600" b="0" kern="1200" noProof="0" dirty="0" smtClean="0">
                        <a:solidFill>
                          <a:schemeClr val="tx1"/>
                        </a:solidFill>
                        <a:latin typeface="Corbel" pitchFamily="34" charset="0"/>
                        <a:ea typeface="+mn-ea"/>
                        <a:cs typeface="+mn-cs"/>
                      </a:endParaRPr>
                    </a:p>
                  </a:txBody>
                  <a:tcPr/>
                </a:tc>
              </a:tr>
              <a:tr h="370840">
                <a:tc>
                  <a:txBody>
                    <a:bodyPr/>
                    <a:lstStyle/>
                    <a:p>
                      <a:r>
                        <a:rPr lang="en-US" noProof="0" dirty="0" smtClean="0">
                          <a:solidFill>
                            <a:schemeClr val="bg1"/>
                          </a:solidFill>
                        </a:rPr>
                        <a:t>Selection </a:t>
                      </a:r>
                      <a:r>
                        <a:rPr lang="en-US" baseline="0" noProof="0" dirty="0" smtClean="0">
                          <a:solidFill>
                            <a:schemeClr val="bg1"/>
                          </a:solidFill>
                        </a:rPr>
                        <a:t>Committee </a:t>
                      </a:r>
                      <a:r>
                        <a:rPr lang="en-US" noProof="0" dirty="0" smtClean="0">
                          <a:solidFill>
                            <a:schemeClr val="bg1"/>
                          </a:solidFill>
                        </a:rPr>
                        <a:t>Coordinator</a:t>
                      </a:r>
                      <a:endParaRPr lang="en-US" noProof="0" dirty="0">
                        <a:solidFill>
                          <a:schemeClr val="bg1"/>
                        </a:solidFill>
                        <a:latin typeface="Corbel" pitchFamily="34" charset="0"/>
                      </a:endParaRPr>
                    </a:p>
                  </a:txBody>
                  <a:tcPr anchor="ctr">
                    <a:solidFill>
                      <a:srgbClr val="864039"/>
                    </a:solidFill>
                  </a:tcPr>
                </a:tc>
                <a:tc>
                  <a:txBody>
                    <a:bodyPr/>
                    <a:lstStyle/>
                    <a:p>
                      <a:pPr algn="ctr"/>
                      <a:r>
                        <a:rPr kumimoji="0" lang="pt-PT" sz="1800" kern="1200" dirty="0" smtClean="0"/>
                        <a:t>Jorge Mota</a:t>
                      </a:r>
                    </a:p>
                    <a:p>
                      <a:pPr algn="ctr"/>
                      <a:r>
                        <a:rPr kumimoji="0" lang="pt-PT" sz="1600" kern="1200" dirty="0" err="1" smtClean="0"/>
                        <a:t>jmota@fade.up.pt</a:t>
                      </a:r>
                      <a:endParaRPr kumimoji="0" lang="pt-PT" sz="1600" b="0" kern="1200" dirty="0" smtClean="0">
                        <a:solidFill>
                          <a:schemeClr val="tx1"/>
                        </a:solidFill>
                        <a:latin typeface="Corbel" pitchFamily="34" charset="0"/>
                        <a:ea typeface="+mn-ea"/>
                        <a:cs typeface="+mn-cs"/>
                      </a:endParaRPr>
                    </a:p>
                  </a:txBody>
                  <a:tcPr/>
                </a:tc>
              </a:tr>
              <a:tr h="370840">
                <a:tc>
                  <a:txBody>
                    <a:bodyPr/>
                    <a:lstStyle/>
                    <a:p>
                      <a:r>
                        <a:rPr lang="en-US" sz="1800" kern="1200" baseline="0" noProof="0" dirty="0" smtClean="0">
                          <a:solidFill>
                            <a:schemeClr val="bg1"/>
                          </a:solidFill>
                        </a:rPr>
                        <a:t>Project Manager</a:t>
                      </a:r>
                      <a:endParaRPr lang="en-US" sz="1800" b="0" kern="1200" baseline="0" noProof="0" dirty="0" smtClean="0">
                        <a:solidFill>
                          <a:schemeClr val="bg1"/>
                        </a:solidFill>
                        <a:latin typeface="Corbel" pitchFamily="34" charset="0"/>
                        <a:ea typeface="+mn-ea"/>
                        <a:cs typeface="+mn-cs"/>
                      </a:endParaRPr>
                    </a:p>
                  </a:txBody>
                  <a:tcPr anchor="ctr">
                    <a:solidFill>
                      <a:srgbClr val="864039"/>
                    </a:solidFill>
                  </a:tcPr>
                </a:tc>
                <a:tc>
                  <a:txBody>
                    <a:bodyPr/>
                    <a:lstStyle/>
                    <a:p>
                      <a:pPr algn="ctr"/>
                      <a:r>
                        <a:rPr kumimoji="0" lang="pt-PT" sz="1800" kern="1200" dirty="0" smtClean="0"/>
                        <a:t>Bárbara Costa</a:t>
                      </a:r>
                    </a:p>
                    <a:p>
                      <a:pPr algn="ctr"/>
                      <a:r>
                        <a:rPr kumimoji="0" lang="pt-PT" sz="1600" kern="1200" dirty="0" err="1" smtClean="0"/>
                        <a:t>bcosta@reit.up.pt</a:t>
                      </a:r>
                      <a:endParaRPr kumimoji="0" lang="pt-PT" sz="1600" b="0" kern="1200" dirty="0" smtClean="0">
                        <a:solidFill>
                          <a:schemeClr val="tx1"/>
                        </a:solidFill>
                        <a:latin typeface="Corbel" pitchFamily="34" charset="0"/>
                        <a:ea typeface="+mn-ea"/>
                        <a:cs typeface="+mn-cs"/>
                      </a:endParaRPr>
                    </a:p>
                  </a:txBody>
                  <a:tcPr/>
                </a:tc>
              </a:tr>
              <a:tr h="370840">
                <a:tc>
                  <a:txBody>
                    <a:bodyPr/>
                    <a:lstStyle/>
                    <a:p>
                      <a:r>
                        <a:rPr lang="pt-PT" sz="1800" kern="1200" baseline="0" noProof="0" dirty="0" smtClean="0">
                          <a:solidFill>
                            <a:schemeClr val="bg1"/>
                          </a:solidFill>
                        </a:rPr>
                        <a:t>Project Officer</a:t>
                      </a:r>
                      <a:endParaRPr lang="en-US" sz="1800" b="0" kern="1200" baseline="0" noProof="0" dirty="0" smtClean="0">
                        <a:solidFill>
                          <a:schemeClr val="bg1"/>
                        </a:solidFill>
                        <a:latin typeface="Corbel" pitchFamily="34" charset="0"/>
                        <a:ea typeface="+mn-ea"/>
                        <a:cs typeface="+mn-cs"/>
                      </a:endParaRPr>
                    </a:p>
                  </a:txBody>
                  <a:tcPr anchor="ctr">
                    <a:solidFill>
                      <a:srgbClr val="864039"/>
                    </a:solidFill>
                  </a:tcPr>
                </a:tc>
                <a:tc>
                  <a:txBody>
                    <a:bodyPr/>
                    <a:lstStyle/>
                    <a:p>
                      <a:pPr algn="ctr"/>
                      <a:r>
                        <a:rPr kumimoji="0" lang="pt-PT" sz="1800" kern="1200" dirty="0" smtClean="0"/>
                        <a:t>Rita Santos</a:t>
                      </a:r>
                    </a:p>
                    <a:p>
                      <a:pPr algn="ctr"/>
                      <a:r>
                        <a:rPr kumimoji="0" lang="pt-PT" sz="1800" kern="1200" dirty="0" smtClean="0"/>
                        <a:t>dream@reit.up.pt</a:t>
                      </a:r>
                      <a:endParaRPr kumimoji="0" lang="pt-PT" sz="1800" b="0" kern="1200" dirty="0" smtClean="0">
                        <a:solidFill>
                          <a:schemeClr val="tx1"/>
                        </a:solidFill>
                        <a:latin typeface="Corbel" pitchFamily="34" charset="0"/>
                        <a:ea typeface="+mn-ea"/>
                        <a:cs typeface="+mn-cs"/>
                      </a:endParaRPr>
                    </a:p>
                  </a:txBody>
                  <a:tcPr/>
                </a:tc>
              </a:tr>
            </a:tbl>
          </a:graphicData>
        </a:graphic>
      </p:graphicFrame>
      <p:graphicFrame>
        <p:nvGraphicFramePr>
          <p:cNvPr id="6" name="Tabela 4"/>
          <p:cNvGraphicFramePr>
            <a:graphicFrameLocks noGrp="1"/>
          </p:cNvGraphicFramePr>
          <p:nvPr>
            <p:extLst>
              <p:ext uri="{D42A27DB-BD31-4B8C-83A1-F6EECF244321}">
                <p14:modId xmlns:p14="http://schemas.microsoft.com/office/powerpoint/2010/main" xmlns="" val="3255328780"/>
              </p:ext>
            </p:extLst>
          </p:nvPr>
        </p:nvGraphicFramePr>
        <p:xfrm>
          <a:off x="899592" y="5333960"/>
          <a:ext cx="6120680" cy="609600"/>
        </p:xfrm>
        <a:graphic>
          <a:graphicData uri="http://schemas.openxmlformats.org/drawingml/2006/table">
            <a:tbl>
              <a:tblPr firstRow="1" bandRow="1">
                <a:tableStyleId>{5940675A-B579-460E-94D1-54222C63F5DA}</a:tableStyleId>
              </a:tblPr>
              <a:tblGrid>
                <a:gridCol w="3060340"/>
                <a:gridCol w="3060340"/>
              </a:tblGrid>
              <a:tr h="537262">
                <a:tc>
                  <a:txBody>
                    <a:bodyPr/>
                    <a:lstStyle/>
                    <a:p>
                      <a:r>
                        <a:rPr lang="en-US" noProof="0" dirty="0" smtClean="0">
                          <a:solidFill>
                            <a:schemeClr val="bg1"/>
                          </a:solidFill>
                        </a:rPr>
                        <a:t>Project co-coordinator</a:t>
                      </a:r>
                      <a:endParaRPr lang="en-US" noProof="0" dirty="0">
                        <a:solidFill>
                          <a:schemeClr val="bg1"/>
                        </a:solidFill>
                        <a:latin typeface="Corbel" pitchFamily="34" charset="0"/>
                      </a:endParaRPr>
                    </a:p>
                  </a:txBody>
                  <a:tcPr anchor="ctr">
                    <a:solidFill>
                      <a:srgbClr val="864039"/>
                    </a:solidFill>
                  </a:tcPr>
                </a:tc>
                <a:tc>
                  <a:txBody>
                    <a:bodyPr/>
                    <a:lstStyle/>
                    <a:p>
                      <a:pPr algn="ctr"/>
                      <a:r>
                        <a:rPr lang="pt-PT" dirty="0" err="1" smtClean="0"/>
                        <a:t>Sharan</a:t>
                      </a:r>
                      <a:r>
                        <a:rPr lang="pt-PT" dirty="0" smtClean="0"/>
                        <a:t> Singh</a:t>
                      </a:r>
                      <a:br>
                        <a:rPr lang="pt-PT" dirty="0" smtClean="0"/>
                      </a:br>
                      <a:r>
                        <a:rPr lang="pt-PT" sz="1600" dirty="0" smtClean="0"/>
                        <a:t>sharan.singh@sta.uwi.edu</a:t>
                      </a:r>
                      <a:endParaRPr lang="pt-PT"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normAutofit/>
          </a:bodyPr>
          <a:lstStyle/>
          <a:p>
            <a:r>
              <a:rPr lang="pt-PT" b="1" dirty="0">
                <a:solidFill>
                  <a:schemeClr val="accent2">
                    <a:lumMod val="75000"/>
                  </a:schemeClr>
                </a:solidFill>
                <a:latin typeface="Helvetica Condensed" pitchFamily="34" charset="0"/>
                <a:ea typeface="BatangChe" pitchFamily="49" charset="-127"/>
                <a:cs typeface="Levenim MT" pitchFamily="2" charset="-79"/>
              </a:rPr>
              <a:t>Who</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can</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apply?</a:t>
            </a:r>
          </a:p>
        </p:txBody>
      </p:sp>
      <p:sp>
        <p:nvSpPr>
          <p:cNvPr id="7" name="Marcador de Posição de Conteúdo 6"/>
          <p:cNvSpPr>
            <a:spLocks noGrp="1"/>
          </p:cNvSpPr>
          <p:nvPr>
            <p:ph sz="half" idx="1"/>
          </p:nvPr>
        </p:nvSpPr>
        <p:spPr>
          <a:xfrm>
            <a:off x="457200" y="1571042"/>
            <a:ext cx="1400156" cy="2001973"/>
          </a:xfrm>
          <a:solidFill>
            <a:srgbClr val="864039"/>
          </a:solidFill>
        </p:spPr>
        <p:style>
          <a:lnRef idx="3">
            <a:schemeClr val="lt1"/>
          </a:lnRef>
          <a:fillRef idx="1">
            <a:schemeClr val="accent6"/>
          </a:fillRef>
          <a:effectRef idx="1">
            <a:schemeClr val="accent6"/>
          </a:effectRef>
          <a:fontRef idx="minor">
            <a:schemeClr val="lt1"/>
          </a:fontRef>
        </p:style>
        <p:txBody>
          <a:bodyPr>
            <a:normAutofit/>
          </a:bodyPr>
          <a:lstStyle/>
          <a:p>
            <a:pPr>
              <a:buNone/>
            </a:pPr>
            <a:r>
              <a:rPr lang="pt-PT" sz="2000" dirty="0"/>
              <a:t> </a:t>
            </a:r>
            <a:r>
              <a:rPr lang="pt-PT" sz="2000" dirty="0" smtClean="0"/>
              <a:t>        </a:t>
            </a:r>
          </a:p>
          <a:p>
            <a:pPr algn="ctr">
              <a:buNone/>
            </a:pPr>
            <a:r>
              <a:rPr lang="pt-PT" sz="2000" dirty="0" smtClean="0">
                <a:latin typeface="Corbel" pitchFamily="34" charset="0"/>
              </a:rPr>
              <a:t>Target</a:t>
            </a:r>
          </a:p>
          <a:p>
            <a:pPr algn="ctr">
              <a:buNone/>
            </a:pPr>
            <a:r>
              <a:rPr lang="pt-PT" sz="2000" dirty="0" smtClean="0">
                <a:latin typeface="Corbel" pitchFamily="34" charset="0"/>
              </a:rPr>
              <a:t>Group </a:t>
            </a:r>
          </a:p>
          <a:p>
            <a:pPr algn="ctr">
              <a:buNone/>
            </a:pPr>
            <a:r>
              <a:rPr lang="pt-PT" sz="2000" dirty="0" smtClean="0">
                <a:latin typeface="Corbel" pitchFamily="34" charset="0"/>
              </a:rPr>
              <a:t>I </a:t>
            </a:r>
          </a:p>
        </p:txBody>
      </p:sp>
      <p:sp>
        <p:nvSpPr>
          <p:cNvPr id="8" name="Marcador de Posição de Conteúdo 7"/>
          <p:cNvSpPr>
            <a:spLocks noGrp="1"/>
          </p:cNvSpPr>
          <p:nvPr>
            <p:ph sz="half" idx="2"/>
          </p:nvPr>
        </p:nvSpPr>
        <p:spPr>
          <a:xfrm>
            <a:off x="1857356" y="1556792"/>
            <a:ext cx="6829444" cy="2016224"/>
          </a:xfrm>
          <a:solidFill>
            <a:srgbClr val="864039"/>
          </a:solidFill>
        </p:spPr>
        <p:style>
          <a:lnRef idx="3">
            <a:schemeClr val="lt1"/>
          </a:lnRef>
          <a:fillRef idx="1">
            <a:schemeClr val="accent6"/>
          </a:fillRef>
          <a:effectRef idx="1">
            <a:schemeClr val="accent6"/>
          </a:effectRef>
          <a:fontRef idx="minor">
            <a:schemeClr val="lt1"/>
          </a:fontRef>
        </p:style>
        <p:txBody>
          <a:bodyPr>
            <a:normAutofit/>
          </a:bodyPr>
          <a:lstStyle/>
          <a:p>
            <a:pPr>
              <a:lnSpc>
                <a:spcPct val="150000"/>
              </a:lnSpc>
            </a:pPr>
            <a:r>
              <a:rPr lang="en-US" sz="2000" dirty="0" smtClean="0">
                <a:latin typeface="Corbel" pitchFamily="34" charset="0"/>
              </a:rPr>
              <a:t>Candidates  enrolled or having a formal link with a partner University at the time  of application.</a:t>
            </a:r>
          </a:p>
          <a:p>
            <a:pPr marL="0" indent="0" algn="just">
              <a:lnSpc>
                <a:spcPct val="150000"/>
              </a:lnSpc>
              <a:buNone/>
            </a:pPr>
            <a:r>
              <a:rPr lang="en-US" sz="1800" dirty="0" smtClean="0">
                <a:latin typeface="Corbel" pitchFamily="34" charset="0"/>
              </a:rPr>
              <a:t>In both cases candidates must have a formal support from the institution (support letter) in order to submit the application. </a:t>
            </a:r>
          </a:p>
        </p:txBody>
      </p:sp>
      <p:sp>
        <p:nvSpPr>
          <p:cNvPr id="6" name="Marcador de Posição de Conteúdo 2"/>
          <p:cNvSpPr txBox="1">
            <a:spLocks/>
          </p:cNvSpPr>
          <p:nvPr/>
        </p:nvSpPr>
        <p:spPr>
          <a:xfrm>
            <a:off x="457200" y="3645024"/>
            <a:ext cx="1378496" cy="2548879"/>
          </a:xfrm>
          <a:prstGeom prst="rect">
            <a:avLst/>
          </a:prstGeom>
          <a:solidFill>
            <a:srgbClr val="864039"/>
          </a:solidFill>
        </p:spPr>
        <p:style>
          <a:lnRef idx="3">
            <a:schemeClr val="lt1"/>
          </a:lnRef>
          <a:fillRef idx="1">
            <a:schemeClr val="accent6"/>
          </a:fillRef>
          <a:effectRef idx="1">
            <a:schemeClr val="accent6"/>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9pPr>
          </a:lstStyle>
          <a:p>
            <a:pPr>
              <a:buFont typeface="Arial" pitchFamily="34" charset="0"/>
              <a:buNone/>
            </a:pPr>
            <a:r>
              <a:rPr lang="pt-PT" sz="2400" dirty="0" smtClean="0"/>
              <a:t>	</a:t>
            </a:r>
          </a:p>
          <a:p>
            <a:pPr algn="ctr">
              <a:buFont typeface="Arial" pitchFamily="34" charset="0"/>
              <a:buNone/>
            </a:pPr>
            <a:endParaRPr lang="pt-PT" sz="1400" dirty="0" smtClean="0">
              <a:latin typeface="Corbel" pitchFamily="34" charset="0"/>
            </a:endParaRPr>
          </a:p>
          <a:p>
            <a:pPr algn="ctr">
              <a:buFont typeface="Arial" pitchFamily="34" charset="0"/>
              <a:buNone/>
            </a:pPr>
            <a:r>
              <a:rPr lang="pt-PT" sz="2000" dirty="0" smtClean="0">
                <a:latin typeface="Corbel" pitchFamily="34" charset="0"/>
              </a:rPr>
              <a:t>Target</a:t>
            </a:r>
          </a:p>
          <a:p>
            <a:pPr algn="ctr">
              <a:buFont typeface="Arial" pitchFamily="34" charset="0"/>
              <a:buNone/>
            </a:pPr>
            <a:r>
              <a:rPr lang="pt-PT" sz="2000" dirty="0" smtClean="0">
                <a:latin typeface="Corbel" pitchFamily="34" charset="0"/>
              </a:rPr>
              <a:t>Group </a:t>
            </a:r>
          </a:p>
          <a:p>
            <a:pPr algn="ctr">
              <a:buFont typeface="Arial" pitchFamily="34" charset="0"/>
              <a:buNone/>
            </a:pPr>
            <a:r>
              <a:rPr lang="pt-PT" sz="2000" dirty="0" smtClean="0">
                <a:latin typeface="Corbel" pitchFamily="34" charset="0"/>
              </a:rPr>
              <a:t>II </a:t>
            </a:r>
          </a:p>
          <a:p>
            <a:pPr>
              <a:buFont typeface="Arial" pitchFamily="34" charset="0"/>
              <a:buNone/>
            </a:pPr>
            <a:r>
              <a:rPr lang="pt-PT" sz="2400" dirty="0" smtClean="0">
                <a:latin typeface="Corbel" pitchFamily="34" charset="0"/>
              </a:rPr>
              <a:t>      </a:t>
            </a:r>
          </a:p>
          <a:p>
            <a:endParaRPr lang="pt-PT" sz="2400" dirty="0"/>
          </a:p>
        </p:txBody>
      </p:sp>
      <p:sp>
        <p:nvSpPr>
          <p:cNvPr id="9" name="Marcador de Posição de Conteúdo 3"/>
          <p:cNvSpPr txBox="1">
            <a:spLocks/>
          </p:cNvSpPr>
          <p:nvPr/>
        </p:nvSpPr>
        <p:spPr>
          <a:xfrm>
            <a:off x="1835696" y="3645024"/>
            <a:ext cx="6851104" cy="2548879"/>
          </a:xfrm>
          <a:prstGeom prst="rect">
            <a:avLst/>
          </a:prstGeom>
          <a:solidFill>
            <a:srgbClr val="864039"/>
          </a:solidFill>
        </p:spPr>
        <p:style>
          <a:lnRef idx="3">
            <a:schemeClr val="lt1"/>
          </a:lnRef>
          <a:fillRef idx="1">
            <a:schemeClr val="accent6"/>
          </a:fillRef>
          <a:effectRef idx="1">
            <a:schemeClr val="accent6"/>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9pPr>
          </a:lstStyle>
          <a:p>
            <a:r>
              <a:rPr lang="en-US" sz="2000" dirty="0" smtClean="0">
                <a:latin typeface="Corbel" pitchFamily="34" charset="0"/>
              </a:rPr>
              <a:t>Candidates that are not enrolled or have a formal link with a partner University. </a:t>
            </a:r>
          </a:p>
          <a:p>
            <a:pPr marL="0" indent="0">
              <a:buFont typeface="Arial" pitchFamily="34" charset="0"/>
              <a:buNone/>
            </a:pPr>
            <a:endParaRPr lang="en-US" sz="1800" dirty="0" smtClean="0">
              <a:latin typeface="Corbel" pitchFamily="34" charset="0"/>
            </a:endParaRPr>
          </a:p>
          <a:p>
            <a:pPr marL="0" indent="0" algn="just">
              <a:buFont typeface="Arial" pitchFamily="34" charset="0"/>
              <a:buNone/>
            </a:pPr>
            <a:r>
              <a:rPr lang="en-US" sz="1800" dirty="0" smtClean="0">
                <a:latin typeface="Corbel" pitchFamily="34" charset="0"/>
              </a:rPr>
              <a:t>It might be applicants who are registered at another institution of the ACP eligible countries; alumni from a partner University but are not currently enrolled.</a:t>
            </a:r>
          </a:p>
          <a:p>
            <a:pPr marL="0" indent="0">
              <a:buFont typeface="Arial" pitchFamily="34" charset="0"/>
              <a:buNone/>
            </a:pPr>
            <a:r>
              <a:rPr lang="en-US" sz="1800" dirty="0" smtClean="0">
                <a:latin typeface="Corbel" pitchFamily="34" charset="0"/>
              </a:rPr>
              <a:t>All applicants are advised to have the formal support of the institution (through formal letter of support) to submit the application.</a:t>
            </a:r>
            <a:endParaRPr lang="en-US" sz="1800" dirty="0">
              <a:latin typeface="Corbe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lstStyle/>
          <a:p>
            <a:r>
              <a:rPr lang="pt-PT" b="1" dirty="0">
                <a:solidFill>
                  <a:schemeClr val="accent2">
                    <a:lumMod val="75000"/>
                  </a:schemeClr>
                </a:solidFill>
                <a:latin typeface="Helvetica Condensed" pitchFamily="34" charset="0"/>
                <a:ea typeface="BatangChe" pitchFamily="49" charset="-127"/>
                <a:cs typeface="Levenim MT" pitchFamily="2" charset="-79"/>
              </a:rPr>
              <a:t>Who</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can</a:t>
            </a:r>
            <a:r>
              <a:rPr lang="pt-PT" b="1" dirty="0" smtClean="0">
                <a:solidFill>
                  <a:schemeClr val="accent6"/>
                </a:solidFill>
                <a:latin typeface="Helvetica Condensed" pitchFamily="34" charset="0"/>
                <a:ea typeface="BatangChe" pitchFamily="49" charset="-127"/>
                <a:cs typeface="Levenim MT" pitchFamily="2" charset="-79"/>
              </a:rPr>
              <a:t> </a:t>
            </a:r>
            <a:r>
              <a:rPr lang="pt-PT" b="1" dirty="0" err="1" smtClean="0">
                <a:solidFill>
                  <a:schemeClr val="accent2">
                    <a:lumMod val="75000"/>
                  </a:schemeClr>
                </a:solidFill>
                <a:latin typeface="Helvetica Condensed" pitchFamily="34" charset="0"/>
                <a:ea typeface="BatangChe" pitchFamily="49" charset="-127"/>
                <a:cs typeface="Levenim MT" pitchFamily="2" charset="-79"/>
              </a:rPr>
              <a:t>apply</a:t>
            </a:r>
            <a:r>
              <a:rPr lang="pt-PT" b="1" dirty="0" smtClean="0">
                <a:solidFill>
                  <a:schemeClr val="accent2">
                    <a:lumMod val="75000"/>
                  </a:schemeClr>
                </a:solidFill>
                <a:latin typeface="Helvetica Condensed" pitchFamily="34" charset="0"/>
                <a:ea typeface="BatangChe" pitchFamily="49" charset="-127"/>
                <a:cs typeface="Levenim MT" pitchFamily="2" charset="-79"/>
              </a:rPr>
              <a:t>?</a:t>
            </a:r>
            <a:endParaRPr lang="pt-PT" dirty="0">
              <a:solidFill>
                <a:schemeClr val="accent6"/>
              </a:solidFill>
            </a:endParaRPr>
          </a:p>
        </p:txBody>
      </p:sp>
      <p:sp>
        <p:nvSpPr>
          <p:cNvPr id="3" name="Marcador de Posição de Conteúdo 2"/>
          <p:cNvSpPr>
            <a:spLocks noGrp="1"/>
          </p:cNvSpPr>
          <p:nvPr>
            <p:ph sz="half" idx="1"/>
          </p:nvPr>
        </p:nvSpPr>
        <p:spPr>
          <a:xfrm>
            <a:off x="457200" y="1600201"/>
            <a:ext cx="1378496" cy="2764904"/>
          </a:xfrm>
          <a:solidFill>
            <a:srgbClr val="864039"/>
          </a:solidFill>
        </p:spPr>
        <p:style>
          <a:lnRef idx="3">
            <a:schemeClr val="lt1"/>
          </a:lnRef>
          <a:fillRef idx="1">
            <a:schemeClr val="accent6"/>
          </a:fillRef>
          <a:effectRef idx="1">
            <a:schemeClr val="accent6"/>
          </a:effectRef>
          <a:fontRef idx="minor">
            <a:schemeClr val="lt1"/>
          </a:fontRef>
        </p:style>
        <p:txBody>
          <a:bodyPr>
            <a:normAutofit lnSpcReduction="10000"/>
          </a:bodyPr>
          <a:lstStyle/>
          <a:p>
            <a:pPr>
              <a:buNone/>
            </a:pPr>
            <a:r>
              <a:rPr lang="pt-PT" dirty="0" smtClean="0"/>
              <a:t>	</a:t>
            </a:r>
          </a:p>
          <a:p>
            <a:pPr algn="ctr">
              <a:buNone/>
            </a:pPr>
            <a:r>
              <a:rPr lang="pt-PT" sz="2400" dirty="0" smtClean="0">
                <a:latin typeface="Corbel" pitchFamily="34" charset="0"/>
              </a:rPr>
              <a:t>Target</a:t>
            </a:r>
            <a:endParaRPr lang="pt-PT" sz="2400" dirty="0">
              <a:latin typeface="Corbel" pitchFamily="34" charset="0"/>
            </a:endParaRPr>
          </a:p>
          <a:p>
            <a:pPr algn="ctr">
              <a:buNone/>
            </a:pPr>
            <a:r>
              <a:rPr lang="pt-PT" sz="2400" dirty="0" smtClean="0">
                <a:latin typeface="Corbel" pitchFamily="34" charset="0"/>
              </a:rPr>
              <a:t>Group </a:t>
            </a:r>
          </a:p>
          <a:p>
            <a:pPr algn="ctr">
              <a:buNone/>
            </a:pPr>
            <a:r>
              <a:rPr lang="pt-PT" sz="2400" dirty="0" smtClean="0">
                <a:latin typeface="Corbel" pitchFamily="34" charset="0"/>
              </a:rPr>
              <a:t>III </a:t>
            </a:r>
            <a:endParaRPr lang="pt-PT" dirty="0"/>
          </a:p>
        </p:txBody>
      </p:sp>
      <p:sp>
        <p:nvSpPr>
          <p:cNvPr id="4" name="Marcador de Posição de Conteúdo 3"/>
          <p:cNvSpPr>
            <a:spLocks noGrp="1"/>
          </p:cNvSpPr>
          <p:nvPr>
            <p:ph sz="half" idx="2"/>
          </p:nvPr>
        </p:nvSpPr>
        <p:spPr>
          <a:xfrm>
            <a:off x="1835696" y="1600201"/>
            <a:ext cx="6851104" cy="2764904"/>
          </a:xfrm>
          <a:solidFill>
            <a:srgbClr val="864039"/>
          </a:solidFill>
        </p:spPr>
        <p:style>
          <a:lnRef idx="3">
            <a:schemeClr val="lt1"/>
          </a:lnRef>
          <a:fillRef idx="1">
            <a:schemeClr val="accent6"/>
          </a:fillRef>
          <a:effectRef idx="1">
            <a:schemeClr val="accent6"/>
          </a:effectRef>
          <a:fontRef idx="minor">
            <a:schemeClr val="lt1"/>
          </a:fontRef>
        </p:style>
        <p:txBody>
          <a:bodyPr>
            <a:normAutofit lnSpcReduction="10000"/>
          </a:bodyPr>
          <a:lstStyle/>
          <a:p>
            <a:r>
              <a:rPr lang="en-US" sz="2400" dirty="0" smtClean="0">
                <a:latin typeface="Corbel" pitchFamily="34" charset="0"/>
              </a:rPr>
              <a:t>Candidates in a particularly vulnerable situation for social and political reasons. </a:t>
            </a:r>
          </a:p>
          <a:p>
            <a:pPr marL="0" indent="0">
              <a:buNone/>
            </a:pPr>
            <a:endParaRPr lang="en-US" sz="2400" dirty="0">
              <a:latin typeface="Corbel" pitchFamily="34" charset="0"/>
            </a:endParaRPr>
          </a:p>
          <a:p>
            <a:pPr marL="0" indent="0" algn="just">
              <a:buNone/>
            </a:pPr>
            <a:r>
              <a:rPr lang="en-US" sz="1800" dirty="0">
                <a:latin typeface="Corbel" pitchFamily="34" charset="0"/>
              </a:rPr>
              <a:t>For example: having a refugee status or asylum </a:t>
            </a:r>
            <a:r>
              <a:rPr lang="en-US" sz="1800" dirty="0" smtClean="0">
                <a:latin typeface="Corbel" pitchFamily="34" charset="0"/>
              </a:rPr>
              <a:t>beneficiaries; </a:t>
            </a:r>
            <a:r>
              <a:rPr lang="en-US" sz="1800" dirty="0">
                <a:latin typeface="Corbel" pitchFamily="34" charset="0"/>
              </a:rPr>
              <a:t>have been the object of unjustified expulsion from university on racial, ethnic, religious, political, gender or sexual </a:t>
            </a:r>
            <a:r>
              <a:rPr lang="en-US" sz="1800" dirty="0" smtClean="0">
                <a:latin typeface="Corbel" pitchFamily="34" charset="0"/>
              </a:rPr>
              <a:t>inclination; belonging to </a:t>
            </a:r>
            <a:r>
              <a:rPr lang="en-US" sz="1800" dirty="0">
                <a:latin typeface="Corbel" pitchFamily="34" charset="0"/>
              </a:rPr>
              <a:t>an indigenous population targeted by a specific national </a:t>
            </a:r>
            <a:r>
              <a:rPr lang="en-US" sz="1800" dirty="0" smtClean="0">
                <a:latin typeface="Corbel" pitchFamily="34" charset="0"/>
              </a:rPr>
              <a:t>policy; IDPs </a:t>
            </a:r>
            <a:r>
              <a:rPr lang="en-US" sz="1800" dirty="0">
                <a:latin typeface="Corbel" pitchFamily="34" charset="0"/>
              </a:rPr>
              <a:t>(Internally Displaced Persons</a:t>
            </a:r>
            <a:r>
              <a:rPr lang="en-US" sz="1800" dirty="0" smtClean="0">
                <a:latin typeface="Corbel" pitchFamily="34" charset="0"/>
              </a:rPr>
              <a:t>).</a:t>
            </a:r>
          </a:p>
          <a:p>
            <a:pPr marL="0" indent="0" algn="ctr">
              <a:buNone/>
            </a:pPr>
            <a:r>
              <a:rPr lang="pt-PT" sz="1800" b="1" dirty="0" smtClean="0">
                <a:latin typeface="Corbel" pitchFamily="34" charset="0"/>
              </a:rPr>
              <a:t>For TG III, </a:t>
            </a:r>
            <a:r>
              <a:rPr lang="pt-PT" sz="1800" b="1" dirty="0" err="1" smtClean="0">
                <a:latin typeface="Corbel" pitchFamily="34" charset="0"/>
              </a:rPr>
              <a:t>Full</a:t>
            </a:r>
            <a:r>
              <a:rPr lang="pt-PT" sz="1800" b="1" dirty="0" smtClean="0">
                <a:latin typeface="Corbel" pitchFamily="34" charset="0"/>
              </a:rPr>
              <a:t> Master </a:t>
            </a:r>
            <a:r>
              <a:rPr lang="pt-PT" sz="1800" b="1" dirty="0" err="1" smtClean="0">
                <a:latin typeface="Corbel" pitchFamily="34" charset="0"/>
              </a:rPr>
              <a:t>scholarships</a:t>
            </a:r>
            <a:r>
              <a:rPr lang="pt-PT" sz="1800" b="1" dirty="0" smtClean="0">
                <a:latin typeface="Corbel" pitchFamily="34" charset="0"/>
              </a:rPr>
              <a:t> are </a:t>
            </a:r>
            <a:r>
              <a:rPr lang="pt-PT" sz="1800" b="1" dirty="0" err="1" smtClean="0">
                <a:latin typeface="Corbel" pitchFamily="34" charset="0"/>
              </a:rPr>
              <a:t>the</a:t>
            </a:r>
            <a:r>
              <a:rPr lang="pt-PT" sz="1800" b="1" dirty="0" smtClean="0">
                <a:latin typeface="Corbel" pitchFamily="34" charset="0"/>
              </a:rPr>
              <a:t> </a:t>
            </a:r>
            <a:r>
              <a:rPr lang="pt-PT" sz="1800" b="1" dirty="0" err="1" smtClean="0">
                <a:latin typeface="Corbel" pitchFamily="34" charset="0"/>
              </a:rPr>
              <a:t>only</a:t>
            </a:r>
            <a:r>
              <a:rPr lang="pt-PT" sz="1800" b="1" dirty="0" smtClean="0">
                <a:latin typeface="Corbel" pitchFamily="34" charset="0"/>
              </a:rPr>
              <a:t> </a:t>
            </a:r>
            <a:r>
              <a:rPr lang="pt-PT" sz="1800" b="1" dirty="0" err="1" smtClean="0">
                <a:latin typeface="Corbel" pitchFamily="34" charset="0"/>
              </a:rPr>
              <a:t>available</a:t>
            </a:r>
            <a:endParaRPr lang="en-US" sz="1800" b="1" dirty="0">
              <a:latin typeface="Corbe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normAutofit/>
          </a:bodyPr>
          <a:lstStyle/>
          <a:p>
            <a:r>
              <a:rPr lang="pt-PT" b="1" dirty="0">
                <a:solidFill>
                  <a:schemeClr val="accent2">
                    <a:lumMod val="75000"/>
                  </a:schemeClr>
                </a:solidFill>
                <a:latin typeface="Helvetica Condensed" pitchFamily="34" charset="0"/>
                <a:ea typeface="BatangChe" pitchFamily="49" charset="-127"/>
                <a:cs typeface="Levenim MT" pitchFamily="2" charset="-79"/>
              </a:rPr>
              <a:t>Who can apply?</a:t>
            </a:r>
          </a:p>
        </p:txBody>
      </p:sp>
      <p:sp>
        <p:nvSpPr>
          <p:cNvPr id="5" name="Marcador de Posição de Conteúdo 4"/>
          <p:cNvSpPr>
            <a:spLocks noGrp="1"/>
          </p:cNvSpPr>
          <p:nvPr>
            <p:ph idx="1"/>
          </p:nvPr>
        </p:nvSpPr>
        <p:spPr/>
        <p:txBody>
          <a:bodyPr>
            <a:normAutofit fontScale="62500" lnSpcReduction="20000"/>
          </a:bodyPr>
          <a:lstStyle/>
          <a:p>
            <a:pPr>
              <a:buNone/>
            </a:pPr>
            <a:r>
              <a:rPr lang="en-US" b="1" dirty="0" smtClean="0">
                <a:latin typeface="Corbel" pitchFamily="34" charset="0"/>
              </a:rPr>
              <a:t>Eligibility criteria for all types of mobility:</a:t>
            </a:r>
            <a:endParaRPr lang="en-US" dirty="0" smtClean="0">
              <a:latin typeface="Corbel" pitchFamily="34" charset="0"/>
            </a:endParaRPr>
          </a:p>
          <a:p>
            <a:pPr>
              <a:buClr>
                <a:schemeClr val="accent2">
                  <a:lumMod val="75000"/>
                </a:schemeClr>
              </a:buClr>
            </a:pPr>
            <a:r>
              <a:rPr lang="en-US" dirty="0" smtClean="0">
                <a:latin typeface="Corbel" pitchFamily="34" charset="0"/>
              </a:rPr>
              <a:t>Must be a national of one of the eligible </a:t>
            </a:r>
            <a:r>
              <a:rPr lang="en-US" b="1" dirty="0" smtClean="0">
                <a:solidFill>
                  <a:srgbClr val="A43D3A"/>
                </a:solidFill>
                <a:latin typeface="Corbel" pitchFamily="34" charset="0"/>
              </a:rPr>
              <a:t>ACP countries</a:t>
            </a:r>
            <a:r>
              <a:rPr lang="en-US" dirty="0" smtClean="0">
                <a:latin typeface="Corbel" pitchFamily="34" charset="0"/>
              </a:rPr>
              <a:t>;</a:t>
            </a:r>
            <a:br>
              <a:rPr lang="en-US" dirty="0" smtClean="0">
                <a:latin typeface="Corbel" pitchFamily="34" charset="0"/>
              </a:rPr>
            </a:br>
            <a:r>
              <a:rPr lang="en-US" dirty="0" smtClean="0">
                <a:latin typeface="Corbel" pitchFamily="34" charset="0"/>
              </a:rPr>
              <a:t> </a:t>
            </a:r>
          </a:p>
          <a:p>
            <a:pPr>
              <a:buClr>
                <a:schemeClr val="accent2">
                  <a:lumMod val="75000"/>
                </a:schemeClr>
              </a:buClr>
            </a:pPr>
            <a:r>
              <a:rPr lang="en-US" dirty="0" smtClean="0">
                <a:latin typeface="Corbel" pitchFamily="34" charset="0"/>
              </a:rPr>
              <a:t>Must have not resided nor have carried out their main activity (studies, work, etc) for more than a total of </a:t>
            </a:r>
            <a:r>
              <a:rPr lang="en-US" b="1" dirty="0">
                <a:solidFill>
                  <a:srgbClr val="A43D3A"/>
                </a:solidFill>
                <a:latin typeface="Corbel" pitchFamily="34" charset="0"/>
              </a:rPr>
              <a:t>12 months </a:t>
            </a:r>
            <a:r>
              <a:rPr lang="en-US" dirty="0" smtClean="0">
                <a:latin typeface="Corbel" pitchFamily="34" charset="0"/>
              </a:rPr>
              <a:t>over the last five years in any of the eligible European countries at the time of submitting their application to the partnership;</a:t>
            </a:r>
            <a:br>
              <a:rPr lang="en-US" dirty="0" smtClean="0">
                <a:latin typeface="Corbel" pitchFamily="34" charset="0"/>
              </a:rPr>
            </a:br>
            <a:r>
              <a:rPr lang="en-US" dirty="0" smtClean="0">
                <a:latin typeface="Corbel" pitchFamily="34" charset="0"/>
              </a:rPr>
              <a:t> </a:t>
            </a:r>
          </a:p>
          <a:p>
            <a:pPr>
              <a:buClr>
                <a:schemeClr val="accent2">
                  <a:lumMod val="75000"/>
                </a:schemeClr>
              </a:buClr>
            </a:pPr>
            <a:r>
              <a:rPr lang="en-US" dirty="0" smtClean="0">
                <a:latin typeface="Corbel" pitchFamily="34" charset="0"/>
              </a:rPr>
              <a:t>Must have not benefited in the past from an Erasmus </a:t>
            </a:r>
            <a:r>
              <a:rPr lang="en-US" dirty="0" err="1" smtClean="0">
                <a:latin typeface="Corbel" pitchFamily="34" charset="0"/>
              </a:rPr>
              <a:t>Mundus</a:t>
            </a:r>
            <a:r>
              <a:rPr lang="en-US" dirty="0" smtClean="0">
                <a:latin typeface="Corbel" pitchFamily="34" charset="0"/>
              </a:rPr>
              <a:t> scholarship for the same type of mobility;</a:t>
            </a:r>
            <a:br>
              <a:rPr lang="en-US" dirty="0" smtClean="0">
                <a:latin typeface="Corbel" pitchFamily="34" charset="0"/>
              </a:rPr>
            </a:br>
            <a:r>
              <a:rPr lang="en-US" dirty="0" smtClean="0">
                <a:latin typeface="Corbel" pitchFamily="34" charset="0"/>
              </a:rPr>
              <a:t> </a:t>
            </a:r>
          </a:p>
          <a:p>
            <a:pPr>
              <a:buClr>
                <a:schemeClr val="accent2">
                  <a:lumMod val="75000"/>
                </a:schemeClr>
              </a:buClr>
            </a:pPr>
            <a:r>
              <a:rPr lang="en-US" dirty="0" smtClean="0">
                <a:latin typeface="Corbel" pitchFamily="34" charset="0"/>
              </a:rPr>
              <a:t>Must have sufficient knowledge of the </a:t>
            </a:r>
            <a:r>
              <a:rPr lang="en-US" b="1" dirty="0" smtClean="0">
                <a:solidFill>
                  <a:srgbClr val="A43D3A"/>
                </a:solidFill>
                <a:latin typeface="Corbel" pitchFamily="34" charset="0"/>
              </a:rPr>
              <a:t>language</a:t>
            </a:r>
            <a:r>
              <a:rPr lang="en-US" dirty="0" smtClean="0">
                <a:solidFill>
                  <a:srgbClr val="A43D3A"/>
                </a:solidFill>
                <a:latin typeface="Corbel" pitchFamily="34" charset="0"/>
              </a:rPr>
              <a:t> </a:t>
            </a:r>
            <a:r>
              <a:rPr lang="en-US" dirty="0" smtClean="0">
                <a:latin typeface="Corbel" pitchFamily="34" charset="0"/>
              </a:rPr>
              <a:t>of the courses or of one of the languages currently spoken in the hosting countries;</a:t>
            </a:r>
            <a:br>
              <a:rPr lang="en-US" dirty="0" smtClean="0">
                <a:latin typeface="Corbel" pitchFamily="34" charset="0"/>
              </a:rPr>
            </a:br>
            <a:r>
              <a:rPr lang="en-US" dirty="0" smtClean="0">
                <a:latin typeface="Corbel" pitchFamily="34" charset="0"/>
              </a:rPr>
              <a:t> </a:t>
            </a:r>
          </a:p>
          <a:p>
            <a:pPr>
              <a:buClr>
                <a:schemeClr val="accent2">
                  <a:lumMod val="75000"/>
                </a:schemeClr>
              </a:buClr>
            </a:pPr>
            <a:r>
              <a:rPr lang="en-US" dirty="0" smtClean="0">
                <a:latin typeface="Corbel" pitchFamily="34" charset="0"/>
              </a:rPr>
              <a:t>Must respect the specific and additional criteria applicable to each type of mobility (master, doctorate, academic and administrative staff).</a:t>
            </a:r>
            <a:endParaRPr lang="en-US" dirty="0">
              <a:latin typeface="Corbe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lstStyle/>
          <a:p>
            <a:r>
              <a:rPr lang="pt-PT" b="1" dirty="0">
                <a:solidFill>
                  <a:schemeClr val="accent2">
                    <a:lumMod val="75000"/>
                  </a:schemeClr>
                </a:solidFill>
                <a:latin typeface="Helvetica Condensed" pitchFamily="34" charset="0"/>
                <a:ea typeface="BatangChe" pitchFamily="49" charset="-127"/>
                <a:cs typeface="Levenim MT" pitchFamily="2" charset="-79"/>
              </a:rPr>
              <a:t>Who</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can</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apply?</a:t>
            </a:r>
          </a:p>
        </p:txBody>
      </p:sp>
      <p:sp>
        <p:nvSpPr>
          <p:cNvPr id="3" name="Marcador de Posição de Conteúdo 2"/>
          <p:cNvSpPr>
            <a:spLocks noGrp="1"/>
          </p:cNvSpPr>
          <p:nvPr>
            <p:ph idx="1"/>
          </p:nvPr>
        </p:nvSpPr>
        <p:spPr/>
        <p:txBody>
          <a:bodyPr>
            <a:normAutofit fontScale="55000" lnSpcReduction="20000"/>
          </a:bodyPr>
          <a:lstStyle/>
          <a:p>
            <a:pPr>
              <a:buNone/>
            </a:pPr>
            <a:r>
              <a:rPr lang="en-US" sz="3100" b="1" dirty="0" smtClean="0">
                <a:latin typeface="Corbel" pitchFamily="34" charset="0"/>
              </a:rPr>
              <a:t>Specific eligibility criteria:</a:t>
            </a:r>
          </a:p>
          <a:p>
            <a:pPr>
              <a:buNone/>
            </a:pPr>
            <a:endParaRPr lang="pt-PT" sz="3100" b="1" dirty="0" smtClean="0">
              <a:latin typeface="Corbel" pitchFamily="34" charset="0"/>
            </a:endParaRPr>
          </a:p>
          <a:p>
            <a:r>
              <a:rPr lang="en-US" sz="2900" b="1" dirty="0" smtClean="0">
                <a:solidFill>
                  <a:schemeClr val="accent2">
                    <a:lumMod val="75000"/>
                  </a:schemeClr>
                </a:solidFill>
              </a:rPr>
              <a:t>Master (full)</a:t>
            </a:r>
            <a:r>
              <a:rPr lang="en-US" sz="2900" dirty="0" smtClean="0"/>
              <a:t> </a:t>
            </a:r>
            <a:r>
              <a:rPr lang="en-US" sz="2900" b="1" dirty="0" smtClean="0">
                <a:solidFill>
                  <a:srgbClr val="FF9933"/>
                </a:solidFill>
              </a:rPr>
              <a:t>(ACP countries &gt; EU)</a:t>
            </a:r>
            <a:br>
              <a:rPr lang="en-US" sz="2900" b="1" dirty="0" smtClean="0">
                <a:solidFill>
                  <a:srgbClr val="FF9933"/>
                </a:solidFill>
              </a:rPr>
            </a:br>
            <a:r>
              <a:rPr lang="en-US" sz="2900" dirty="0" smtClean="0"/>
              <a:t>Must have already completed their Bachelor's course at an institution from an eligible ACP country on the moment of submitting the application.</a:t>
            </a:r>
            <a:br>
              <a:rPr lang="en-US" sz="2900" dirty="0" smtClean="0"/>
            </a:br>
            <a:r>
              <a:rPr lang="en-US" sz="2900" dirty="0" smtClean="0"/>
              <a:t> </a:t>
            </a:r>
          </a:p>
          <a:p>
            <a:r>
              <a:rPr lang="en-US" sz="2900" b="1" dirty="0" smtClean="0">
                <a:solidFill>
                  <a:schemeClr val="accent2">
                    <a:lumMod val="75000"/>
                  </a:schemeClr>
                </a:solidFill>
              </a:rPr>
              <a:t>Master (mobility) </a:t>
            </a:r>
            <a:r>
              <a:rPr lang="en-US" sz="2900" b="1" dirty="0">
                <a:solidFill>
                  <a:srgbClr val="FF9933"/>
                </a:solidFill>
              </a:rPr>
              <a:t>(ACP countries &gt; EU)</a:t>
            </a:r>
            <a:r>
              <a:rPr lang="en-US" sz="2900" b="1" dirty="0" smtClean="0"/>
              <a:t/>
            </a:r>
            <a:br>
              <a:rPr lang="en-US" sz="2900" b="1" dirty="0" smtClean="0"/>
            </a:br>
            <a:r>
              <a:rPr lang="en-US" sz="2900" dirty="0" smtClean="0"/>
              <a:t>Must be enrolled in the 1st year of a 2 year Master </a:t>
            </a:r>
            <a:r>
              <a:rPr lang="en-US" sz="2900" dirty="0" err="1" smtClean="0"/>
              <a:t>programme</a:t>
            </a:r>
            <a:r>
              <a:rPr lang="en-US" sz="2900" dirty="0" smtClean="0"/>
              <a:t> at one of the ACP Countries partner institutions (Target Group I and II applicants only).</a:t>
            </a:r>
            <a:br>
              <a:rPr lang="en-US" sz="2900" dirty="0" smtClean="0"/>
            </a:br>
            <a:r>
              <a:rPr lang="en-US" sz="2900" dirty="0" smtClean="0"/>
              <a:t> </a:t>
            </a:r>
          </a:p>
          <a:p>
            <a:r>
              <a:rPr lang="en-US" sz="2900" b="1" dirty="0" smtClean="0">
                <a:solidFill>
                  <a:schemeClr val="accent2">
                    <a:lumMod val="75000"/>
                  </a:schemeClr>
                </a:solidFill>
              </a:rPr>
              <a:t>Doctorate (full) </a:t>
            </a:r>
            <a:r>
              <a:rPr lang="en-US" sz="2900" b="1" dirty="0">
                <a:solidFill>
                  <a:srgbClr val="FF9933"/>
                </a:solidFill>
              </a:rPr>
              <a:t>(ACP countries &gt; EU)</a:t>
            </a:r>
            <a:r>
              <a:rPr lang="en-US" sz="2900" dirty="0" smtClean="0"/>
              <a:t/>
            </a:r>
            <a:br>
              <a:rPr lang="en-US" sz="2900" dirty="0" smtClean="0"/>
            </a:br>
            <a:r>
              <a:rPr lang="en-US" sz="2900" dirty="0" smtClean="0"/>
              <a:t>Must have already completed at least their Bachelor's course at an institution from an eligible ACP country on the moment of submitting the application.</a:t>
            </a:r>
            <a:br>
              <a:rPr lang="en-US" sz="2900" dirty="0" smtClean="0"/>
            </a:br>
            <a:r>
              <a:rPr lang="en-US" sz="2900" dirty="0" smtClean="0"/>
              <a:t> </a:t>
            </a:r>
          </a:p>
          <a:p>
            <a:r>
              <a:rPr lang="en-US" sz="2900" b="1" dirty="0" smtClean="0">
                <a:solidFill>
                  <a:schemeClr val="accent2">
                    <a:lumMod val="75000"/>
                  </a:schemeClr>
                </a:solidFill>
              </a:rPr>
              <a:t>Doctorate</a:t>
            </a:r>
            <a:r>
              <a:rPr lang="en-US" sz="2900" dirty="0" smtClean="0">
                <a:solidFill>
                  <a:schemeClr val="accent2">
                    <a:lumMod val="75000"/>
                  </a:schemeClr>
                </a:solidFill>
              </a:rPr>
              <a:t> </a:t>
            </a:r>
            <a:r>
              <a:rPr lang="en-US" sz="2900" b="1" dirty="0" smtClean="0">
                <a:solidFill>
                  <a:schemeClr val="accent2">
                    <a:lumMod val="75000"/>
                  </a:schemeClr>
                </a:solidFill>
              </a:rPr>
              <a:t>(mobility)</a:t>
            </a:r>
            <a:r>
              <a:rPr lang="en-US" sz="2900" dirty="0" smtClean="0">
                <a:solidFill>
                  <a:schemeClr val="accent2">
                    <a:lumMod val="75000"/>
                  </a:schemeClr>
                </a:solidFill>
              </a:rPr>
              <a:t> </a:t>
            </a:r>
            <a:r>
              <a:rPr lang="en-US" sz="2900" b="1" dirty="0">
                <a:solidFill>
                  <a:srgbClr val="FF9933"/>
                </a:solidFill>
              </a:rPr>
              <a:t>(ACP countries &gt;EU)</a:t>
            </a:r>
            <a:r>
              <a:rPr lang="en-US" sz="2900" dirty="0" smtClean="0"/>
              <a:t/>
            </a:r>
            <a:br>
              <a:rPr lang="en-US" sz="2900" dirty="0" smtClean="0"/>
            </a:br>
            <a:r>
              <a:rPr lang="en-US" sz="2900" dirty="0" smtClean="0"/>
              <a:t>Must be enrolled in a Doctorate programme at one of the ACP Countries institutions and must have already completed the 1st year of their course on the moment of submitting the application.</a:t>
            </a:r>
            <a:br>
              <a:rPr lang="en-US" sz="2900" dirty="0" smtClean="0"/>
            </a:br>
            <a:r>
              <a:rPr lang="en-US" sz="2900" dirty="0" smtClean="0"/>
              <a:t> </a:t>
            </a:r>
          </a:p>
          <a:p>
            <a:r>
              <a:rPr lang="en-US" sz="2900" b="1" dirty="0" smtClean="0">
                <a:solidFill>
                  <a:schemeClr val="accent2">
                    <a:lumMod val="75000"/>
                  </a:schemeClr>
                </a:solidFill>
              </a:rPr>
              <a:t>Academic and Administrative Staff</a:t>
            </a:r>
            <a:r>
              <a:rPr lang="en-US" sz="2900" dirty="0" smtClean="0">
                <a:solidFill>
                  <a:schemeClr val="accent2">
                    <a:lumMod val="75000"/>
                  </a:schemeClr>
                </a:solidFill>
              </a:rPr>
              <a:t> </a:t>
            </a:r>
            <a:r>
              <a:rPr lang="en-US" sz="2900" b="1" dirty="0">
                <a:solidFill>
                  <a:srgbClr val="FF9933"/>
                </a:solidFill>
              </a:rPr>
              <a:t>(both ways)</a:t>
            </a:r>
            <a:r>
              <a:rPr lang="en-US" sz="2900" dirty="0" smtClean="0"/>
              <a:t/>
            </a:r>
            <a:br>
              <a:rPr lang="en-US" sz="2900" dirty="0" smtClean="0"/>
            </a:br>
            <a:r>
              <a:rPr lang="en-US" sz="2900" dirty="0" smtClean="0"/>
              <a:t>Must work as a full time staff with one of the partner institutions.</a:t>
            </a:r>
            <a:endParaRPr lang="en-US" sz="29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normAutofit/>
          </a:bodyPr>
          <a:lstStyle/>
          <a:p>
            <a:r>
              <a:rPr lang="pt-PT" b="1" dirty="0">
                <a:solidFill>
                  <a:schemeClr val="accent2">
                    <a:lumMod val="75000"/>
                  </a:schemeClr>
                </a:solidFill>
                <a:latin typeface="Helvetica Condensed" pitchFamily="34" charset="0"/>
                <a:ea typeface="BatangChe" pitchFamily="49" charset="-127"/>
                <a:cs typeface="Levenim MT" pitchFamily="2" charset="-79"/>
              </a:rPr>
              <a:t>Who can apply?</a:t>
            </a:r>
          </a:p>
        </p:txBody>
      </p:sp>
      <p:sp>
        <p:nvSpPr>
          <p:cNvPr id="3" name="Marcador de Posição de Conteúdo 2"/>
          <p:cNvSpPr>
            <a:spLocks noGrp="1"/>
          </p:cNvSpPr>
          <p:nvPr>
            <p:ph idx="1"/>
          </p:nvPr>
        </p:nvSpPr>
        <p:spPr>
          <a:xfrm>
            <a:off x="457200" y="1600201"/>
            <a:ext cx="8229600" cy="2908920"/>
          </a:xfrm>
        </p:spPr>
        <p:txBody>
          <a:bodyPr>
            <a:normAutofit/>
          </a:bodyPr>
          <a:lstStyle/>
          <a:p>
            <a:pPr>
              <a:buNone/>
            </a:pPr>
            <a:r>
              <a:rPr lang="en-US" sz="2200" b="1" dirty="0" smtClean="0">
                <a:latin typeface="Corbel" pitchFamily="34" charset="0"/>
              </a:rPr>
              <a:t>Specific eligibility criteria:		</a:t>
            </a:r>
            <a:endParaRPr lang="pt-PT" sz="2200" b="1" dirty="0" smtClean="0">
              <a:latin typeface="Corbel" pitchFamily="34" charset="0"/>
            </a:endParaRPr>
          </a:p>
          <a:p>
            <a:pPr algn="just"/>
            <a:r>
              <a:rPr lang="en-US" sz="2200" dirty="0" smtClean="0">
                <a:latin typeface="Corbel" pitchFamily="34" charset="0"/>
              </a:rPr>
              <a:t>In addition to these criteria there may be other defined internally by each institution.</a:t>
            </a:r>
          </a:p>
          <a:p>
            <a:pPr algn="just"/>
            <a:r>
              <a:rPr lang="en-US" sz="2200" dirty="0">
                <a:latin typeface="Corbel" pitchFamily="34" charset="0"/>
              </a:rPr>
              <a:t>I</a:t>
            </a:r>
            <a:r>
              <a:rPr lang="en-US" sz="2200" dirty="0" smtClean="0">
                <a:latin typeface="Corbel" pitchFamily="34" charset="0"/>
              </a:rPr>
              <a:t>t is strongly recommended that the applicants prepare their application in close contact with the contact person of their institution, so as to obtain clear information about the specific eligibility criteria established either in their home institution (if applicable) or in the host Institution which they intend to apply to.</a:t>
            </a:r>
            <a:endParaRPr lang="pt-PT" sz="2200" b="1" dirty="0">
              <a:solidFill>
                <a:schemeClr val="accent6"/>
              </a:solidFill>
              <a:latin typeface="Corbe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539552" y="548680"/>
            <a:ext cx="8229600" cy="1143000"/>
          </a:xfrm>
        </p:spPr>
        <p:txBody>
          <a:bodyPr/>
          <a:lstStyle/>
          <a:p>
            <a:r>
              <a:rPr lang="pt-PT" b="1" dirty="0" err="1" smtClean="0">
                <a:solidFill>
                  <a:schemeClr val="accent2">
                    <a:lumMod val="75000"/>
                  </a:schemeClr>
                </a:solidFill>
              </a:rPr>
              <a:t>Eligible</a:t>
            </a:r>
            <a:r>
              <a:rPr lang="pt-PT" b="1" dirty="0" smtClean="0">
                <a:solidFill>
                  <a:schemeClr val="accent2">
                    <a:lumMod val="75000"/>
                  </a:schemeClr>
                </a:solidFill>
              </a:rPr>
              <a:t> </a:t>
            </a:r>
            <a:r>
              <a:rPr lang="pt-PT" b="1" dirty="0" err="1" smtClean="0">
                <a:solidFill>
                  <a:schemeClr val="accent2">
                    <a:lumMod val="75000"/>
                  </a:schemeClr>
                </a:solidFill>
              </a:rPr>
              <a:t>areas</a:t>
            </a:r>
            <a:r>
              <a:rPr lang="pt-PT" b="1" dirty="0" smtClean="0">
                <a:solidFill>
                  <a:schemeClr val="accent2">
                    <a:lumMod val="75000"/>
                  </a:schemeClr>
                </a:solidFill>
              </a:rPr>
              <a:t> of study</a:t>
            </a:r>
            <a:endParaRPr lang="pt-PT" b="1" dirty="0">
              <a:solidFill>
                <a:schemeClr val="accent2">
                  <a:lumMod val="75000"/>
                </a:schemeClr>
              </a:solidFill>
            </a:endParaRPr>
          </a:p>
        </p:txBody>
      </p:sp>
      <p:graphicFrame>
        <p:nvGraphicFramePr>
          <p:cNvPr id="5" name="Marcador de Posição de Conteúdo 4"/>
          <p:cNvGraphicFramePr>
            <a:graphicFrameLocks noGrp="1"/>
          </p:cNvGraphicFramePr>
          <p:nvPr>
            <p:ph idx="1"/>
          </p:nvPr>
        </p:nvGraphicFramePr>
        <p:xfrm>
          <a:off x="467544" y="1844824"/>
          <a:ext cx="8229600" cy="4043680"/>
        </p:xfrm>
        <a:graphic>
          <a:graphicData uri="http://schemas.openxmlformats.org/drawingml/2006/table">
            <a:tbl>
              <a:tblPr firstRow="1" bandRow="1">
                <a:tableStyleId>{5940675A-B579-460E-94D1-54222C63F5DA}</a:tableStyleId>
              </a:tblPr>
              <a:tblGrid>
                <a:gridCol w="685776"/>
                <a:gridCol w="3429024"/>
                <a:gridCol w="714380"/>
                <a:gridCol w="3400420"/>
              </a:tblGrid>
              <a:tr h="370840">
                <a:tc>
                  <a:txBody>
                    <a:bodyPr/>
                    <a:lstStyle/>
                    <a:p>
                      <a:r>
                        <a:rPr lang="pt-PT" dirty="0" smtClean="0">
                          <a:solidFill>
                            <a:schemeClr val="bg1"/>
                          </a:solidFill>
                        </a:rPr>
                        <a:t>1</a:t>
                      </a:r>
                      <a:endParaRPr lang="pt-PT" b="0" dirty="0">
                        <a:solidFill>
                          <a:schemeClr val="bg1"/>
                        </a:solidFill>
                        <a:latin typeface="Corbel" pitchFamily="34" charset="0"/>
                      </a:endParaRPr>
                    </a:p>
                  </a:txBody>
                  <a:tcPr>
                    <a:solidFill>
                      <a:srgbClr val="864039"/>
                    </a:solidFill>
                  </a:tcPr>
                </a:tc>
                <a:tc>
                  <a:txBody>
                    <a:bodyPr/>
                    <a:lstStyle/>
                    <a:p>
                      <a:r>
                        <a:rPr lang="en-US" dirty="0" smtClean="0"/>
                        <a:t>Agriculture Sciences</a:t>
                      </a:r>
                      <a:endParaRPr lang="pt-PT" b="0" dirty="0">
                        <a:latin typeface="Corbel" pitchFamily="34" charset="0"/>
                      </a:endParaRPr>
                    </a:p>
                  </a:txBody>
                  <a:tcPr/>
                </a:tc>
                <a:tc>
                  <a:txBody>
                    <a:bodyPr/>
                    <a:lstStyle/>
                    <a:p>
                      <a:r>
                        <a:rPr lang="pt-PT" dirty="0" smtClean="0">
                          <a:solidFill>
                            <a:schemeClr val="bg1"/>
                          </a:solidFill>
                        </a:rPr>
                        <a:t>9</a:t>
                      </a:r>
                      <a:endParaRPr lang="pt-PT" b="0" dirty="0">
                        <a:solidFill>
                          <a:schemeClr val="bg1"/>
                        </a:solidFill>
                        <a:latin typeface="Corbel" pitchFamily="34" charset="0"/>
                      </a:endParaRPr>
                    </a:p>
                  </a:txBody>
                  <a:tcPr>
                    <a:solidFill>
                      <a:srgbClr val="864039"/>
                    </a:solidFill>
                  </a:tcPr>
                </a:tc>
                <a:tc>
                  <a:txBody>
                    <a:bodyPr/>
                    <a:lstStyle/>
                    <a:p>
                      <a:r>
                        <a:rPr lang="en-US" dirty="0" smtClean="0"/>
                        <a:t>Languages and Philological Sciences</a:t>
                      </a:r>
                      <a:endParaRPr lang="pt-PT" b="0" dirty="0">
                        <a:latin typeface="Corbel" pitchFamily="34" charset="0"/>
                      </a:endParaRPr>
                    </a:p>
                  </a:txBody>
                  <a:tcPr/>
                </a:tc>
              </a:tr>
              <a:tr h="370840">
                <a:tc>
                  <a:txBody>
                    <a:bodyPr/>
                    <a:lstStyle/>
                    <a:p>
                      <a:r>
                        <a:rPr lang="pt-PT" dirty="0" smtClean="0">
                          <a:solidFill>
                            <a:schemeClr val="bg1"/>
                          </a:solidFill>
                        </a:rPr>
                        <a:t>2</a:t>
                      </a:r>
                      <a:endParaRPr lang="pt-PT" b="0" dirty="0">
                        <a:solidFill>
                          <a:schemeClr val="bg1"/>
                        </a:solidFill>
                        <a:latin typeface="Corbel" pitchFamily="34" charset="0"/>
                      </a:endParaRPr>
                    </a:p>
                  </a:txBody>
                  <a:tcPr>
                    <a:solidFill>
                      <a:srgbClr val="864039"/>
                    </a:solidFill>
                  </a:tcPr>
                </a:tc>
                <a:tc>
                  <a:txBody>
                    <a:bodyPr/>
                    <a:lstStyle/>
                    <a:p>
                      <a:r>
                        <a:rPr lang="en-US" dirty="0" smtClean="0"/>
                        <a:t>Architecture, Urban and Regional Planning</a:t>
                      </a:r>
                      <a:endParaRPr lang="pt-PT" b="0" dirty="0">
                        <a:latin typeface="Corbel" pitchFamily="34" charset="0"/>
                      </a:endParaRPr>
                    </a:p>
                  </a:txBody>
                  <a:tcPr/>
                </a:tc>
                <a:tc>
                  <a:txBody>
                    <a:bodyPr/>
                    <a:lstStyle/>
                    <a:p>
                      <a:r>
                        <a:rPr lang="pt-PT" dirty="0" smtClean="0">
                          <a:solidFill>
                            <a:schemeClr val="bg1"/>
                          </a:solidFill>
                        </a:rPr>
                        <a:t>10</a:t>
                      </a:r>
                      <a:endParaRPr lang="pt-PT" b="0" dirty="0">
                        <a:solidFill>
                          <a:schemeClr val="bg1"/>
                        </a:solidFill>
                        <a:latin typeface="Corbel" pitchFamily="34" charset="0"/>
                      </a:endParaRPr>
                    </a:p>
                  </a:txBody>
                  <a:tcPr>
                    <a:solidFill>
                      <a:srgbClr val="864039"/>
                    </a:solidFill>
                  </a:tcPr>
                </a:tc>
                <a:tc>
                  <a:txBody>
                    <a:bodyPr/>
                    <a:lstStyle/>
                    <a:p>
                      <a:r>
                        <a:rPr lang="en-US" dirty="0" smtClean="0"/>
                        <a:t>Law</a:t>
                      </a:r>
                      <a:endParaRPr lang="pt-PT" b="0" dirty="0">
                        <a:latin typeface="Corbel" pitchFamily="34" charset="0"/>
                      </a:endParaRPr>
                    </a:p>
                  </a:txBody>
                  <a:tcPr/>
                </a:tc>
              </a:tr>
              <a:tr h="370840">
                <a:tc>
                  <a:txBody>
                    <a:bodyPr/>
                    <a:lstStyle/>
                    <a:p>
                      <a:r>
                        <a:rPr lang="pt-PT" dirty="0" smtClean="0">
                          <a:solidFill>
                            <a:schemeClr val="bg1"/>
                          </a:solidFill>
                        </a:rPr>
                        <a:t>3</a:t>
                      </a:r>
                      <a:endParaRPr lang="pt-PT" b="0" dirty="0">
                        <a:solidFill>
                          <a:schemeClr val="bg1"/>
                        </a:solidFill>
                        <a:latin typeface="Corbel" pitchFamily="34" charset="0"/>
                      </a:endParaRPr>
                    </a:p>
                  </a:txBody>
                  <a:tcPr>
                    <a:solidFill>
                      <a:srgbClr val="864039"/>
                    </a:solidFill>
                  </a:tcPr>
                </a:tc>
                <a:tc>
                  <a:txBody>
                    <a:bodyPr/>
                    <a:lstStyle/>
                    <a:p>
                      <a:r>
                        <a:rPr lang="en-US" dirty="0" smtClean="0"/>
                        <a:t>Art and Design</a:t>
                      </a:r>
                      <a:endParaRPr lang="pt-PT" b="0" dirty="0">
                        <a:latin typeface="Corbel" pitchFamily="34" charset="0"/>
                      </a:endParaRPr>
                    </a:p>
                  </a:txBody>
                  <a:tcPr/>
                </a:tc>
                <a:tc>
                  <a:txBody>
                    <a:bodyPr/>
                    <a:lstStyle/>
                    <a:p>
                      <a:r>
                        <a:rPr lang="pt-PT" dirty="0" smtClean="0">
                          <a:solidFill>
                            <a:schemeClr val="bg1"/>
                          </a:solidFill>
                        </a:rPr>
                        <a:t>11</a:t>
                      </a:r>
                      <a:endParaRPr lang="pt-PT" b="0" dirty="0">
                        <a:solidFill>
                          <a:schemeClr val="bg1"/>
                        </a:solidFill>
                        <a:latin typeface="Corbel" pitchFamily="34" charset="0"/>
                      </a:endParaRPr>
                    </a:p>
                  </a:txBody>
                  <a:tcPr>
                    <a:solidFill>
                      <a:srgbClr val="864039"/>
                    </a:solidFill>
                  </a:tcPr>
                </a:tc>
                <a:tc>
                  <a:txBody>
                    <a:bodyPr/>
                    <a:lstStyle/>
                    <a:p>
                      <a:r>
                        <a:rPr lang="en-US" dirty="0" smtClean="0"/>
                        <a:t>Mathematics, Informatics</a:t>
                      </a:r>
                      <a:endParaRPr lang="pt-PT" b="0" dirty="0">
                        <a:latin typeface="Corbel" pitchFamily="34" charset="0"/>
                      </a:endParaRPr>
                    </a:p>
                  </a:txBody>
                  <a:tcPr/>
                </a:tc>
              </a:tr>
              <a:tr h="370840">
                <a:tc>
                  <a:txBody>
                    <a:bodyPr/>
                    <a:lstStyle/>
                    <a:p>
                      <a:r>
                        <a:rPr lang="pt-PT" dirty="0" smtClean="0">
                          <a:solidFill>
                            <a:schemeClr val="bg1"/>
                          </a:solidFill>
                        </a:rPr>
                        <a:t>4</a:t>
                      </a:r>
                      <a:endParaRPr lang="pt-PT" b="0" dirty="0">
                        <a:solidFill>
                          <a:schemeClr val="bg1"/>
                        </a:solidFill>
                        <a:latin typeface="Corbel" pitchFamily="34" charset="0"/>
                      </a:endParaRPr>
                    </a:p>
                  </a:txBody>
                  <a:tcPr>
                    <a:solidFill>
                      <a:srgbClr val="864039"/>
                    </a:solidFill>
                  </a:tcPr>
                </a:tc>
                <a:tc>
                  <a:txBody>
                    <a:bodyPr/>
                    <a:lstStyle/>
                    <a:p>
                      <a:r>
                        <a:rPr lang="en-US" dirty="0" smtClean="0"/>
                        <a:t>Business Studies, Management Science</a:t>
                      </a:r>
                      <a:endParaRPr lang="pt-PT" b="0" dirty="0">
                        <a:latin typeface="Corbel" pitchFamily="34" charset="0"/>
                      </a:endParaRPr>
                    </a:p>
                  </a:txBody>
                  <a:tcPr/>
                </a:tc>
                <a:tc>
                  <a:txBody>
                    <a:bodyPr/>
                    <a:lstStyle/>
                    <a:p>
                      <a:r>
                        <a:rPr lang="pt-PT" dirty="0" smtClean="0">
                          <a:solidFill>
                            <a:schemeClr val="bg1"/>
                          </a:solidFill>
                        </a:rPr>
                        <a:t>12</a:t>
                      </a:r>
                      <a:endParaRPr lang="pt-PT" b="0" dirty="0">
                        <a:solidFill>
                          <a:schemeClr val="bg1"/>
                        </a:solidFill>
                        <a:latin typeface="Corbel" pitchFamily="34" charset="0"/>
                      </a:endParaRPr>
                    </a:p>
                  </a:txBody>
                  <a:tcPr>
                    <a:solidFill>
                      <a:srgbClr val="864039"/>
                    </a:solidFill>
                  </a:tcPr>
                </a:tc>
                <a:tc>
                  <a:txBody>
                    <a:bodyPr/>
                    <a:lstStyle/>
                    <a:p>
                      <a:r>
                        <a:rPr lang="en-US" dirty="0" smtClean="0"/>
                        <a:t>Medical Sciences</a:t>
                      </a:r>
                      <a:endParaRPr lang="pt-PT" b="0" dirty="0">
                        <a:latin typeface="Corbel" pitchFamily="34" charset="0"/>
                      </a:endParaRPr>
                    </a:p>
                  </a:txBody>
                  <a:tcPr/>
                </a:tc>
              </a:tr>
              <a:tr h="370840">
                <a:tc>
                  <a:txBody>
                    <a:bodyPr/>
                    <a:lstStyle/>
                    <a:p>
                      <a:r>
                        <a:rPr lang="pt-PT" dirty="0" smtClean="0">
                          <a:solidFill>
                            <a:schemeClr val="bg1"/>
                          </a:solidFill>
                        </a:rPr>
                        <a:t>5</a:t>
                      </a:r>
                      <a:endParaRPr lang="pt-PT" b="0" dirty="0">
                        <a:solidFill>
                          <a:schemeClr val="bg1"/>
                        </a:solidFill>
                        <a:latin typeface="Corbel" pitchFamily="34" charset="0"/>
                      </a:endParaRPr>
                    </a:p>
                  </a:txBody>
                  <a:tcPr>
                    <a:solidFill>
                      <a:srgbClr val="864039"/>
                    </a:solidFill>
                  </a:tcPr>
                </a:tc>
                <a:tc>
                  <a:txBody>
                    <a:bodyPr/>
                    <a:lstStyle/>
                    <a:p>
                      <a:r>
                        <a:rPr lang="en-US" dirty="0" smtClean="0"/>
                        <a:t>Education, Teacher Training</a:t>
                      </a:r>
                      <a:endParaRPr lang="pt-PT" b="0" dirty="0">
                        <a:latin typeface="Corbel" pitchFamily="34" charset="0"/>
                      </a:endParaRPr>
                    </a:p>
                  </a:txBody>
                  <a:tcPr/>
                </a:tc>
                <a:tc>
                  <a:txBody>
                    <a:bodyPr/>
                    <a:lstStyle/>
                    <a:p>
                      <a:r>
                        <a:rPr lang="pt-PT" dirty="0" smtClean="0">
                          <a:solidFill>
                            <a:schemeClr val="bg1"/>
                          </a:solidFill>
                        </a:rPr>
                        <a:t>13</a:t>
                      </a:r>
                      <a:endParaRPr lang="pt-PT" b="0" dirty="0">
                        <a:solidFill>
                          <a:schemeClr val="bg1"/>
                        </a:solidFill>
                        <a:latin typeface="Corbel" pitchFamily="34" charset="0"/>
                      </a:endParaRPr>
                    </a:p>
                  </a:txBody>
                  <a:tcPr>
                    <a:solidFill>
                      <a:srgbClr val="864039"/>
                    </a:solidFill>
                  </a:tcPr>
                </a:tc>
                <a:tc>
                  <a:txBody>
                    <a:bodyPr/>
                    <a:lstStyle/>
                    <a:p>
                      <a:r>
                        <a:rPr lang="en-US" dirty="0" smtClean="0"/>
                        <a:t>Natural Sciences</a:t>
                      </a:r>
                      <a:endParaRPr lang="pt-PT" b="0" dirty="0">
                        <a:latin typeface="Corbel" pitchFamily="34" charset="0"/>
                      </a:endParaRPr>
                    </a:p>
                  </a:txBody>
                  <a:tcPr/>
                </a:tc>
              </a:tr>
              <a:tr h="370840">
                <a:tc>
                  <a:txBody>
                    <a:bodyPr/>
                    <a:lstStyle/>
                    <a:p>
                      <a:r>
                        <a:rPr lang="pt-PT" dirty="0" smtClean="0">
                          <a:solidFill>
                            <a:schemeClr val="bg1"/>
                          </a:solidFill>
                        </a:rPr>
                        <a:t>6</a:t>
                      </a:r>
                      <a:endParaRPr lang="pt-PT" b="0" dirty="0">
                        <a:solidFill>
                          <a:schemeClr val="bg1"/>
                        </a:solidFill>
                        <a:latin typeface="Corbel" pitchFamily="34" charset="0"/>
                      </a:endParaRPr>
                    </a:p>
                  </a:txBody>
                  <a:tcPr>
                    <a:solidFill>
                      <a:srgbClr val="864039"/>
                    </a:solidFill>
                  </a:tcPr>
                </a:tc>
                <a:tc>
                  <a:txBody>
                    <a:bodyPr/>
                    <a:lstStyle/>
                    <a:p>
                      <a:r>
                        <a:rPr lang="pt-PT" dirty="0" smtClean="0"/>
                        <a:t>E</a:t>
                      </a:r>
                      <a:r>
                        <a:rPr lang="en-US" dirty="0" err="1" smtClean="0"/>
                        <a:t>ngineering</a:t>
                      </a:r>
                      <a:r>
                        <a:rPr lang="en-US" dirty="0" smtClean="0"/>
                        <a:t>, Technology</a:t>
                      </a:r>
                      <a:endParaRPr lang="pt-PT" b="0" dirty="0">
                        <a:latin typeface="Corbel" pitchFamily="34" charset="0"/>
                      </a:endParaRPr>
                    </a:p>
                  </a:txBody>
                  <a:tcPr/>
                </a:tc>
                <a:tc>
                  <a:txBody>
                    <a:bodyPr/>
                    <a:lstStyle/>
                    <a:p>
                      <a:r>
                        <a:rPr lang="pt-PT" dirty="0" smtClean="0">
                          <a:solidFill>
                            <a:schemeClr val="bg1"/>
                          </a:solidFill>
                        </a:rPr>
                        <a:t>14</a:t>
                      </a:r>
                      <a:endParaRPr lang="pt-PT" b="0" dirty="0">
                        <a:solidFill>
                          <a:schemeClr val="bg1"/>
                        </a:solidFill>
                        <a:latin typeface="Corbel" pitchFamily="34" charset="0"/>
                      </a:endParaRPr>
                    </a:p>
                  </a:txBody>
                  <a:tcPr>
                    <a:solidFill>
                      <a:srgbClr val="864039"/>
                    </a:solidFill>
                  </a:tcPr>
                </a:tc>
                <a:tc>
                  <a:txBody>
                    <a:bodyPr/>
                    <a:lstStyle/>
                    <a:p>
                      <a:r>
                        <a:rPr lang="en-US" dirty="0" smtClean="0"/>
                        <a:t>Social Sciences</a:t>
                      </a:r>
                      <a:endParaRPr lang="pt-PT" b="0" dirty="0">
                        <a:latin typeface="Corbel" pitchFamily="34" charset="0"/>
                      </a:endParaRPr>
                    </a:p>
                  </a:txBody>
                  <a:tcPr/>
                </a:tc>
              </a:tr>
              <a:tr h="370840">
                <a:tc>
                  <a:txBody>
                    <a:bodyPr/>
                    <a:lstStyle/>
                    <a:p>
                      <a:r>
                        <a:rPr lang="pt-PT" dirty="0" smtClean="0">
                          <a:solidFill>
                            <a:schemeClr val="bg1"/>
                          </a:solidFill>
                        </a:rPr>
                        <a:t>7</a:t>
                      </a:r>
                      <a:endParaRPr lang="pt-PT" b="0" dirty="0">
                        <a:solidFill>
                          <a:schemeClr val="bg1"/>
                        </a:solidFill>
                        <a:latin typeface="Corbel" pitchFamily="34" charset="0"/>
                      </a:endParaRPr>
                    </a:p>
                  </a:txBody>
                  <a:tcPr>
                    <a:solidFill>
                      <a:srgbClr val="864039"/>
                    </a:solidFill>
                  </a:tcPr>
                </a:tc>
                <a:tc>
                  <a:txBody>
                    <a:bodyPr/>
                    <a:lstStyle/>
                    <a:p>
                      <a:r>
                        <a:rPr lang="en-US" dirty="0" smtClean="0"/>
                        <a:t>Geography, Geology</a:t>
                      </a:r>
                      <a:endParaRPr lang="pt-PT" b="0" dirty="0">
                        <a:latin typeface="Corbel" pitchFamily="34" charset="0"/>
                      </a:endParaRPr>
                    </a:p>
                  </a:txBody>
                  <a:tcPr/>
                </a:tc>
                <a:tc>
                  <a:txBody>
                    <a:bodyPr/>
                    <a:lstStyle/>
                    <a:p>
                      <a:r>
                        <a:rPr lang="pt-PT" dirty="0" smtClean="0">
                          <a:solidFill>
                            <a:schemeClr val="bg1"/>
                          </a:solidFill>
                        </a:rPr>
                        <a:t>15</a:t>
                      </a:r>
                      <a:endParaRPr lang="pt-PT" b="0" dirty="0">
                        <a:solidFill>
                          <a:schemeClr val="bg1"/>
                        </a:solidFill>
                        <a:latin typeface="Corbel" pitchFamily="34" charset="0"/>
                      </a:endParaRPr>
                    </a:p>
                  </a:txBody>
                  <a:tcPr>
                    <a:solidFill>
                      <a:srgbClr val="864039"/>
                    </a:solidFill>
                  </a:tcPr>
                </a:tc>
                <a:tc>
                  <a:txBody>
                    <a:bodyPr/>
                    <a:lstStyle/>
                    <a:p>
                      <a:r>
                        <a:rPr lang="en-US" dirty="0" smtClean="0"/>
                        <a:t>Communication and Information Sciences</a:t>
                      </a:r>
                      <a:endParaRPr lang="pt-PT" b="0" dirty="0">
                        <a:latin typeface="Corbel" pitchFamily="34" charset="0"/>
                      </a:endParaRPr>
                    </a:p>
                  </a:txBody>
                  <a:tcPr/>
                </a:tc>
              </a:tr>
              <a:tr h="370840">
                <a:tc>
                  <a:txBody>
                    <a:bodyPr/>
                    <a:lstStyle/>
                    <a:p>
                      <a:r>
                        <a:rPr lang="pt-PT" dirty="0" smtClean="0">
                          <a:solidFill>
                            <a:schemeClr val="bg1"/>
                          </a:solidFill>
                        </a:rPr>
                        <a:t>8</a:t>
                      </a:r>
                      <a:endParaRPr lang="pt-PT" b="0" dirty="0">
                        <a:solidFill>
                          <a:schemeClr val="bg1"/>
                        </a:solidFill>
                        <a:latin typeface="Corbel" pitchFamily="34" charset="0"/>
                      </a:endParaRPr>
                    </a:p>
                  </a:txBody>
                  <a:tcPr>
                    <a:solidFill>
                      <a:srgbClr val="864039"/>
                    </a:solidFill>
                  </a:tcPr>
                </a:tc>
                <a:tc>
                  <a:txBody>
                    <a:bodyPr/>
                    <a:lstStyle/>
                    <a:p>
                      <a:r>
                        <a:rPr lang="en-US" dirty="0" smtClean="0"/>
                        <a:t>Humanities</a:t>
                      </a:r>
                      <a:endParaRPr lang="pt-PT" b="0" dirty="0">
                        <a:latin typeface="Corbel" pitchFamily="34" charset="0"/>
                      </a:endParaRPr>
                    </a:p>
                  </a:txBody>
                  <a:tcPr/>
                </a:tc>
                <a:tc>
                  <a:txBody>
                    <a:bodyPr/>
                    <a:lstStyle/>
                    <a:p>
                      <a:r>
                        <a:rPr lang="pt-PT" dirty="0" smtClean="0">
                          <a:solidFill>
                            <a:schemeClr val="bg1"/>
                          </a:solidFill>
                        </a:rPr>
                        <a:t>16</a:t>
                      </a:r>
                      <a:endParaRPr lang="pt-PT" b="0" dirty="0">
                        <a:solidFill>
                          <a:schemeClr val="bg1"/>
                        </a:solidFill>
                        <a:latin typeface="Corbel" pitchFamily="34" charset="0"/>
                      </a:endParaRPr>
                    </a:p>
                  </a:txBody>
                  <a:tcPr>
                    <a:solidFill>
                      <a:srgbClr val="864039"/>
                    </a:solidFill>
                  </a:tcPr>
                </a:tc>
                <a:tc>
                  <a:txBody>
                    <a:bodyPr/>
                    <a:lstStyle/>
                    <a:p>
                      <a:r>
                        <a:rPr lang="en-US" dirty="0" smtClean="0"/>
                        <a:t>Other Areas of Study</a:t>
                      </a:r>
                      <a:endParaRPr lang="pt-PT" b="0"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CaixaDeTexto 4"/>
          <p:cNvSpPr txBox="1"/>
          <p:nvPr/>
        </p:nvSpPr>
        <p:spPr>
          <a:xfrm>
            <a:off x="571472" y="1214422"/>
            <a:ext cx="7358114" cy="369332"/>
          </a:xfrm>
          <a:prstGeom prst="rect">
            <a:avLst/>
          </a:prstGeom>
          <a:solidFill>
            <a:srgbClr val="864039"/>
          </a:solidFill>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pt-PT" dirty="0" err="1" smtClean="0"/>
              <a:t>Monthly</a:t>
            </a:r>
            <a:r>
              <a:rPr lang="pt-PT" dirty="0" smtClean="0"/>
              <a:t> </a:t>
            </a:r>
            <a:r>
              <a:rPr lang="en-US" dirty="0" smtClean="0"/>
              <a:t>scholarship</a:t>
            </a:r>
            <a:endParaRPr lang="en-US" dirty="0"/>
          </a:p>
        </p:txBody>
      </p:sp>
      <p:sp>
        <p:nvSpPr>
          <p:cNvPr id="7" name="CaixaDeTexto 6"/>
          <p:cNvSpPr txBox="1"/>
          <p:nvPr/>
        </p:nvSpPr>
        <p:spPr>
          <a:xfrm>
            <a:off x="611560" y="3284984"/>
            <a:ext cx="7358114" cy="369332"/>
          </a:xfrm>
          <a:prstGeom prst="rect">
            <a:avLst/>
          </a:prstGeom>
          <a:solidFill>
            <a:srgbClr val="864039"/>
          </a:solidFill>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pt-PT" dirty="0" smtClean="0"/>
              <a:t>Journey – round trip</a:t>
            </a:r>
            <a:endParaRPr lang="pt-PT" dirty="0"/>
          </a:p>
        </p:txBody>
      </p:sp>
      <p:sp>
        <p:nvSpPr>
          <p:cNvPr id="8" name="CaixaDeTexto 7"/>
          <p:cNvSpPr txBox="1"/>
          <p:nvPr/>
        </p:nvSpPr>
        <p:spPr>
          <a:xfrm>
            <a:off x="1043608" y="3717032"/>
            <a:ext cx="6929486" cy="369332"/>
          </a:xfrm>
          <a:prstGeom prst="rect">
            <a:avLst/>
          </a:prstGeom>
          <a:noFill/>
        </p:spPr>
        <p:txBody>
          <a:bodyPr wrap="square" rtlCol="0">
            <a:spAutoFit/>
          </a:bodyPr>
          <a:lstStyle/>
          <a:p>
            <a:pPr>
              <a:buFont typeface="Arial" pitchFamily="34" charset="0"/>
              <a:buChar char="•"/>
            </a:pPr>
            <a:r>
              <a:rPr lang="en-US" dirty="0" smtClean="0"/>
              <a:t> Purchased directly by the coordinating institution.</a:t>
            </a:r>
            <a:endParaRPr lang="pt-PT" dirty="0">
              <a:latin typeface="Corbel" pitchFamily="34" charset="0"/>
            </a:endParaRPr>
          </a:p>
        </p:txBody>
      </p:sp>
      <p:sp>
        <p:nvSpPr>
          <p:cNvPr id="9" name="CaixaDeTexto 8"/>
          <p:cNvSpPr txBox="1"/>
          <p:nvPr/>
        </p:nvSpPr>
        <p:spPr>
          <a:xfrm>
            <a:off x="611560" y="4149080"/>
            <a:ext cx="7358114" cy="369332"/>
          </a:xfrm>
          <a:prstGeom prst="rect">
            <a:avLst/>
          </a:prstGeom>
          <a:solidFill>
            <a:srgbClr val="864039"/>
          </a:solidFill>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pt-PT" dirty="0" smtClean="0"/>
              <a:t>Health insurance, accidents and journey. </a:t>
            </a:r>
            <a:endParaRPr lang="pt-PT" dirty="0"/>
          </a:p>
        </p:txBody>
      </p:sp>
      <p:sp>
        <p:nvSpPr>
          <p:cNvPr id="10" name="CaixaDeTexto 9"/>
          <p:cNvSpPr txBox="1"/>
          <p:nvPr/>
        </p:nvSpPr>
        <p:spPr>
          <a:xfrm>
            <a:off x="1043608" y="4653136"/>
            <a:ext cx="6929486" cy="369332"/>
          </a:xfrm>
          <a:prstGeom prst="rect">
            <a:avLst/>
          </a:prstGeom>
          <a:noFill/>
        </p:spPr>
        <p:txBody>
          <a:bodyPr wrap="square" rtlCol="0">
            <a:spAutoFit/>
          </a:bodyPr>
          <a:lstStyle/>
          <a:p>
            <a:pPr>
              <a:buFont typeface="Arial" pitchFamily="34" charset="0"/>
              <a:buChar char="•"/>
            </a:pPr>
            <a:r>
              <a:rPr lang="en-US" dirty="0" smtClean="0"/>
              <a:t> Purchased directly by the coordinating institution.</a:t>
            </a:r>
            <a:endParaRPr lang="pt-PT" dirty="0">
              <a:latin typeface="Corbel" pitchFamily="34" charset="0"/>
            </a:endParaRPr>
          </a:p>
        </p:txBody>
      </p:sp>
      <p:sp>
        <p:nvSpPr>
          <p:cNvPr id="11" name="Título 1"/>
          <p:cNvSpPr txBox="1">
            <a:spLocks/>
          </p:cNvSpPr>
          <p:nvPr/>
        </p:nvSpPr>
        <p:spPr>
          <a:xfrm>
            <a:off x="662880" y="55780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PT" sz="4400" b="1" dirty="0" err="1">
                <a:solidFill>
                  <a:schemeClr val="accent2">
                    <a:lumMod val="75000"/>
                  </a:schemeClr>
                </a:solidFill>
                <a:latin typeface="+mj-lt"/>
                <a:ea typeface="+mj-ea"/>
                <a:cs typeface="+mj-cs"/>
              </a:rPr>
              <a:t>Scholarship</a:t>
            </a:r>
            <a:r>
              <a:rPr kumimoji="0" lang="pt-PT" sz="3600" b="1" i="0" u="none" strike="noStrike" kern="1200" cap="none" spc="0" normalizeH="0" noProof="0" dirty="0" smtClean="0">
                <a:ln>
                  <a:noFill/>
                </a:ln>
                <a:solidFill>
                  <a:schemeClr val="accent6"/>
                </a:solidFill>
                <a:effectLst/>
                <a:uLnTx/>
                <a:uFillTx/>
                <a:latin typeface="Helvetica Condensed" pitchFamily="34" charset="0"/>
                <a:ea typeface="BatangChe" pitchFamily="49" charset="-127"/>
                <a:cs typeface="Levenim MT" pitchFamily="2" charset="-79"/>
              </a:rPr>
              <a:t> </a:t>
            </a:r>
            <a:r>
              <a:rPr lang="pt-PT" sz="4400" b="1" dirty="0">
                <a:solidFill>
                  <a:schemeClr val="accent2">
                    <a:lumMod val="75000"/>
                  </a:schemeClr>
                </a:solidFill>
                <a:latin typeface="+mj-lt"/>
                <a:ea typeface="+mj-ea"/>
                <a:cs typeface="+mj-cs"/>
              </a:rPr>
              <a:t>conditions</a:t>
            </a:r>
          </a:p>
        </p:txBody>
      </p:sp>
      <p:sp>
        <p:nvSpPr>
          <p:cNvPr id="13" name="CaixaDeTexto 12"/>
          <p:cNvSpPr txBox="1"/>
          <p:nvPr/>
        </p:nvSpPr>
        <p:spPr>
          <a:xfrm>
            <a:off x="611560" y="5085184"/>
            <a:ext cx="7358114" cy="369332"/>
          </a:xfrm>
          <a:prstGeom prst="rect">
            <a:avLst/>
          </a:prstGeom>
          <a:solidFill>
            <a:srgbClr val="864039"/>
          </a:solidFill>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pt-PT" dirty="0" smtClean="0"/>
              <a:t>Tuition fees</a:t>
            </a:r>
            <a:endParaRPr lang="pt-PT" dirty="0"/>
          </a:p>
        </p:txBody>
      </p:sp>
      <p:sp>
        <p:nvSpPr>
          <p:cNvPr id="14" name="CaixaDeTexto 13"/>
          <p:cNvSpPr txBox="1"/>
          <p:nvPr/>
        </p:nvSpPr>
        <p:spPr>
          <a:xfrm>
            <a:off x="1043608" y="5589240"/>
            <a:ext cx="6929486" cy="369332"/>
          </a:xfrm>
          <a:prstGeom prst="rect">
            <a:avLst/>
          </a:prstGeom>
          <a:noFill/>
        </p:spPr>
        <p:txBody>
          <a:bodyPr wrap="square" rtlCol="0">
            <a:spAutoFit/>
          </a:bodyPr>
          <a:lstStyle/>
          <a:p>
            <a:pPr>
              <a:buFont typeface="Arial" pitchFamily="34" charset="0"/>
              <a:buChar char="•"/>
            </a:pPr>
            <a:r>
              <a:rPr lang="pt-PT" dirty="0"/>
              <a:t> </a:t>
            </a:r>
            <a:r>
              <a:rPr lang="pt-PT" dirty="0" smtClean="0"/>
              <a:t>If applicable – at the Host institution.</a:t>
            </a:r>
            <a:endParaRPr lang="pt-PT" dirty="0">
              <a:latin typeface="Corbel" pitchFamily="34" charset="0"/>
            </a:endParaRPr>
          </a:p>
        </p:txBody>
      </p:sp>
      <p:pic>
        <p:nvPicPr>
          <p:cNvPr id="1026" name="Picture 2"/>
          <p:cNvPicPr>
            <a:picLocks noChangeAspect="1" noChangeArrowheads="1"/>
          </p:cNvPicPr>
          <p:nvPr/>
        </p:nvPicPr>
        <p:blipFill>
          <a:blip r:embed="rId4" cstate="email"/>
          <a:srcRect/>
          <a:stretch>
            <a:fillRect/>
          </a:stretch>
        </p:blipFill>
        <p:spPr bwMode="auto">
          <a:xfrm>
            <a:off x="1835696" y="1700808"/>
            <a:ext cx="5010150" cy="1533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normAutofit/>
          </a:bodyPr>
          <a:lstStyle/>
          <a:p>
            <a:r>
              <a:rPr lang="pt-PT" b="1" dirty="0" err="1" smtClean="0">
                <a:solidFill>
                  <a:schemeClr val="accent2">
                    <a:lumMod val="75000"/>
                  </a:schemeClr>
                </a:solidFill>
                <a:latin typeface="Helvetica Condensed" pitchFamily="34" charset="0"/>
                <a:ea typeface="BatangChe" pitchFamily="49" charset="-127"/>
                <a:cs typeface="Levenim MT" pitchFamily="2" charset="-79"/>
              </a:rPr>
              <a:t>How</a:t>
            </a:r>
            <a:r>
              <a:rPr lang="pt-PT" b="1" dirty="0" smtClean="0">
                <a:solidFill>
                  <a:schemeClr val="accent2">
                    <a:lumMod val="75000"/>
                  </a:schemeClr>
                </a:solidFill>
                <a:latin typeface="Helvetica Condensed" pitchFamily="34" charset="0"/>
                <a:ea typeface="BatangChe" pitchFamily="49" charset="-127"/>
                <a:cs typeface="Levenim MT" pitchFamily="2" charset="-79"/>
              </a:rPr>
              <a:t>  to </a:t>
            </a:r>
            <a:r>
              <a:rPr lang="pt-PT" b="1" dirty="0" err="1" smtClean="0">
                <a:solidFill>
                  <a:schemeClr val="accent2">
                    <a:lumMod val="75000"/>
                  </a:schemeClr>
                </a:solidFill>
                <a:latin typeface="Helvetica Condensed" pitchFamily="34" charset="0"/>
                <a:ea typeface="BatangChe" pitchFamily="49" charset="-127"/>
                <a:cs typeface="Levenim MT" pitchFamily="2" charset="-79"/>
              </a:rPr>
              <a:t>apply</a:t>
            </a:r>
            <a:r>
              <a:rPr lang="pt-PT" b="1" dirty="0" smtClean="0">
                <a:solidFill>
                  <a:schemeClr val="accent2">
                    <a:lumMod val="75000"/>
                  </a:schemeClr>
                </a:solidFill>
                <a:latin typeface="Helvetica Condensed" pitchFamily="34" charset="0"/>
                <a:ea typeface="BatangChe" pitchFamily="49" charset="-127"/>
                <a:cs typeface="Levenim MT" pitchFamily="2" charset="-79"/>
              </a:rPr>
              <a:t>?</a:t>
            </a:r>
            <a:endParaRPr lang="pt-PT" b="1" dirty="0">
              <a:solidFill>
                <a:schemeClr val="accent2">
                  <a:lumMod val="75000"/>
                </a:schemeClr>
              </a:solidFill>
              <a:latin typeface="Helvetica Condensed" pitchFamily="34" charset="0"/>
              <a:ea typeface="BatangChe" pitchFamily="49" charset="-127"/>
              <a:cs typeface="Levenim MT" pitchFamily="2" charset="-79"/>
            </a:endParaRPr>
          </a:p>
        </p:txBody>
      </p:sp>
      <p:sp>
        <p:nvSpPr>
          <p:cNvPr id="3" name="Marcador de Posição de Conteúdo 2"/>
          <p:cNvSpPr>
            <a:spLocks noGrp="1"/>
          </p:cNvSpPr>
          <p:nvPr>
            <p:ph idx="1"/>
          </p:nvPr>
        </p:nvSpPr>
        <p:spPr/>
        <p:txBody>
          <a:bodyPr>
            <a:noAutofit/>
          </a:bodyPr>
          <a:lstStyle/>
          <a:p>
            <a:pPr>
              <a:buFont typeface="Wingdings" pitchFamily="2" charset="2"/>
              <a:buChar char="ü"/>
            </a:pPr>
            <a:r>
              <a:rPr lang="en-US" sz="2200" dirty="0" smtClean="0">
                <a:latin typeface="Corbel" pitchFamily="34" charset="0"/>
              </a:rPr>
              <a:t>Check the </a:t>
            </a:r>
            <a:r>
              <a:rPr lang="en-US" sz="2200" b="1" dirty="0" smtClean="0">
                <a:solidFill>
                  <a:schemeClr val="accent6"/>
                </a:solidFill>
                <a:latin typeface="Corbel" pitchFamily="34" charset="0"/>
              </a:rPr>
              <a:t>website</a:t>
            </a:r>
            <a:r>
              <a:rPr lang="en-US" sz="2200" dirty="0" smtClean="0">
                <a:latin typeface="Corbel" pitchFamily="34" charset="0"/>
              </a:rPr>
              <a:t>: </a:t>
            </a:r>
            <a:r>
              <a:rPr lang="en-US" sz="2200" dirty="0" smtClean="0">
                <a:latin typeface="Corbel" pitchFamily="34" charset="0"/>
                <a:hlinkClick r:id="rId4"/>
              </a:rPr>
              <a:t>http://www.dream.up.pt/</a:t>
            </a:r>
            <a:endParaRPr lang="en-US" sz="2200" dirty="0" smtClean="0">
              <a:latin typeface="Corbel" pitchFamily="34" charset="0"/>
            </a:endParaRPr>
          </a:p>
          <a:p>
            <a:pPr>
              <a:buFont typeface="Wingdings" pitchFamily="2" charset="2"/>
              <a:buChar char="ü"/>
            </a:pPr>
            <a:r>
              <a:rPr lang="en-US" sz="2200" dirty="0" smtClean="0">
                <a:latin typeface="Corbel" pitchFamily="34" charset="0"/>
              </a:rPr>
              <a:t>Consult the </a:t>
            </a:r>
            <a:r>
              <a:rPr lang="en-US" sz="2200" b="1" dirty="0" smtClean="0">
                <a:solidFill>
                  <a:schemeClr val="accent6"/>
                </a:solidFill>
                <a:latin typeface="Corbel" pitchFamily="34" charset="0"/>
              </a:rPr>
              <a:t>university of origin</a:t>
            </a:r>
          </a:p>
          <a:p>
            <a:pPr>
              <a:buFont typeface="Wingdings" pitchFamily="2" charset="2"/>
              <a:buChar char="ü"/>
            </a:pPr>
            <a:r>
              <a:rPr lang="en-US" sz="2200" dirty="0" smtClean="0">
                <a:latin typeface="Corbel" pitchFamily="34" charset="0"/>
              </a:rPr>
              <a:t>Check the </a:t>
            </a:r>
            <a:r>
              <a:rPr lang="en-US" sz="2200" b="1" dirty="0" smtClean="0">
                <a:solidFill>
                  <a:schemeClr val="accent6"/>
                </a:solidFill>
                <a:latin typeface="Corbel" pitchFamily="34" charset="0"/>
              </a:rPr>
              <a:t>eligibility </a:t>
            </a:r>
            <a:r>
              <a:rPr lang="en-US" sz="2200" dirty="0" smtClean="0">
                <a:latin typeface="Corbel" pitchFamily="34" charset="0"/>
              </a:rPr>
              <a:t>criteria</a:t>
            </a:r>
            <a:endParaRPr lang="en-US" sz="2200" b="1" dirty="0" smtClean="0">
              <a:solidFill>
                <a:schemeClr val="accent6"/>
              </a:solidFill>
              <a:latin typeface="Corbel" pitchFamily="34" charset="0"/>
            </a:endParaRPr>
          </a:p>
          <a:p>
            <a:pPr>
              <a:buFont typeface="Wingdings" pitchFamily="2" charset="2"/>
              <a:buChar char="ü"/>
            </a:pPr>
            <a:r>
              <a:rPr lang="en-US" sz="2200" dirty="0" smtClean="0">
                <a:latin typeface="Corbel" pitchFamily="34" charset="0"/>
              </a:rPr>
              <a:t>Consult the academic </a:t>
            </a:r>
            <a:r>
              <a:rPr lang="en-US" sz="2200" b="1" dirty="0" smtClean="0">
                <a:solidFill>
                  <a:schemeClr val="accent6"/>
                </a:solidFill>
                <a:latin typeface="Corbel" pitchFamily="34" charset="0"/>
              </a:rPr>
              <a:t>offer</a:t>
            </a:r>
            <a:r>
              <a:rPr lang="en-US" sz="2200" dirty="0" smtClean="0">
                <a:latin typeface="Corbel" pitchFamily="34" charset="0"/>
              </a:rPr>
              <a:t> </a:t>
            </a:r>
          </a:p>
          <a:p>
            <a:pPr>
              <a:buFont typeface="Wingdings" pitchFamily="2" charset="2"/>
              <a:buChar char="ü"/>
            </a:pPr>
            <a:r>
              <a:rPr lang="en-US" sz="2200" dirty="0" smtClean="0">
                <a:latin typeface="Corbel" pitchFamily="34" charset="0"/>
              </a:rPr>
              <a:t>Collect all the necessary </a:t>
            </a:r>
            <a:r>
              <a:rPr lang="en-US" sz="2200" b="1" dirty="0" smtClean="0">
                <a:solidFill>
                  <a:schemeClr val="accent6"/>
                </a:solidFill>
                <a:latin typeface="Corbel" pitchFamily="34" charset="0"/>
              </a:rPr>
              <a:t>documents </a:t>
            </a:r>
          </a:p>
          <a:p>
            <a:pPr>
              <a:buFont typeface="Wingdings" pitchFamily="2" charset="2"/>
              <a:buChar char="ü"/>
            </a:pPr>
            <a:r>
              <a:rPr lang="en-US" sz="2200" dirty="0" smtClean="0">
                <a:latin typeface="Corbel" pitchFamily="34" charset="0"/>
              </a:rPr>
              <a:t>Fill in the </a:t>
            </a:r>
            <a:r>
              <a:rPr lang="en-US" sz="2200" b="1" dirty="0" smtClean="0">
                <a:solidFill>
                  <a:schemeClr val="accent6"/>
                </a:solidFill>
                <a:latin typeface="Corbel" pitchFamily="34" charset="0"/>
              </a:rPr>
              <a:t>online application form</a:t>
            </a:r>
          </a:p>
          <a:p>
            <a:pPr>
              <a:buNone/>
            </a:pPr>
            <a:r>
              <a:rPr lang="en-US" sz="2400" b="1" dirty="0" smtClean="0">
                <a:latin typeface="Corbel" pitchFamily="34" charset="0"/>
              </a:rPr>
              <a:t> </a:t>
            </a:r>
          </a:p>
          <a:p>
            <a:pPr algn="ctr">
              <a:buFont typeface="Wingdings" pitchFamily="2" charset="2"/>
              <a:buChar char="ü"/>
            </a:pPr>
            <a:r>
              <a:rPr lang="en-US" sz="2200" b="1" dirty="0">
                <a:latin typeface="Corbel" pitchFamily="34" charset="0"/>
              </a:rPr>
              <a:t>Send the application form until the deadline: </a:t>
            </a:r>
          </a:p>
          <a:p>
            <a:pPr marL="0" indent="0" algn="ctr">
              <a:buNone/>
            </a:pPr>
            <a:r>
              <a:rPr lang="en-US" sz="2200" b="1" dirty="0" smtClean="0">
                <a:solidFill>
                  <a:schemeClr val="accent6"/>
                </a:solidFill>
                <a:latin typeface="Corbel" pitchFamily="34" charset="0"/>
              </a:rPr>
              <a:t>10th January 2014 </a:t>
            </a:r>
          </a:p>
          <a:p>
            <a:pPr marL="0" indent="0" algn="ctr">
              <a:buNone/>
            </a:pPr>
            <a:r>
              <a:rPr lang="en-US" sz="2200" dirty="0" smtClean="0">
                <a:latin typeface="Corbel" pitchFamily="34" charset="0"/>
              </a:rPr>
              <a:t>(</a:t>
            </a:r>
            <a:r>
              <a:rPr lang="en-US" sz="2200" dirty="0">
                <a:latin typeface="Corbel" pitchFamily="34" charset="0"/>
              </a:rPr>
              <a:t>CET time-zone !)</a:t>
            </a:r>
          </a:p>
          <a:p>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611560" y="548680"/>
            <a:ext cx="8229600" cy="1143000"/>
          </a:xfrm>
        </p:spPr>
        <p:txBody>
          <a:bodyPr>
            <a:normAutofit/>
          </a:bodyPr>
          <a:lstStyle/>
          <a:p>
            <a:r>
              <a:rPr lang="pt-PT" b="1" dirty="0" smtClean="0">
                <a:solidFill>
                  <a:schemeClr val="accent2">
                    <a:lumMod val="75000"/>
                  </a:schemeClr>
                </a:solidFill>
                <a:latin typeface="Helvetica Condensed" pitchFamily="34" charset="0"/>
                <a:ea typeface="BatangChe" pitchFamily="49" charset="-127"/>
                <a:cs typeface="Levenim MT" pitchFamily="2" charset="-79"/>
              </a:rPr>
              <a:t>Which language to use?</a:t>
            </a:r>
            <a:endParaRPr lang="pt-PT" b="1" dirty="0">
              <a:solidFill>
                <a:schemeClr val="accent2">
                  <a:lumMod val="75000"/>
                </a:schemeClr>
              </a:solidFill>
              <a:latin typeface="Helvetica Condensed" pitchFamily="34" charset="0"/>
              <a:ea typeface="BatangChe" pitchFamily="49" charset="-127"/>
              <a:cs typeface="Levenim MT" pitchFamily="2" charset="-79"/>
            </a:endParaRPr>
          </a:p>
        </p:txBody>
      </p:sp>
      <p:sp>
        <p:nvSpPr>
          <p:cNvPr id="3" name="Marcador de Posição de Conteúdo 2"/>
          <p:cNvSpPr>
            <a:spLocks noGrp="1"/>
          </p:cNvSpPr>
          <p:nvPr>
            <p:ph idx="1"/>
          </p:nvPr>
        </p:nvSpPr>
        <p:spPr>
          <a:xfrm>
            <a:off x="467544" y="1700808"/>
            <a:ext cx="8229600" cy="4525963"/>
          </a:xfrm>
        </p:spPr>
        <p:txBody>
          <a:bodyPr>
            <a:normAutofit/>
          </a:bodyPr>
          <a:lstStyle/>
          <a:p>
            <a:pPr algn="just"/>
            <a:r>
              <a:rPr lang="en-US" sz="2200" dirty="0" smtClean="0">
                <a:latin typeface="Corbel" pitchFamily="34" charset="0"/>
              </a:rPr>
              <a:t>The Application Form can be filled in English, French, Portuguese or Spanish. </a:t>
            </a:r>
          </a:p>
          <a:p>
            <a:pPr algn="just"/>
            <a:endParaRPr lang="en-US" sz="2200" dirty="0" smtClean="0">
              <a:latin typeface="Corbel" pitchFamily="34" charset="0"/>
            </a:endParaRPr>
          </a:p>
          <a:p>
            <a:pPr algn="just"/>
            <a:r>
              <a:rPr lang="en-US" sz="2200" dirty="0" smtClean="0">
                <a:latin typeface="Corbel" pitchFamily="34" charset="0"/>
              </a:rPr>
              <a:t>If you intend to apply only to French speaking institutions, you may fill in the Application Form and attach all the required documents in French. </a:t>
            </a:r>
          </a:p>
          <a:p>
            <a:pPr algn="just"/>
            <a:endParaRPr lang="en-US" sz="2200" dirty="0" smtClean="0">
              <a:latin typeface="Corbel" pitchFamily="34" charset="0"/>
            </a:endParaRPr>
          </a:p>
          <a:p>
            <a:pPr algn="just"/>
            <a:r>
              <a:rPr lang="en-US" sz="2200" dirty="0" smtClean="0">
                <a:latin typeface="Corbel" pitchFamily="34" charset="0"/>
              </a:rPr>
              <a:t>If you intend to apply to institutions from 3 different countries you must use the </a:t>
            </a:r>
            <a:r>
              <a:rPr lang="en-US" sz="2200" b="1" dirty="0" smtClean="0">
                <a:latin typeface="Corbel" pitchFamily="34" charset="0"/>
              </a:rPr>
              <a:t>English</a:t>
            </a:r>
            <a:r>
              <a:rPr lang="en-US" sz="2200" dirty="0" smtClean="0">
                <a:latin typeface="Corbel" pitchFamily="34" charset="0"/>
              </a:rPr>
              <a:t> language to fill in the form and in the attached documents, so that all the host institutions may be able to analyze the submitted proposal.</a:t>
            </a:r>
            <a:endParaRPr lang="en-US" sz="2200" dirty="0">
              <a:latin typeface="Corbe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395536" y="0"/>
            <a:ext cx="8229600" cy="1143000"/>
          </a:xfrm>
        </p:spPr>
        <p:txBody>
          <a:bodyPr>
            <a:normAutofit fontScale="90000"/>
          </a:bodyPr>
          <a:lstStyle/>
          <a:p>
            <a:r>
              <a:rPr lang="pt-PT" sz="4000" b="1" dirty="0" smtClean="0">
                <a:solidFill>
                  <a:schemeClr val="accent3"/>
                </a:solidFill>
                <a:latin typeface="Helvetica Condensed" pitchFamily="34" charset="0"/>
                <a:ea typeface="BatangChe" pitchFamily="49" charset="-127"/>
                <a:cs typeface="Levenim MT" pitchFamily="2" charset="-79"/>
              </a:rPr>
              <a:t/>
            </a:r>
            <a:br>
              <a:rPr lang="pt-PT" sz="4000" b="1" dirty="0" smtClean="0">
                <a:solidFill>
                  <a:schemeClr val="accent3"/>
                </a:solidFill>
                <a:latin typeface="Helvetica Condensed" pitchFamily="34" charset="0"/>
                <a:ea typeface="BatangChe" pitchFamily="49" charset="-127"/>
                <a:cs typeface="Levenim MT" pitchFamily="2" charset="-79"/>
              </a:rPr>
            </a:br>
            <a:r>
              <a:rPr lang="pt-PT" sz="4000" b="1" dirty="0" smtClean="0">
                <a:solidFill>
                  <a:schemeClr val="accent3"/>
                </a:solidFill>
                <a:latin typeface="Helvetica Condensed" pitchFamily="34" charset="0"/>
                <a:ea typeface="BatangChe" pitchFamily="49" charset="-127"/>
                <a:cs typeface="Levenim MT" pitchFamily="2" charset="-79"/>
              </a:rPr>
              <a:t/>
            </a:r>
            <a:br>
              <a:rPr lang="pt-PT" sz="4000" b="1" dirty="0" smtClean="0">
                <a:solidFill>
                  <a:schemeClr val="accent3"/>
                </a:solidFill>
                <a:latin typeface="Helvetica Condensed" pitchFamily="34" charset="0"/>
                <a:ea typeface="BatangChe" pitchFamily="49" charset="-127"/>
                <a:cs typeface="Levenim MT" pitchFamily="2" charset="-79"/>
              </a:rPr>
            </a:br>
            <a:r>
              <a:rPr lang="pt-PT" sz="4000" b="1" dirty="0" smtClean="0">
                <a:solidFill>
                  <a:schemeClr val="accent2">
                    <a:lumMod val="75000"/>
                  </a:schemeClr>
                </a:solidFill>
                <a:latin typeface="Helvetica Condensed" pitchFamily="34" charset="0"/>
                <a:ea typeface="BatangChe" pitchFamily="49" charset="-127"/>
                <a:cs typeface="Levenim MT" pitchFamily="2" charset="-79"/>
              </a:rPr>
              <a:t>The Erasmus Mundus Programme</a:t>
            </a:r>
            <a:endParaRPr lang="pt-PT" sz="4000" b="1" dirty="0">
              <a:solidFill>
                <a:schemeClr val="accent2">
                  <a:lumMod val="75000"/>
                </a:schemeClr>
              </a:solidFill>
              <a:latin typeface="Helvetica Condensed" pitchFamily="34" charset="0"/>
              <a:ea typeface="BatangChe" pitchFamily="49" charset="-127"/>
              <a:cs typeface="Levenim MT" pitchFamily="2" charset="-79"/>
            </a:endParaRPr>
          </a:p>
        </p:txBody>
      </p:sp>
      <p:sp>
        <p:nvSpPr>
          <p:cNvPr id="3" name="Marcador de Posição de Conteúdo 2"/>
          <p:cNvSpPr>
            <a:spLocks noGrp="1"/>
          </p:cNvSpPr>
          <p:nvPr>
            <p:ph idx="1"/>
          </p:nvPr>
        </p:nvSpPr>
        <p:spPr>
          <a:xfrm>
            <a:off x="500034" y="1643050"/>
            <a:ext cx="8229600" cy="4525963"/>
          </a:xfrm>
        </p:spPr>
        <p:txBody>
          <a:bodyPr>
            <a:normAutofit fontScale="70000" lnSpcReduction="20000"/>
          </a:bodyPr>
          <a:lstStyle/>
          <a:p>
            <a:pPr algn="just">
              <a:lnSpc>
                <a:spcPct val="160000"/>
              </a:lnSpc>
              <a:buNone/>
            </a:pPr>
            <a:r>
              <a:rPr lang="en-US" dirty="0" smtClean="0">
                <a:latin typeface="Corbel" pitchFamily="34" charset="0"/>
              </a:rPr>
              <a:t>	The Erasmus Mundus 2009-2013 Programme is a cooperation and mobility programme in the area of Higher Education, implemented by the Education, Audiovisual and Culture Executive Agency (EACEA). </a:t>
            </a:r>
          </a:p>
          <a:p>
            <a:pPr algn="just">
              <a:lnSpc>
                <a:spcPct val="160000"/>
              </a:lnSpc>
              <a:buNone/>
            </a:pPr>
            <a:r>
              <a:rPr lang="en-US" dirty="0">
                <a:latin typeface="Corbel" pitchFamily="34" charset="0"/>
              </a:rPr>
              <a:t>	</a:t>
            </a:r>
            <a:endParaRPr lang="en-US" dirty="0" smtClean="0">
              <a:latin typeface="Corbel" pitchFamily="34" charset="0"/>
            </a:endParaRPr>
          </a:p>
          <a:p>
            <a:pPr algn="just">
              <a:lnSpc>
                <a:spcPct val="160000"/>
              </a:lnSpc>
              <a:buNone/>
            </a:pPr>
            <a:r>
              <a:rPr lang="en-US" dirty="0">
                <a:latin typeface="Corbel" pitchFamily="34" charset="0"/>
              </a:rPr>
              <a:t>	</a:t>
            </a:r>
            <a:r>
              <a:rPr lang="en-US" dirty="0" smtClean="0">
                <a:latin typeface="Corbel" pitchFamily="34" charset="0"/>
              </a:rPr>
              <a:t>In case of the Erasmus Mundus Action 2 – Strand 1 (EMA2 – STRAND 1), under which the DREAM Project is being developed, the management is carried out under the supervision of the Directorate General </a:t>
            </a:r>
            <a:r>
              <a:rPr lang="en-US" dirty="0" err="1" smtClean="0">
                <a:latin typeface="Corbel" pitchFamily="34" charset="0"/>
              </a:rPr>
              <a:t>EuropeAid</a:t>
            </a:r>
            <a:r>
              <a:rPr lang="en-US" dirty="0" smtClean="0">
                <a:latin typeface="Corbel" pitchFamily="34" charset="0"/>
              </a:rPr>
              <a:t> (DG </a:t>
            </a:r>
            <a:r>
              <a:rPr lang="en-US" dirty="0" err="1" smtClean="0">
                <a:latin typeface="Corbel" pitchFamily="34" charset="0"/>
              </a:rPr>
              <a:t>Aidco</a:t>
            </a:r>
            <a:r>
              <a:rPr lang="en-US" dirty="0" smtClean="0">
                <a:latin typeface="Corbel" pitchFamily="34" charset="0"/>
              </a:rPr>
              <a:t>).</a:t>
            </a:r>
            <a:endParaRPr lang="pt-P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395536" y="548680"/>
            <a:ext cx="8229600" cy="1440160"/>
          </a:xfrm>
        </p:spPr>
        <p:txBody>
          <a:bodyPr>
            <a:normAutofit fontScale="90000"/>
          </a:bodyPr>
          <a:lstStyle/>
          <a:p>
            <a:r>
              <a:rPr lang="pt-PT" sz="4000" b="1" dirty="0" smtClean="0">
                <a:solidFill>
                  <a:schemeClr val="accent2">
                    <a:lumMod val="75000"/>
                  </a:schemeClr>
                </a:solidFill>
                <a:latin typeface="Helvetica Condensed" pitchFamily="34" charset="0"/>
                <a:ea typeface="BatangChe" pitchFamily="49" charset="-127"/>
                <a:cs typeface="Levenim MT" pitchFamily="2" charset="-79"/>
              </a:rPr>
              <a:t>GOOD LUCK !</a:t>
            </a:r>
            <a:r>
              <a:rPr lang="pt-PT" sz="2700" b="1" dirty="0" smtClean="0">
                <a:solidFill>
                  <a:schemeClr val="accent2">
                    <a:lumMod val="75000"/>
                  </a:schemeClr>
                </a:solidFill>
                <a:latin typeface="Helvetica Condensed" pitchFamily="34" charset="0"/>
                <a:ea typeface="BatangChe" pitchFamily="49" charset="-127"/>
                <a:cs typeface="Levenim MT" pitchFamily="2" charset="-79"/>
              </a:rPr>
              <a:t/>
            </a:r>
            <a:br>
              <a:rPr lang="pt-PT" sz="2700" b="1" dirty="0" smtClean="0">
                <a:solidFill>
                  <a:schemeClr val="accent2">
                    <a:lumMod val="75000"/>
                  </a:schemeClr>
                </a:solidFill>
                <a:latin typeface="Helvetica Condensed" pitchFamily="34" charset="0"/>
                <a:ea typeface="BatangChe" pitchFamily="49" charset="-127"/>
                <a:cs typeface="Levenim MT" pitchFamily="2" charset="-79"/>
              </a:rPr>
            </a:br>
            <a:r>
              <a:rPr lang="pt-PT" sz="900" b="1" dirty="0" smtClean="0">
                <a:solidFill>
                  <a:schemeClr val="accent2">
                    <a:lumMod val="75000"/>
                  </a:schemeClr>
                </a:solidFill>
                <a:latin typeface="Helvetica Condensed" pitchFamily="34" charset="0"/>
                <a:ea typeface="BatangChe" pitchFamily="49" charset="-127"/>
                <a:cs typeface="Levenim MT" pitchFamily="2" charset="-79"/>
              </a:rPr>
              <a:t/>
            </a:r>
            <a:br>
              <a:rPr lang="pt-PT" sz="900" b="1" dirty="0" smtClean="0">
                <a:solidFill>
                  <a:schemeClr val="accent2">
                    <a:lumMod val="75000"/>
                  </a:schemeClr>
                </a:solidFill>
                <a:latin typeface="Helvetica Condensed" pitchFamily="34" charset="0"/>
                <a:ea typeface="BatangChe" pitchFamily="49" charset="-127"/>
                <a:cs typeface="Levenim MT" pitchFamily="2" charset="-79"/>
              </a:rPr>
            </a:br>
            <a:r>
              <a:rPr lang="pt-PT" sz="4000" b="1" dirty="0" err="1" smtClean="0">
                <a:solidFill>
                  <a:schemeClr val="accent2">
                    <a:lumMod val="75000"/>
                  </a:schemeClr>
                </a:solidFill>
                <a:latin typeface="Helvetica Condensed" pitchFamily="34" charset="0"/>
                <a:ea typeface="BatangChe" pitchFamily="49" charset="-127"/>
                <a:cs typeface="Levenim MT" pitchFamily="2" charset="-79"/>
              </a:rPr>
              <a:t>Thank</a:t>
            </a:r>
            <a:r>
              <a:rPr lang="pt-PT" sz="4000" b="1" dirty="0" smtClean="0">
                <a:solidFill>
                  <a:schemeClr val="accent2">
                    <a:lumMod val="75000"/>
                  </a:schemeClr>
                </a:solidFill>
                <a:latin typeface="Helvetica Condensed" pitchFamily="34" charset="0"/>
                <a:ea typeface="BatangChe" pitchFamily="49" charset="-127"/>
                <a:cs typeface="Levenim MT" pitchFamily="2" charset="-79"/>
              </a:rPr>
              <a:t> you for your attention!</a:t>
            </a:r>
            <a:endParaRPr lang="pt-PT" sz="3600" b="1" dirty="0">
              <a:solidFill>
                <a:schemeClr val="accent2">
                  <a:lumMod val="75000"/>
                </a:schemeClr>
              </a:solidFill>
              <a:latin typeface="Helvetica Condensed" pitchFamily="34" charset="0"/>
              <a:ea typeface="BatangChe" pitchFamily="49" charset="-127"/>
              <a:cs typeface="Levenim MT" pitchFamily="2" charset="-79"/>
            </a:endParaRPr>
          </a:p>
        </p:txBody>
      </p:sp>
      <p:pic>
        <p:nvPicPr>
          <p:cNvPr id="5" name="Picture 6" descr="43 Erasmus.jpg"/>
          <p:cNvPicPr>
            <a:picLocks noGrp="1" noChangeAspect="1"/>
          </p:cNvPicPr>
          <p:nvPr>
            <p:ph idx="1"/>
          </p:nvPr>
        </p:nvPicPr>
        <p:blipFill>
          <a:blip r:embed="rId4" cstate="email"/>
          <a:srcRect/>
          <a:stretch>
            <a:fillRect/>
          </a:stretch>
        </p:blipFill>
        <p:spPr>
          <a:xfrm>
            <a:off x="755576" y="1916832"/>
            <a:ext cx="7524782" cy="420933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395536" y="836712"/>
            <a:ext cx="8229600" cy="1143000"/>
          </a:xfrm>
        </p:spPr>
        <p:txBody>
          <a:bodyPr>
            <a:normAutofit fontScale="90000"/>
          </a:bodyPr>
          <a:lstStyle/>
          <a:p>
            <a:r>
              <a:rPr lang="pt-PT" b="1" dirty="0" err="1" smtClean="0">
                <a:solidFill>
                  <a:schemeClr val="accent2">
                    <a:lumMod val="75000"/>
                  </a:schemeClr>
                </a:solidFill>
                <a:latin typeface="Helvetica Condensed" pitchFamily="34" charset="0"/>
                <a:ea typeface="BatangChe" pitchFamily="49" charset="-127"/>
                <a:cs typeface="Levenim MT" pitchFamily="2" charset="-79"/>
              </a:rPr>
              <a:t>Goals</a:t>
            </a:r>
            <a:r>
              <a:rPr lang="pt-PT" b="1" dirty="0" smtClean="0">
                <a:solidFill>
                  <a:schemeClr val="accent2">
                    <a:lumMod val="75000"/>
                  </a:schemeClr>
                </a:solidFill>
                <a:latin typeface="Helvetica Condensed" pitchFamily="34" charset="0"/>
                <a:ea typeface="BatangChe" pitchFamily="49" charset="-127"/>
                <a:cs typeface="Levenim MT" pitchFamily="2" charset="-79"/>
              </a:rPr>
              <a:t> of Erasmus Mundus Programme</a:t>
            </a:r>
            <a:endParaRPr lang="pt-PT" dirty="0">
              <a:solidFill>
                <a:schemeClr val="accent2">
                  <a:lumMod val="75000"/>
                </a:schemeClr>
              </a:solidFill>
            </a:endParaRPr>
          </a:p>
        </p:txBody>
      </p:sp>
      <p:sp>
        <p:nvSpPr>
          <p:cNvPr id="3" name="Marcador de Posição de Conteúdo 2"/>
          <p:cNvSpPr>
            <a:spLocks noGrp="1"/>
          </p:cNvSpPr>
          <p:nvPr>
            <p:ph idx="1"/>
          </p:nvPr>
        </p:nvSpPr>
        <p:spPr>
          <a:xfrm>
            <a:off x="467544" y="1844824"/>
            <a:ext cx="8229600" cy="4525963"/>
          </a:xfrm>
        </p:spPr>
        <p:txBody>
          <a:bodyPr>
            <a:normAutofit/>
          </a:bodyPr>
          <a:lstStyle/>
          <a:p>
            <a:pPr>
              <a:lnSpc>
                <a:spcPct val="170000"/>
              </a:lnSpc>
              <a:buNone/>
            </a:pPr>
            <a:r>
              <a:rPr lang="en-US" sz="2000" dirty="0" smtClean="0">
                <a:latin typeface="Corbel" pitchFamily="34" charset="0"/>
              </a:rPr>
              <a:t>EMA2 – STRAND 1 main goals are:</a:t>
            </a:r>
            <a:endParaRPr lang="pt-PT" sz="2000" dirty="0" smtClean="0">
              <a:latin typeface="Corbel" pitchFamily="34" charset="0"/>
            </a:endParaRPr>
          </a:p>
          <a:p>
            <a:pPr>
              <a:lnSpc>
                <a:spcPct val="170000"/>
              </a:lnSpc>
            </a:pPr>
            <a:r>
              <a:rPr lang="en-US" sz="1600" dirty="0" smtClean="0">
                <a:latin typeface="Corbel" pitchFamily="34" charset="0"/>
              </a:rPr>
              <a:t>to promote the European Higher Education;</a:t>
            </a:r>
          </a:p>
          <a:p>
            <a:pPr>
              <a:lnSpc>
                <a:spcPct val="170000"/>
              </a:lnSpc>
            </a:pPr>
            <a:r>
              <a:rPr lang="en-US" sz="1600" dirty="0" smtClean="0">
                <a:latin typeface="Corbel" pitchFamily="34" charset="0"/>
              </a:rPr>
              <a:t>to encourage the reinforcement and improvement of students’ career perspectives;</a:t>
            </a:r>
          </a:p>
          <a:p>
            <a:pPr>
              <a:lnSpc>
                <a:spcPct val="170000"/>
              </a:lnSpc>
            </a:pPr>
            <a:r>
              <a:rPr lang="en-US" sz="1600" dirty="0" smtClean="0">
                <a:latin typeface="Corbel" pitchFamily="34" charset="0"/>
              </a:rPr>
              <a:t>to favor the intercultural understanding through the cooperation with third countries, in harmony with the EU external policy objectives, in order to contribute to the sustainable development of the third countries’ Higher Education.</a:t>
            </a:r>
          </a:p>
          <a:p>
            <a:pPr>
              <a:lnSpc>
                <a:spcPct val="170000"/>
              </a:lnSpc>
            </a:pPr>
            <a:r>
              <a:rPr lang="en-US" sz="1600" dirty="0" smtClean="0">
                <a:latin typeface="Corbel" pitchFamily="34" charset="0"/>
              </a:rPr>
              <a:t>This strand includes partnerships between European and third countries’ Higher Education Institutions, exchange and mobility in several Higher Education levels, and also a scholarship system.</a:t>
            </a:r>
            <a:endParaRPr lang="pt-PT"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395536" y="620688"/>
            <a:ext cx="8229600" cy="1143000"/>
          </a:xfrm>
        </p:spPr>
        <p:txBody>
          <a:bodyPr>
            <a:normAutofit/>
          </a:bodyPr>
          <a:lstStyle/>
          <a:p>
            <a:r>
              <a:rPr lang="pt-PT" b="1" dirty="0" smtClean="0">
                <a:solidFill>
                  <a:schemeClr val="accent2">
                    <a:lumMod val="75000"/>
                  </a:schemeClr>
                </a:solidFill>
                <a:latin typeface="Helvetica Condensed" pitchFamily="34" charset="0"/>
                <a:ea typeface="BatangChe" pitchFamily="49" charset="-127"/>
                <a:cs typeface="Levenim MT" pitchFamily="2" charset="-79"/>
              </a:rPr>
              <a:t>The DREAM </a:t>
            </a:r>
            <a:r>
              <a:rPr lang="pt-PT" b="1" dirty="0" err="1" smtClean="0">
                <a:solidFill>
                  <a:schemeClr val="accent2">
                    <a:lumMod val="75000"/>
                  </a:schemeClr>
                </a:solidFill>
                <a:latin typeface="Helvetica Condensed" pitchFamily="34" charset="0"/>
                <a:ea typeface="BatangChe" pitchFamily="49" charset="-127"/>
                <a:cs typeface="Levenim MT" pitchFamily="2" charset="-79"/>
              </a:rPr>
              <a:t>Partnership</a:t>
            </a:r>
            <a:endParaRPr lang="pt-PT" b="1" dirty="0" smtClean="0">
              <a:solidFill>
                <a:schemeClr val="accent2">
                  <a:lumMod val="75000"/>
                </a:schemeClr>
              </a:solidFill>
              <a:latin typeface="Helvetica Condensed" pitchFamily="34" charset="0"/>
              <a:ea typeface="BatangChe" pitchFamily="49" charset="-127"/>
              <a:cs typeface="Levenim MT" pitchFamily="2" charset="-79"/>
            </a:endParaRPr>
          </a:p>
        </p:txBody>
      </p:sp>
      <p:sp>
        <p:nvSpPr>
          <p:cNvPr id="3" name="Marcador de Posição de Conteúdo 2"/>
          <p:cNvSpPr>
            <a:spLocks noGrp="1"/>
          </p:cNvSpPr>
          <p:nvPr>
            <p:ph idx="1"/>
          </p:nvPr>
        </p:nvSpPr>
        <p:spPr/>
        <p:txBody>
          <a:bodyPr>
            <a:normAutofit fontScale="92500"/>
          </a:bodyPr>
          <a:lstStyle/>
          <a:p>
            <a:pPr>
              <a:lnSpc>
                <a:spcPct val="150000"/>
              </a:lnSpc>
            </a:pPr>
            <a:r>
              <a:rPr lang="en-US" sz="2400" dirty="0" smtClean="0">
                <a:latin typeface="Corbel" pitchFamily="34" charset="0"/>
              </a:rPr>
              <a:t>The </a:t>
            </a:r>
            <a:r>
              <a:rPr lang="en-US" sz="2400" dirty="0" err="1" smtClean="0">
                <a:latin typeface="Corbel" pitchFamily="34" charset="0"/>
              </a:rPr>
              <a:t>DREAMConsortium</a:t>
            </a:r>
            <a:r>
              <a:rPr lang="en-US" sz="2400" dirty="0" smtClean="0">
                <a:latin typeface="Corbel" pitchFamily="34" charset="0"/>
              </a:rPr>
              <a:t> comprises 8 European universities, 12 ACP Countries' Higher Education Institutions (HEIs) and 29 Associate Institutions. </a:t>
            </a:r>
          </a:p>
          <a:p>
            <a:pPr>
              <a:lnSpc>
                <a:spcPct val="150000"/>
              </a:lnSpc>
            </a:pPr>
            <a:endParaRPr lang="en-US" sz="1100" dirty="0" smtClean="0">
              <a:latin typeface="Corbel" pitchFamily="34" charset="0"/>
            </a:endParaRPr>
          </a:p>
          <a:p>
            <a:pPr>
              <a:lnSpc>
                <a:spcPct val="150000"/>
              </a:lnSpc>
            </a:pPr>
            <a:r>
              <a:rPr lang="en-US" sz="2400" dirty="0" smtClean="0">
                <a:latin typeface="Corbel" pitchFamily="34" charset="0"/>
              </a:rPr>
              <a:t>The project foresees </a:t>
            </a:r>
            <a:r>
              <a:rPr lang="en-US" sz="2400" b="1" dirty="0">
                <a:solidFill>
                  <a:schemeClr val="accent2">
                    <a:lumMod val="75000"/>
                  </a:schemeClr>
                </a:solidFill>
                <a:latin typeface="Corbel" pitchFamily="34" charset="0"/>
              </a:rPr>
              <a:t>190 mobilities</a:t>
            </a:r>
            <a:r>
              <a:rPr lang="pt-PT" sz="2400" b="1" dirty="0">
                <a:solidFill>
                  <a:schemeClr val="accent2">
                    <a:lumMod val="75000"/>
                  </a:schemeClr>
                </a:solidFill>
                <a:latin typeface="Corbel" pitchFamily="34" charset="0"/>
              </a:rPr>
              <a:t> </a:t>
            </a:r>
            <a:r>
              <a:rPr lang="pt-PT" sz="2400" dirty="0" smtClean="0">
                <a:latin typeface="Corbel" pitchFamily="34" charset="0"/>
              </a:rPr>
              <a:t>of: MASTER (</a:t>
            </a:r>
            <a:r>
              <a:rPr lang="pt-PT" sz="2400" dirty="0" err="1" smtClean="0">
                <a:latin typeface="Corbel" pitchFamily="34" charset="0"/>
              </a:rPr>
              <a:t>degree</a:t>
            </a:r>
            <a:r>
              <a:rPr lang="pt-PT" sz="2400" dirty="0" smtClean="0">
                <a:latin typeface="Corbel" pitchFamily="34" charset="0"/>
              </a:rPr>
              <a:t> </a:t>
            </a:r>
            <a:r>
              <a:rPr lang="pt-PT" sz="2400" dirty="0" err="1" smtClean="0">
                <a:latin typeface="Corbel" pitchFamily="34" charset="0"/>
              </a:rPr>
              <a:t>and</a:t>
            </a:r>
            <a:r>
              <a:rPr lang="pt-PT" sz="2400" dirty="0" smtClean="0">
                <a:latin typeface="Corbel" pitchFamily="34" charset="0"/>
              </a:rPr>
              <a:t> non-</a:t>
            </a:r>
            <a:r>
              <a:rPr lang="pt-PT" sz="2400" dirty="0" err="1" smtClean="0">
                <a:latin typeface="Corbel" pitchFamily="34" charset="0"/>
              </a:rPr>
              <a:t>degree</a:t>
            </a:r>
            <a:r>
              <a:rPr lang="pt-PT" sz="2400" dirty="0" smtClean="0">
                <a:latin typeface="Corbel" pitchFamily="34" charset="0"/>
              </a:rPr>
              <a:t> </a:t>
            </a:r>
            <a:r>
              <a:rPr lang="pt-PT" sz="2400" dirty="0" err="1" smtClean="0">
                <a:latin typeface="Corbel" pitchFamily="34" charset="0"/>
              </a:rPr>
              <a:t>seeking</a:t>
            </a:r>
            <a:r>
              <a:rPr lang="pt-PT" sz="2400" dirty="0" smtClean="0">
                <a:latin typeface="Corbel" pitchFamily="34" charset="0"/>
              </a:rPr>
              <a:t>); </a:t>
            </a:r>
            <a:r>
              <a:rPr lang="pt-PT" sz="2400" dirty="0" err="1" smtClean="0">
                <a:latin typeface="Corbel" pitchFamily="34" charset="0"/>
              </a:rPr>
              <a:t>PhD</a:t>
            </a:r>
            <a:r>
              <a:rPr lang="pt-PT" sz="2400" dirty="0">
                <a:latin typeface="Corbel" pitchFamily="34" charset="0"/>
              </a:rPr>
              <a:t> (</a:t>
            </a:r>
            <a:r>
              <a:rPr lang="pt-PT" sz="2400" dirty="0" err="1">
                <a:latin typeface="Corbel" pitchFamily="34" charset="0"/>
              </a:rPr>
              <a:t>degree</a:t>
            </a:r>
            <a:r>
              <a:rPr lang="pt-PT" sz="2400" dirty="0">
                <a:latin typeface="Corbel" pitchFamily="34" charset="0"/>
              </a:rPr>
              <a:t> </a:t>
            </a:r>
            <a:r>
              <a:rPr lang="pt-PT" sz="2400" dirty="0" err="1">
                <a:latin typeface="Corbel" pitchFamily="34" charset="0"/>
              </a:rPr>
              <a:t>and</a:t>
            </a:r>
            <a:r>
              <a:rPr lang="pt-PT" sz="2400" dirty="0">
                <a:latin typeface="Corbel" pitchFamily="34" charset="0"/>
              </a:rPr>
              <a:t> non-</a:t>
            </a:r>
            <a:r>
              <a:rPr lang="pt-PT" sz="2400" dirty="0" err="1">
                <a:latin typeface="Corbel" pitchFamily="34" charset="0"/>
              </a:rPr>
              <a:t>degree</a:t>
            </a:r>
            <a:r>
              <a:rPr lang="pt-PT" sz="2400" dirty="0">
                <a:latin typeface="Corbel" pitchFamily="34" charset="0"/>
              </a:rPr>
              <a:t> </a:t>
            </a:r>
            <a:r>
              <a:rPr lang="pt-PT" sz="2400" dirty="0" err="1">
                <a:latin typeface="Corbel" pitchFamily="34" charset="0"/>
              </a:rPr>
              <a:t>seeking</a:t>
            </a:r>
            <a:r>
              <a:rPr lang="pt-PT" sz="2400" dirty="0">
                <a:latin typeface="Corbel" pitchFamily="34" charset="0"/>
              </a:rPr>
              <a:t>) </a:t>
            </a:r>
            <a:r>
              <a:rPr lang="pt-PT" sz="2400" dirty="0" err="1" smtClean="0">
                <a:latin typeface="Corbel" pitchFamily="34" charset="0"/>
              </a:rPr>
              <a:t>and</a:t>
            </a:r>
            <a:r>
              <a:rPr lang="pt-PT" sz="2400" dirty="0" smtClean="0">
                <a:latin typeface="Corbel" pitchFamily="34" charset="0"/>
              </a:rPr>
              <a:t> Staff (</a:t>
            </a:r>
            <a:r>
              <a:rPr lang="pt-PT" sz="2400" dirty="0" err="1" smtClean="0">
                <a:latin typeface="Corbel" pitchFamily="34" charset="0"/>
              </a:rPr>
              <a:t>academic</a:t>
            </a:r>
            <a:r>
              <a:rPr lang="pt-PT" sz="2400" dirty="0" smtClean="0">
                <a:latin typeface="Corbel" pitchFamily="34" charset="0"/>
              </a:rPr>
              <a:t> </a:t>
            </a:r>
            <a:r>
              <a:rPr lang="pt-PT" sz="2400" dirty="0" err="1" smtClean="0">
                <a:latin typeface="Corbel" pitchFamily="34" charset="0"/>
              </a:rPr>
              <a:t>and</a:t>
            </a:r>
            <a:r>
              <a:rPr lang="pt-PT" sz="2400" dirty="0" smtClean="0">
                <a:latin typeface="Corbel" pitchFamily="34" charset="0"/>
              </a:rPr>
              <a:t> </a:t>
            </a:r>
            <a:r>
              <a:rPr lang="pt-PT" sz="2400" dirty="0" err="1" smtClean="0">
                <a:latin typeface="Corbel" pitchFamily="34" charset="0"/>
              </a:rPr>
              <a:t>administrative</a:t>
            </a:r>
            <a:r>
              <a:rPr lang="pt-PT" sz="2400" dirty="0" smtClean="0">
                <a:latin typeface="Corbel" pitchFamily="34" charset="0"/>
              </a:rPr>
              <a:t>)</a:t>
            </a:r>
          </a:p>
          <a:p>
            <a:pPr marL="0" indent="0" algn="ctr">
              <a:lnSpc>
                <a:spcPct val="150000"/>
              </a:lnSpc>
              <a:buNone/>
            </a:pPr>
            <a:endParaRPr lang="pt-PT" sz="1800" dirty="0" smtClean="0">
              <a:latin typeface="Corbel" pitchFamily="34" charset="0"/>
            </a:endParaRPr>
          </a:p>
          <a:p>
            <a:pPr>
              <a:lnSpc>
                <a:spcPct val="150000"/>
              </a:lnSpc>
            </a:pPr>
            <a:r>
              <a:rPr lang="pt-PT" sz="2400" dirty="0" err="1">
                <a:latin typeface="Corbel" pitchFamily="34" charset="0"/>
              </a:rPr>
              <a:t>Mobility</a:t>
            </a:r>
            <a:r>
              <a:rPr lang="pt-PT" sz="2400" dirty="0">
                <a:latin typeface="Corbel" pitchFamily="34" charset="0"/>
              </a:rPr>
              <a:t> </a:t>
            </a:r>
            <a:r>
              <a:rPr lang="pt-PT" sz="2400" dirty="0" err="1">
                <a:latin typeface="Corbel" pitchFamily="34" charset="0"/>
              </a:rPr>
              <a:t>Flows</a:t>
            </a:r>
            <a:r>
              <a:rPr lang="pt-PT" sz="2400" dirty="0">
                <a:latin typeface="Corbel" pitchFamily="34" charset="0"/>
              </a:rPr>
              <a:t>: </a:t>
            </a:r>
            <a:r>
              <a:rPr lang="pt-PT" sz="2400" b="1" dirty="0" smtClean="0">
                <a:solidFill>
                  <a:schemeClr val="accent2">
                    <a:lumMod val="75000"/>
                  </a:schemeClr>
                </a:solidFill>
                <a:latin typeface="Corbel" pitchFamily="34" charset="0"/>
              </a:rPr>
              <a:t>ACP » </a:t>
            </a:r>
            <a:r>
              <a:rPr lang="pt-PT" sz="2400" b="1" dirty="0" err="1" smtClean="0">
                <a:solidFill>
                  <a:schemeClr val="accent2">
                    <a:lumMod val="75000"/>
                  </a:schemeClr>
                </a:solidFill>
                <a:latin typeface="Corbel" pitchFamily="34" charset="0"/>
              </a:rPr>
              <a:t>Europe</a:t>
            </a:r>
            <a:r>
              <a:rPr lang="pt-PT" sz="2400" b="1" dirty="0" smtClean="0">
                <a:solidFill>
                  <a:schemeClr val="accent2">
                    <a:lumMod val="75000"/>
                  </a:schemeClr>
                </a:solidFill>
                <a:latin typeface="Corbel" pitchFamily="34" charset="0"/>
              </a:rPr>
              <a:t> </a:t>
            </a:r>
            <a:r>
              <a:rPr lang="pt-PT" sz="2400" dirty="0" err="1">
                <a:latin typeface="Corbel" pitchFamily="34" charset="0"/>
              </a:rPr>
              <a:t>and</a:t>
            </a:r>
            <a:r>
              <a:rPr lang="pt-PT" sz="2400" b="1" dirty="0" smtClean="0">
                <a:solidFill>
                  <a:schemeClr val="accent2">
                    <a:lumMod val="75000"/>
                  </a:schemeClr>
                </a:solidFill>
                <a:latin typeface="Corbel" pitchFamily="34" charset="0"/>
              </a:rPr>
              <a:t>  Europe » ACP </a:t>
            </a:r>
            <a:r>
              <a:rPr lang="pt-PT" sz="2400" dirty="0">
                <a:latin typeface="Corbel" pitchFamily="34" charset="0"/>
              </a:rPr>
              <a:t>(</a:t>
            </a:r>
            <a:r>
              <a:rPr lang="pt-PT" sz="2400" dirty="0" err="1">
                <a:latin typeface="Corbel" pitchFamily="34" charset="0"/>
              </a:rPr>
              <a:t>only</a:t>
            </a:r>
            <a:r>
              <a:rPr lang="pt-PT" sz="2400" dirty="0">
                <a:latin typeface="Corbel" pitchFamily="34" charset="0"/>
              </a:rPr>
              <a:t> staff)</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755576" y="116632"/>
            <a:ext cx="8229600" cy="1143000"/>
          </a:xfrm>
        </p:spPr>
        <p:txBody>
          <a:bodyPr>
            <a:normAutofit/>
          </a:bodyPr>
          <a:lstStyle/>
          <a:p>
            <a:r>
              <a:rPr lang="pt-PT" b="1" dirty="0">
                <a:solidFill>
                  <a:schemeClr val="accent2">
                    <a:lumMod val="75000"/>
                  </a:schemeClr>
                </a:solidFill>
                <a:latin typeface="Helvetica Condensed" pitchFamily="34" charset="0"/>
                <a:ea typeface="BatangChe" pitchFamily="49" charset="-127"/>
                <a:cs typeface="Levenim MT" pitchFamily="2" charset="-79"/>
              </a:rPr>
              <a:t>Partner Universities</a:t>
            </a:r>
          </a:p>
        </p:txBody>
      </p:sp>
      <p:graphicFrame>
        <p:nvGraphicFramePr>
          <p:cNvPr id="4" name="Marcador de Posição de Conteúdo 3"/>
          <p:cNvGraphicFramePr>
            <a:graphicFrameLocks noGrp="1"/>
          </p:cNvGraphicFramePr>
          <p:nvPr>
            <p:ph idx="1"/>
            <p:extLst>
              <p:ext uri="{D42A27DB-BD31-4B8C-83A1-F6EECF244321}">
                <p14:modId xmlns:p14="http://schemas.microsoft.com/office/powerpoint/2010/main" xmlns="" val="1536684465"/>
              </p:ext>
            </p:extLst>
          </p:nvPr>
        </p:nvGraphicFramePr>
        <p:xfrm>
          <a:off x="899592" y="1196752"/>
          <a:ext cx="7704856" cy="4846320"/>
        </p:xfrm>
        <a:graphic>
          <a:graphicData uri="http://schemas.openxmlformats.org/drawingml/2006/table">
            <a:tbl>
              <a:tblPr firstRow="1" bandRow="1">
                <a:tableStyleId>{5940675A-B579-460E-94D1-54222C63F5DA}</a:tableStyleId>
              </a:tblPr>
              <a:tblGrid>
                <a:gridCol w="2545354"/>
                <a:gridCol w="5159502"/>
              </a:tblGrid>
              <a:tr h="394006">
                <a:tc gridSpan="2">
                  <a:txBody>
                    <a:bodyPr/>
                    <a:lstStyle/>
                    <a:p>
                      <a:pPr algn="ctr"/>
                      <a:r>
                        <a:rPr lang="pt-PT" sz="2400" dirty="0" smtClean="0">
                          <a:solidFill>
                            <a:schemeClr val="bg1"/>
                          </a:solidFill>
                        </a:rPr>
                        <a:t>ACP </a:t>
                      </a:r>
                      <a:r>
                        <a:rPr lang="pt-PT" sz="2400" dirty="0" err="1" smtClean="0">
                          <a:solidFill>
                            <a:schemeClr val="bg1"/>
                          </a:solidFill>
                        </a:rPr>
                        <a:t>Partners</a:t>
                      </a:r>
                      <a:endParaRPr lang="pt-PT" sz="2400" dirty="0">
                        <a:solidFill>
                          <a:schemeClr val="bg1"/>
                        </a:solidFill>
                      </a:endParaRPr>
                    </a:p>
                  </a:txBody>
                  <a:tcPr>
                    <a:solidFill>
                      <a:srgbClr val="864039"/>
                    </a:solidFill>
                  </a:tcPr>
                </a:tc>
                <a:tc hMerge="1">
                  <a:txBody>
                    <a:bodyPr/>
                    <a:lstStyle/>
                    <a:p>
                      <a:endParaRPr lang="pt-PT" dirty="0"/>
                    </a:p>
                  </a:txBody>
                  <a:tcPr/>
                </a:tc>
              </a:tr>
              <a:tr h="315205">
                <a:tc>
                  <a:txBody>
                    <a:bodyPr/>
                    <a:lstStyle/>
                    <a:p>
                      <a:pPr algn="ctr"/>
                      <a:r>
                        <a:rPr lang="pt-PT" dirty="0" smtClean="0"/>
                        <a:t>Angola</a:t>
                      </a:r>
                      <a:endParaRPr lang="pt-PT" dirty="0">
                        <a:latin typeface="Corbel" pitchFamily="34" charset="0"/>
                      </a:endParaRPr>
                    </a:p>
                  </a:txBody>
                  <a:tcPr/>
                </a:tc>
                <a:tc>
                  <a:txBody>
                    <a:bodyPr/>
                    <a:lstStyle/>
                    <a:p>
                      <a:r>
                        <a:rPr lang="pt-PT" dirty="0" smtClean="0"/>
                        <a:t>Universidade José Eduardo dos Santos</a:t>
                      </a:r>
                      <a:endParaRPr lang="pt-PT" dirty="0">
                        <a:latin typeface="Corbel" pitchFamily="34" charset="0"/>
                      </a:endParaRPr>
                    </a:p>
                  </a:txBody>
                  <a:tcPr/>
                </a:tc>
              </a:tr>
              <a:tr h="315205">
                <a:tc>
                  <a:txBody>
                    <a:bodyPr/>
                    <a:lstStyle/>
                    <a:p>
                      <a:pPr algn="ctr"/>
                      <a:r>
                        <a:rPr lang="pt-PT" dirty="0" smtClean="0"/>
                        <a:t>Cabo Verde</a:t>
                      </a:r>
                      <a:endParaRPr lang="pt-PT" dirty="0">
                        <a:latin typeface="Corbel" pitchFamily="34" charset="0"/>
                      </a:endParaRPr>
                    </a:p>
                  </a:txBody>
                  <a:tcPr/>
                </a:tc>
                <a:tc>
                  <a:txBody>
                    <a:bodyPr/>
                    <a:lstStyle/>
                    <a:p>
                      <a:r>
                        <a:rPr lang="pt-PT" dirty="0" smtClean="0"/>
                        <a:t>Universidade de Cabo Verde</a:t>
                      </a:r>
                      <a:endParaRPr lang="pt-PT" dirty="0">
                        <a:latin typeface="Corbel" pitchFamily="34" charset="0"/>
                      </a:endParaRPr>
                    </a:p>
                  </a:txBody>
                  <a:tcPr/>
                </a:tc>
              </a:tr>
              <a:tr h="315205">
                <a:tc>
                  <a:txBody>
                    <a:bodyPr/>
                    <a:lstStyle/>
                    <a:p>
                      <a:pPr algn="ctr"/>
                      <a:r>
                        <a:rPr lang="pt-PT" dirty="0" err="1" smtClean="0"/>
                        <a:t>Chad</a:t>
                      </a:r>
                      <a:endParaRPr lang="pt-PT" dirty="0">
                        <a:latin typeface="Corbel" pitchFamily="34" charset="0"/>
                      </a:endParaRPr>
                    </a:p>
                  </a:txBody>
                  <a:tcPr/>
                </a:tc>
                <a:tc>
                  <a:txBody>
                    <a:bodyPr/>
                    <a:lstStyle/>
                    <a:p>
                      <a:r>
                        <a:rPr lang="pt-PT" dirty="0" err="1" smtClean="0"/>
                        <a:t>Université</a:t>
                      </a:r>
                      <a:r>
                        <a:rPr lang="pt-PT" dirty="0" smtClean="0"/>
                        <a:t> de Ndjamena</a:t>
                      </a:r>
                      <a:endParaRPr lang="pt-PT" dirty="0">
                        <a:latin typeface="Corbel" pitchFamily="34" charset="0"/>
                      </a:endParaRPr>
                    </a:p>
                  </a:txBody>
                  <a:tcPr/>
                </a:tc>
              </a:tr>
              <a:tr h="3152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err="1" smtClean="0"/>
                        <a:t>Ethiopia</a:t>
                      </a:r>
                      <a:endParaRPr lang="pt-PT" dirty="0" smtClean="0">
                        <a:latin typeface="Corbe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err="1" smtClean="0"/>
                        <a:t>Dilla</a:t>
                      </a:r>
                      <a:r>
                        <a:rPr lang="pt-PT" dirty="0" smtClean="0"/>
                        <a:t> University</a:t>
                      </a:r>
                      <a:endParaRPr lang="pt-PT" dirty="0" smtClean="0">
                        <a:latin typeface="Corbel" pitchFamily="34" charset="0"/>
                      </a:endParaRPr>
                    </a:p>
                  </a:txBody>
                  <a:tcPr/>
                </a:tc>
              </a:tr>
              <a:tr h="315205">
                <a:tc>
                  <a:txBody>
                    <a:bodyPr/>
                    <a:lstStyle/>
                    <a:p>
                      <a:pPr algn="ctr"/>
                      <a:r>
                        <a:rPr lang="pt-PT" dirty="0" smtClean="0"/>
                        <a:t>Fiji</a:t>
                      </a:r>
                      <a:endParaRPr lang="pt-PT" dirty="0">
                        <a:latin typeface="Corbel" pitchFamily="34" charset="0"/>
                      </a:endParaRPr>
                    </a:p>
                  </a:txBody>
                  <a:tcPr/>
                </a:tc>
                <a:tc>
                  <a:txBody>
                    <a:bodyPr/>
                    <a:lstStyle/>
                    <a:p>
                      <a:r>
                        <a:rPr lang="pt-PT" dirty="0" err="1" smtClean="0"/>
                        <a:t>The</a:t>
                      </a:r>
                      <a:r>
                        <a:rPr lang="pt-PT" dirty="0" smtClean="0"/>
                        <a:t> University </a:t>
                      </a:r>
                      <a:r>
                        <a:rPr lang="pt-PT" dirty="0" err="1" smtClean="0"/>
                        <a:t>of</a:t>
                      </a:r>
                      <a:r>
                        <a:rPr lang="pt-PT" dirty="0" smtClean="0"/>
                        <a:t> </a:t>
                      </a:r>
                      <a:r>
                        <a:rPr lang="pt-PT" dirty="0" err="1" smtClean="0"/>
                        <a:t>South</a:t>
                      </a:r>
                      <a:r>
                        <a:rPr lang="pt-PT" dirty="0" smtClean="0"/>
                        <a:t> </a:t>
                      </a:r>
                      <a:r>
                        <a:rPr lang="pt-PT" dirty="0" err="1" smtClean="0"/>
                        <a:t>Pacific</a:t>
                      </a:r>
                      <a:endParaRPr lang="pt-PT" dirty="0">
                        <a:latin typeface="Corbel" pitchFamily="34" charset="0"/>
                      </a:endParaRPr>
                    </a:p>
                  </a:txBody>
                  <a:tcPr/>
                </a:tc>
              </a:tr>
              <a:tr h="315205">
                <a:tc>
                  <a:txBody>
                    <a:bodyPr/>
                    <a:lstStyle/>
                    <a:p>
                      <a:pPr algn="ctr"/>
                      <a:r>
                        <a:rPr lang="pt-PT" dirty="0" err="1" smtClean="0"/>
                        <a:t>Gabon</a:t>
                      </a:r>
                      <a:endParaRPr lang="pt-PT" dirty="0">
                        <a:latin typeface="Corbel" pitchFamily="34" charset="0"/>
                      </a:endParaRPr>
                    </a:p>
                  </a:txBody>
                  <a:tcPr/>
                </a:tc>
                <a:tc>
                  <a:txBody>
                    <a:bodyPr/>
                    <a:lstStyle/>
                    <a:p>
                      <a:r>
                        <a:rPr lang="pt-PT" dirty="0" err="1" smtClean="0"/>
                        <a:t>Université</a:t>
                      </a:r>
                      <a:r>
                        <a:rPr lang="pt-PT" dirty="0" smtClean="0"/>
                        <a:t> </a:t>
                      </a:r>
                      <a:r>
                        <a:rPr lang="pt-PT" dirty="0" err="1" smtClean="0"/>
                        <a:t>des</a:t>
                      </a:r>
                      <a:r>
                        <a:rPr lang="pt-PT" dirty="0" smtClean="0"/>
                        <a:t> </a:t>
                      </a:r>
                      <a:r>
                        <a:rPr lang="pt-PT" dirty="0" err="1" smtClean="0"/>
                        <a:t>Sciences</a:t>
                      </a:r>
                      <a:r>
                        <a:rPr lang="pt-PT" baseline="0" dirty="0" smtClean="0"/>
                        <a:t> </a:t>
                      </a:r>
                      <a:r>
                        <a:rPr lang="pt-PT" baseline="0" dirty="0" err="1" smtClean="0"/>
                        <a:t>et</a:t>
                      </a:r>
                      <a:r>
                        <a:rPr lang="pt-PT" baseline="0" dirty="0" smtClean="0"/>
                        <a:t> </a:t>
                      </a:r>
                      <a:r>
                        <a:rPr lang="pt-PT" baseline="0" dirty="0" err="1" smtClean="0"/>
                        <a:t>Techniques</a:t>
                      </a:r>
                      <a:r>
                        <a:rPr lang="pt-PT" baseline="0" dirty="0" smtClean="0"/>
                        <a:t> de </a:t>
                      </a:r>
                      <a:r>
                        <a:rPr lang="pt-PT" baseline="0" dirty="0" err="1" smtClean="0"/>
                        <a:t>Masuku</a:t>
                      </a:r>
                      <a:endParaRPr lang="pt-PT" dirty="0">
                        <a:latin typeface="Corbel" pitchFamily="34" charset="0"/>
                      </a:endParaRPr>
                    </a:p>
                  </a:txBody>
                  <a:tcPr/>
                </a:tc>
              </a:tr>
              <a:tr h="315205">
                <a:tc>
                  <a:txBody>
                    <a:bodyPr/>
                    <a:lstStyle/>
                    <a:p>
                      <a:pPr algn="ctr"/>
                      <a:r>
                        <a:rPr lang="pt-PT" dirty="0" err="1" smtClean="0"/>
                        <a:t>Madagascar</a:t>
                      </a:r>
                      <a:endParaRPr lang="pt-PT" dirty="0">
                        <a:latin typeface="Corbel" pitchFamily="34" charset="0"/>
                      </a:endParaRPr>
                    </a:p>
                  </a:txBody>
                  <a:tcPr/>
                </a:tc>
                <a:tc>
                  <a:txBody>
                    <a:bodyPr/>
                    <a:lstStyle/>
                    <a:p>
                      <a:r>
                        <a:rPr lang="pt-PT" dirty="0" err="1" smtClean="0"/>
                        <a:t>Université</a:t>
                      </a:r>
                      <a:r>
                        <a:rPr lang="pt-PT" dirty="0" smtClean="0"/>
                        <a:t> d’Antananarivo</a:t>
                      </a:r>
                      <a:endParaRPr lang="pt-PT" dirty="0">
                        <a:latin typeface="Corbel" pitchFamily="34" charset="0"/>
                      </a:endParaRPr>
                    </a:p>
                  </a:txBody>
                  <a:tcPr/>
                </a:tc>
              </a:tr>
              <a:tr h="315205">
                <a:tc>
                  <a:txBody>
                    <a:bodyPr/>
                    <a:lstStyle/>
                    <a:p>
                      <a:pPr algn="ctr"/>
                      <a:r>
                        <a:rPr lang="pt-PT" dirty="0" smtClean="0"/>
                        <a:t>Mozambique</a:t>
                      </a:r>
                      <a:endParaRPr lang="pt-PT" dirty="0">
                        <a:latin typeface="Corbel" pitchFamily="34" charset="0"/>
                      </a:endParaRPr>
                    </a:p>
                  </a:txBody>
                  <a:tcPr/>
                </a:tc>
                <a:tc>
                  <a:txBody>
                    <a:bodyPr/>
                    <a:lstStyle/>
                    <a:p>
                      <a:r>
                        <a:rPr lang="pt-PT" dirty="0" smtClean="0"/>
                        <a:t>Universidade</a:t>
                      </a:r>
                      <a:r>
                        <a:rPr lang="pt-PT" baseline="0" dirty="0" smtClean="0"/>
                        <a:t> Eduardo </a:t>
                      </a:r>
                      <a:r>
                        <a:rPr lang="pt-PT" baseline="0" dirty="0" err="1" smtClean="0"/>
                        <a:t>Mondlane</a:t>
                      </a:r>
                      <a:endParaRPr lang="pt-PT" dirty="0">
                        <a:latin typeface="Corbel" pitchFamily="34" charset="0"/>
                      </a:endParaRPr>
                    </a:p>
                  </a:txBody>
                  <a:tcPr/>
                </a:tc>
              </a:tr>
              <a:tr h="315205">
                <a:tc>
                  <a:txBody>
                    <a:bodyPr/>
                    <a:lstStyle/>
                    <a:p>
                      <a:pPr algn="ctr"/>
                      <a:r>
                        <a:rPr lang="pt-PT" dirty="0" err="1" smtClean="0"/>
                        <a:t>Nigeria</a:t>
                      </a:r>
                      <a:endParaRPr lang="pt-PT" dirty="0">
                        <a:latin typeface="Corbel" pitchFamily="34" charset="0"/>
                      </a:endParaRPr>
                    </a:p>
                  </a:txBody>
                  <a:tcPr/>
                </a:tc>
                <a:tc>
                  <a:txBody>
                    <a:bodyPr/>
                    <a:lstStyle/>
                    <a:p>
                      <a:r>
                        <a:rPr lang="pt-PT" dirty="0" err="1" smtClean="0"/>
                        <a:t>Univerty</a:t>
                      </a:r>
                      <a:r>
                        <a:rPr lang="pt-PT" dirty="0" smtClean="0"/>
                        <a:t> of</a:t>
                      </a:r>
                      <a:r>
                        <a:rPr lang="pt-PT" baseline="0" dirty="0" smtClean="0"/>
                        <a:t> </a:t>
                      </a:r>
                      <a:r>
                        <a:rPr lang="pt-PT" baseline="0" dirty="0" err="1" smtClean="0"/>
                        <a:t>Nigeria</a:t>
                      </a:r>
                      <a:r>
                        <a:rPr lang="pt-PT" baseline="0" dirty="0" smtClean="0"/>
                        <a:t> </a:t>
                      </a:r>
                      <a:r>
                        <a:rPr lang="pt-PT" baseline="0" dirty="0" err="1" smtClean="0"/>
                        <a:t>Nsukka</a:t>
                      </a:r>
                      <a:endParaRPr lang="pt-PT" dirty="0">
                        <a:latin typeface="Corbel" pitchFamily="34" charset="0"/>
                      </a:endParaRPr>
                    </a:p>
                  </a:txBody>
                  <a:tcPr/>
                </a:tc>
              </a:tr>
              <a:tr h="315205">
                <a:tc>
                  <a:txBody>
                    <a:bodyPr/>
                    <a:lstStyle/>
                    <a:p>
                      <a:pPr algn="ctr"/>
                      <a:r>
                        <a:rPr lang="pt-PT" dirty="0" smtClean="0"/>
                        <a:t>Timor-Leste</a:t>
                      </a:r>
                      <a:endParaRPr lang="pt-PT" dirty="0">
                        <a:latin typeface="Corbel" pitchFamily="34" charset="0"/>
                      </a:endParaRPr>
                    </a:p>
                  </a:txBody>
                  <a:tcPr/>
                </a:tc>
                <a:tc>
                  <a:txBody>
                    <a:bodyPr/>
                    <a:lstStyle/>
                    <a:p>
                      <a:r>
                        <a:rPr lang="pt-PT" dirty="0" smtClean="0"/>
                        <a:t>Universidade Nacional Timor </a:t>
                      </a:r>
                      <a:r>
                        <a:rPr lang="pt-PT" dirty="0" err="1" smtClean="0"/>
                        <a:t>Lorosa'e</a:t>
                      </a:r>
                      <a:endParaRPr lang="pt-PT" dirty="0">
                        <a:latin typeface="Corbel" pitchFamily="34" charset="0"/>
                      </a:endParaRPr>
                    </a:p>
                  </a:txBody>
                  <a:tcPr/>
                </a:tc>
              </a:tr>
              <a:tr h="315205">
                <a:tc>
                  <a:txBody>
                    <a:bodyPr/>
                    <a:lstStyle/>
                    <a:p>
                      <a:pPr algn="ctr"/>
                      <a:r>
                        <a:rPr lang="pt-PT" dirty="0" smtClean="0"/>
                        <a:t>Trinidad and Tobago</a:t>
                      </a:r>
                      <a:endParaRPr lang="pt-PT" dirty="0">
                        <a:latin typeface="Corbel" pitchFamily="34" charset="0"/>
                      </a:endParaRPr>
                    </a:p>
                  </a:txBody>
                  <a:tcPr/>
                </a:tc>
                <a:tc>
                  <a:txBody>
                    <a:bodyPr/>
                    <a:lstStyle/>
                    <a:p>
                      <a:r>
                        <a:rPr lang="pt-PT" dirty="0" smtClean="0"/>
                        <a:t>University of </a:t>
                      </a:r>
                      <a:r>
                        <a:rPr lang="pt-PT" dirty="0" err="1" smtClean="0"/>
                        <a:t>the</a:t>
                      </a:r>
                      <a:r>
                        <a:rPr lang="pt-PT" dirty="0" smtClean="0"/>
                        <a:t> West </a:t>
                      </a:r>
                      <a:r>
                        <a:rPr lang="pt-PT" dirty="0" err="1" smtClean="0"/>
                        <a:t>Indies</a:t>
                      </a:r>
                      <a:r>
                        <a:rPr lang="pt-PT" dirty="0" smtClean="0"/>
                        <a:t> – </a:t>
                      </a:r>
                      <a:r>
                        <a:rPr lang="pt-PT" dirty="0" err="1" smtClean="0"/>
                        <a:t>co-coordinator</a:t>
                      </a:r>
                      <a:endParaRPr lang="pt-PT" dirty="0">
                        <a:latin typeface="Corbel" pitchFamily="34" charset="0"/>
                      </a:endParaRPr>
                    </a:p>
                  </a:txBody>
                  <a:tcPr/>
                </a:tc>
              </a:tr>
              <a:tr h="315205">
                <a:tc>
                  <a:txBody>
                    <a:bodyPr/>
                    <a:lstStyle/>
                    <a:p>
                      <a:pPr algn="ctr"/>
                      <a:r>
                        <a:rPr lang="pt-PT" dirty="0" err="1" smtClean="0"/>
                        <a:t>Zambia</a:t>
                      </a:r>
                      <a:endParaRPr lang="pt-PT" dirty="0">
                        <a:latin typeface="Corbel" pitchFamily="34" charset="0"/>
                      </a:endParaRPr>
                    </a:p>
                  </a:txBody>
                  <a:tcPr/>
                </a:tc>
                <a:tc>
                  <a:txBody>
                    <a:bodyPr/>
                    <a:lstStyle/>
                    <a:p>
                      <a:r>
                        <a:rPr lang="pt-PT" dirty="0" err="1" smtClean="0"/>
                        <a:t>Copperbelt</a:t>
                      </a:r>
                      <a:r>
                        <a:rPr lang="pt-PT" dirty="0" smtClean="0"/>
                        <a:t> University</a:t>
                      </a:r>
                      <a:endParaRPr lang="pt-PT"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a:xfrm>
            <a:off x="467544" y="476672"/>
            <a:ext cx="8229600" cy="1143000"/>
          </a:xfrm>
        </p:spPr>
        <p:txBody>
          <a:bodyPr/>
          <a:lstStyle/>
          <a:p>
            <a:r>
              <a:rPr lang="pt-PT" b="1" dirty="0">
                <a:solidFill>
                  <a:schemeClr val="accent2">
                    <a:lumMod val="75000"/>
                  </a:schemeClr>
                </a:solidFill>
                <a:latin typeface="Helvetica Condensed" pitchFamily="34" charset="0"/>
                <a:ea typeface="BatangChe" pitchFamily="49" charset="-127"/>
                <a:cs typeface="Levenim MT" pitchFamily="2" charset="-79"/>
              </a:rPr>
              <a:t>Partner</a:t>
            </a:r>
            <a:r>
              <a:rPr lang="pt-PT" b="1" dirty="0" smtClean="0">
                <a:solidFill>
                  <a:schemeClr val="accent6"/>
                </a:solidFill>
                <a:latin typeface="Helvetica Condensed" pitchFamily="34" charset="0"/>
                <a:ea typeface="BatangChe" pitchFamily="49" charset="-127"/>
                <a:cs typeface="Levenim MT" pitchFamily="2" charset="-79"/>
              </a:rPr>
              <a:t> </a:t>
            </a:r>
            <a:r>
              <a:rPr lang="pt-PT" b="1" dirty="0">
                <a:solidFill>
                  <a:schemeClr val="accent2">
                    <a:lumMod val="75000"/>
                  </a:schemeClr>
                </a:solidFill>
                <a:latin typeface="Helvetica Condensed" pitchFamily="34" charset="0"/>
                <a:ea typeface="BatangChe" pitchFamily="49" charset="-127"/>
                <a:cs typeface="Levenim MT" pitchFamily="2" charset="-79"/>
              </a:rPr>
              <a:t>Universities</a:t>
            </a:r>
          </a:p>
        </p:txBody>
      </p:sp>
      <p:graphicFrame>
        <p:nvGraphicFramePr>
          <p:cNvPr id="7" name="Marcador de Posição de Conteúdo 6"/>
          <p:cNvGraphicFramePr>
            <a:graphicFrameLocks noGrp="1"/>
          </p:cNvGraphicFramePr>
          <p:nvPr>
            <p:ph idx="1"/>
            <p:extLst>
              <p:ext uri="{D42A27DB-BD31-4B8C-83A1-F6EECF244321}">
                <p14:modId xmlns:p14="http://schemas.microsoft.com/office/powerpoint/2010/main" xmlns="" val="3174265258"/>
              </p:ext>
            </p:extLst>
          </p:nvPr>
        </p:nvGraphicFramePr>
        <p:xfrm>
          <a:off x="457200" y="1600200"/>
          <a:ext cx="8229600" cy="3423920"/>
        </p:xfrm>
        <a:graphic>
          <a:graphicData uri="http://schemas.openxmlformats.org/drawingml/2006/table">
            <a:tbl>
              <a:tblPr firstRow="1" bandRow="1">
                <a:tableStyleId>{5940675A-B579-460E-94D1-54222C63F5DA}</a:tableStyleId>
              </a:tblPr>
              <a:tblGrid>
                <a:gridCol w="4114800"/>
                <a:gridCol w="4114800"/>
              </a:tblGrid>
              <a:tr h="370840">
                <a:tc gridSpan="2">
                  <a:txBody>
                    <a:bodyPr/>
                    <a:lstStyle/>
                    <a:p>
                      <a:pPr algn="ctr"/>
                      <a:r>
                        <a:rPr lang="pt-PT" sz="2400" kern="1200" dirty="0" smtClean="0">
                          <a:solidFill>
                            <a:schemeClr val="bg1"/>
                          </a:solidFill>
                        </a:rPr>
                        <a:t>European </a:t>
                      </a:r>
                      <a:r>
                        <a:rPr lang="pt-PT" sz="2400" kern="1200" dirty="0" err="1" smtClean="0">
                          <a:solidFill>
                            <a:schemeClr val="bg1"/>
                          </a:solidFill>
                        </a:rPr>
                        <a:t>Partners</a:t>
                      </a:r>
                      <a:endParaRPr lang="pt-PT" sz="2400" b="1" kern="1200" dirty="0" smtClean="0">
                        <a:solidFill>
                          <a:schemeClr val="bg1"/>
                        </a:solidFill>
                        <a:latin typeface="+mn-lt"/>
                        <a:ea typeface="+mn-ea"/>
                        <a:cs typeface="+mn-cs"/>
                      </a:endParaRPr>
                    </a:p>
                  </a:txBody>
                  <a:tcPr>
                    <a:solidFill>
                      <a:srgbClr val="864039"/>
                    </a:solidFill>
                  </a:tcPr>
                </a:tc>
                <a:tc hMerge="1">
                  <a:txBody>
                    <a:bodyPr/>
                    <a:lstStyle/>
                    <a:p>
                      <a:endParaRPr lang="pt-PT" dirty="0"/>
                    </a:p>
                  </a:txBody>
                  <a:tcPr/>
                </a:tc>
              </a:tr>
              <a:tr h="370840">
                <a:tc>
                  <a:txBody>
                    <a:bodyPr/>
                    <a:lstStyle/>
                    <a:p>
                      <a:pPr algn="ctr"/>
                      <a:r>
                        <a:rPr lang="pt-PT" dirty="0" smtClean="0"/>
                        <a:t>Belgium</a:t>
                      </a:r>
                      <a:endParaRPr lang="pt-PT" dirty="0">
                        <a:latin typeface="Corbel" pitchFamily="34" charset="0"/>
                      </a:endParaRPr>
                    </a:p>
                  </a:txBody>
                  <a:tcPr/>
                </a:tc>
                <a:tc>
                  <a:txBody>
                    <a:bodyPr/>
                    <a:lstStyle/>
                    <a:p>
                      <a:r>
                        <a:rPr lang="pt-PT" dirty="0" err="1" smtClean="0"/>
                        <a:t>Université</a:t>
                      </a:r>
                      <a:r>
                        <a:rPr lang="pt-PT" dirty="0" smtClean="0"/>
                        <a:t> de </a:t>
                      </a:r>
                      <a:r>
                        <a:rPr lang="pt-PT" dirty="0" err="1" smtClean="0"/>
                        <a:t>Liège</a:t>
                      </a:r>
                      <a:endParaRPr lang="pt-PT" dirty="0">
                        <a:latin typeface="Corbel" pitchFamily="34"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err="1" smtClean="0"/>
                        <a:t>France</a:t>
                      </a:r>
                      <a:endParaRPr lang="pt-PT" dirty="0" smtClean="0">
                        <a:latin typeface="Corbe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err="1" smtClean="0"/>
                        <a:t>Université</a:t>
                      </a:r>
                      <a:r>
                        <a:rPr lang="pt-PT" dirty="0" smtClean="0"/>
                        <a:t> de Lille</a:t>
                      </a:r>
                      <a:endParaRPr lang="pt-PT" dirty="0" smtClean="0">
                        <a:latin typeface="Corbel" pitchFamily="34"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smtClean="0"/>
                        <a:t>France</a:t>
                      </a:r>
                      <a:endParaRPr lang="pt-PT" dirty="0" smtClean="0">
                        <a:latin typeface="Corbe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err="1" smtClean="0"/>
                        <a:t>Université</a:t>
                      </a:r>
                      <a:r>
                        <a:rPr lang="pt-PT" dirty="0" smtClean="0"/>
                        <a:t> de Rouen</a:t>
                      </a:r>
                      <a:endParaRPr lang="pt-PT" dirty="0" smtClean="0">
                        <a:latin typeface="Corbel" pitchFamily="34"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baseline="0" dirty="0" err="1" smtClean="0"/>
                        <a:t>Italy</a:t>
                      </a:r>
                      <a:endParaRPr lang="pt-PT" dirty="0" smtClean="0">
                        <a:latin typeface="Corbe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800" kern="1200" baseline="0" dirty="0" err="1" smtClean="0"/>
                        <a:t>Universitá</a:t>
                      </a:r>
                      <a:r>
                        <a:rPr lang="pt-PT" sz="1800" kern="1200" baseline="0" dirty="0" smtClean="0"/>
                        <a:t> </a:t>
                      </a:r>
                      <a:r>
                        <a:rPr lang="pt-PT" sz="1800" kern="1200" baseline="0" dirty="0" err="1" smtClean="0"/>
                        <a:t>degli</a:t>
                      </a:r>
                      <a:r>
                        <a:rPr lang="pt-PT" sz="1800" kern="1200" baseline="0" dirty="0" smtClean="0"/>
                        <a:t> </a:t>
                      </a:r>
                      <a:r>
                        <a:rPr lang="pt-PT" sz="1800" kern="1200" baseline="0" dirty="0" err="1" smtClean="0"/>
                        <a:t>studi</a:t>
                      </a:r>
                      <a:r>
                        <a:rPr lang="pt-PT" sz="1800" kern="1200" baseline="0" dirty="0" smtClean="0"/>
                        <a:t> </a:t>
                      </a:r>
                      <a:r>
                        <a:rPr lang="pt-PT" sz="1800" kern="1200" baseline="0" dirty="0" err="1" smtClean="0"/>
                        <a:t>di</a:t>
                      </a:r>
                      <a:r>
                        <a:rPr lang="pt-PT" sz="1800" kern="1200" baseline="0" dirty="0" smtClean="0"/>
                        <a:t> Cagliari</a:t>
                      </a:r>
                      <a:endParaRPr lang="pt-PT" sz="1800" kern="1200" baseline="0" dirty="0" smtClean="0">
                        <a:solidFill>
                          <a:schemeClr val="dk1"/>
                        </a:solidFill>
                        <a:latin typeface="Corbel" pitchFamily="34" charset="0"/>
                        <a:ea typeface="+mn-ea"/>
                        <a:cs typeface="+mn-cs"/>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smtClean="0"/>
                        <a:t>Portugal</a:t>
                      </a:r>
                      <a:endParaRPr lang="pt-PT" dirty="0" smtClean="0">
                        <a:latin typeface="Corbe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800" kern="1200" baseline="0" dirty="0" smtClean="0"/>
                        <a:t>Universidade do Porto - </a:t>
                      </a:r>
                      <a:r>
                        <a:rPr lang="pt-PT" sz="1800" kern="1200" baseline="0" dirty="0" err="1" smtClean="0"/>
                        <a:t>coordinator</a:t>
                      </a:r>
                      <a:endParaRPr lang="pt-PT" sz="1800" kern="1200" baseline="0" dirty="0" smtClean="0">
                        <a:solidFill>
                          <a:schemeClr val="dk1"/>
                        </a:solidFill>
                        <a:latin typeface="Corbel" pitchFamily="34" charset="0"/>
                        <a:ea typeface="+mn-ea"/>
                        <a:cs typeface="+mn-cs"/>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err="1" smtClean="0"/>
                        <a:t>Spain</a:t>
                      </a:r>
                      <a:endParaRPr lang="pt-PT" dirty="0" smtClean="0">
                        <a:latin typeface="Corbe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800" kern="1200" baseline="0" dirty="0" err="1" smtClean="0"/>
                        <a:t>Universidad</a:t>
                      </a:r>
                      <a:r>
                        <a:rPr lang="pt-PT" sz="1800" kern="1200" baseline="0" dirty="0" smtClean="0"/>
                        <a:t> de León</a:t>
                      </a:r>
                      <a:endParaRPr lang="pt-PT" sz="1800" kern="1200" baseline="0" dirty="0" smtClean="0">
                        <a:solidFill>
                          <a:schemeClr val="dk1"/>
                        </a:solidFill>
                        <a:latin typeface="Corbel" pitchFamily="34" charset="0"/>
                        <a:ea typeface="+mn-ea"/>
                        <a:cs typeface="+mn-cs"/>
                      </a:endParaRPr>
                    </a:p>
                  </a:txBody>
                  <a:tcPr/>
                </a:tc>
              </a:tr>
              <a:tr h="370840">
                <a:tc>
                  <a:txBody>
                    <a:bodyPr/>
                    <a:lstStyle/>
                    <a:p>
                      <a:pPr algn="ctr"/>
                      <a:r>
                        <a:rPr lang="pt-PT" dirty="0" smtClean="0"/>
                        <a:t>Spain</a:t>
                      </a:r>
                      <a:endParaRPr lang="pt-PT" dirty="0">
                        <a:latin typeface="Corbel" pitchFamily="34" charset="0"/>
                      </a:endParaRPr>
                    </a:p>
                  </a:txBody>
                  <a:tcPr/>
                </a:tc>
                <a:tc>
                  <a:txBody>
                    <a:bodyPr/>
                    <a:lstStyle/>
                    <a:p>
                      <a:r>
                        <a:rPr lang="pt-PT" dirty="0" err="1" smtClean="0"/>
                        <a:t>Universidad</a:t>
                      </a:r>
                      <a:r>
                        <a:rPr lang="pt-PT" dirty="0" smtClean="0"/>
                        <a:t> de Valladolid</a:t>
                      </a:r>
                      <a:endParaRPr lang="pt-PT" dirty="0">
                        <a:latin typeface="Corbel" pitchFamily="34" charset="0"/>
                      </a:endParaRPr>
                    </a:p>
                  </a:txBody>
                  <a:tcPr/>
                </a:tc>
              </a:tr>
              <a:tr h="370840">
                <a:tc>
                  <a:txBody>
                    <a:bodyPr/>
                    <a:lstStyle/>
                    <a:p>
                      <a:pPr algn="ctr"/>
                      <a:r>
                        <a:rPr lang="pt-PT" dirty="0" smtClean="0"/>
                        <a:t>United </a:t>
                      </a:r>
                      <a:r>
                        <a:rPr lang="pt-PT" dirty="0" err="1" smtClean="0"/>
                        <a:t>Kingdom</a:t>
                      </a:r>
                      <a:endParaRPr lang="pt-PT" dirty="0">
                        <a:latin typeface="Corbel" pitchFamily="34" charset="0"/>
                      </a:endParaRPr>
                    </a:p>
                  </a:txBody>
                  <a:tcPr/>
                </a:tc>
                <a:tc>
                  <a:txBody>
                    <a:bodyPr/>
                    <a:lstStyle/>
                    <a:p>
                      <a:r>
                        <a:rPr lang="pt-PT" dirty="0" smtClean="0"/>
                        <a:t>Cardiff</a:t>
                      </a:r>
                      <a:r>
                        <a:rPr lang="pt-PT" baseline="0" dirty="0" smtClean="0"/>
                        <a:t> </a:t>
                      </a:r>
                      <a:r>
                        <a:rPr lang="pt-PT" baseline="0" dirty="0" err="1" smtClean="0"/>
                        <a:t>Metropolitan</a:t>
                      </a:r>
                      <a:r>
                        <a:rPr lang="pt-PT" baseline="0" dirty="0" smtClean="0"/>
                        <a:t> University</a:t>
                      </a:r>
                      <a:endParaRPr lang="pt-PT"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normAutofit/>
          </a:bodyPr>
          <a:lstStyle/>
          <a:p>
            <a:r>
              <a:rPr lang="en-US" b="1" dirty="0">
                <a:solidFill>
                  <a:schemeClr val="accent2">
                    <a:lumMod val="75000"/>
                  </a:schemeClr>
                </a:solidFill>
                <a:latin typeface="Helvetica Condensed" pitchFamily="34" charset="0"/>
                <a:ea typeface="BatangChe" pitchFamily="49" charset="-127"/>
                <a:cs typeface="Levenim MT" pitchFamily="2" charset="-79"/>
              </a:rPr>
              <a:t>Associates</a:t>
            </a:r>
          </a:p>
        </p:txBody>
      </p:sp>
      <p:graphicFrame>
        <p:nvGraphicFramePr>
          <p:cNvPr id="5" name="Marcador de Posição de Conteúdo 4"/>
          <p:cNvGraphicFramePr>
            <a:graphicFrameLocks noGrp="1"/>
          </p:cNvGraphicFramePr>
          <p:nvPr>
            <p:ph idx="1"/>
          </p:nvPr>
        </p:nvGraphicFramePr>
        <p:xfrm>
          <a:off x="457200" y="1600200"/>
          <a:ext cx="8003232" cy="4297680"/>
        </p:xfrm>
        <a:graphic>
          <a:graphicData uri="http://schemas.openxmlformats.org/drawingml/2006/table">
            <a:tbl>
              <a:tblPr firstRow="1" bandRow="1">
                <a:tableStyleId>{5940675A-B579-460E-94D1-54222C63F5DA}</a:tableStyleId>
              </a:tblPr>
              <a:tblGrid>
                <a:gridCol w="3021234"/>
                <a:gridCol w="4981998"/>
              </a:tblGrid>
              <a:tr h="315623">
                <a:tc>
                  <a:txBody>
                    <a:bodyPr/>
                    <a:lstStyle/>
                    <a:p>
                      <a:pPr algn="ctr"/>
                      <a:r>
                        <a:rPr lang="pt-PT" sz="1800" kern="1200" dirty="0" smtClean="0"/>
                        <a:t>Angola</a:t>
                      </a:r>
                      <a:endParaRPr lang="pt-PT" sz="1800" b="0" kern="1200" dirty="0" smtClean="0">
                        <a:solidFill>
                          <a:schemeClr val="dk1"/>
                        </a:solidFill>
                        <a:latin typeface="Corbel" pitchFamily="34" charset="0"/>
                        <a:ea typeface="+mn-ea"/>
                        <a:cs typeface="+mn-cs"/>
                      </a:endParaRPr>
                    </a:p>
                  </a:txBody>
                  <a:tcPr/>
                </a:tc>
                <a:tc>
                  <a:txBody>
                    <a:bodyPr/>
                    <a:lstStyle/>
                    <a:p>
                      <a:r>
                        <a:rPr lang="pt-PT" sz="1800" kern="1200" dirty="0" err="1" smtClean="0"/>
                        <a:t>Acção</a:t>
                      </a:r>
                      <a:r>
                        <a:rPr lang="pt-PT" sz="1800" kern="1200" dirty="0" smtClean="0"/>
                        <a:t> para o Desenvolvimento Rural e Ambiente </a:t>
                      </a:r>
                      <a:endParaRPr lang="pt-PT" sz="1800" b="0" kern="1200" dirty="0" smtClean="0">
                        <a:solidFill>
                          <a:schemeClr val="dk1"/>
                        </a:solidFill>
                        <a:latin typeface="Corbel" pitchFamily="34" charset="0"/>
                        <a:ea typeface="+mn-ea"/>
                        <a:cs typeface="+mn-cs"/>
                      </a:endParaRPr>
                    </a:p>
                  </a:txBody>
                  <a:tcPr/>
                </a:tc>
              </a:tr>
              <a:tr h="315623">
                <a:tc>
                  <a:txBody>
                    <a:bodyPr/>
                    <a:lstStyle/>
                    <a:p>
                      <a:pPr algn="ctr"/>
                      <a:r>
                        <a:rPr lang="pt-PT" dirty="0" smtClean="0"/>
                        <a:t>Belgium</a:t>
                      </a:r>
                      <a:endParaRPr lang="pt-PT" dirty="0">
                        <a:latin typeface="Corbel" pitchFamily="34" charset="0"/>
                      </a:endParaRPr>
                    </a:p>
                  </a:txBody>
                  <a:tcPr/>
                </a:tc>
                <a:tc>
                  <a:txBody>
                    <a:bodyPr/>
                    <a:lstStyle/>
                    <a:p>
                      <a:r>
                        <a:rPr lang="pt-PT" dirty="0" smtClean="0"/>
                        <a:t>Santander </a:t>
                      </a:r>
                      <a:r>
                        <a:rPr lang="pt-PT" dirty="0" err="1" smtClean="0"/>
                        <a:t>Group</a:t>
                      </a:r>
                      <a:r>
                        <a:rPr lang="pt-PT" dirty="0" smtClean="0"/>
                        <a:t> </a:t>
                      </a:r>
                      <a:endParaRPr lang="pt-PT" dirty="0">
                        <a:latin typeface="Corbel" pitchFamily="34" charset="0"/>
                      </a:endParaRPr>
                    </a:p>
                  </a:txBody>
                  <a:tcPr/>
                </a:tc>
              </a:tr>
              <a:tr h="3156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err="1" smtClean="0"/>
                        <a:t>Benin</a:t>
                      </a:r>
                      <a:endParaRPr lang="pt-PT" dirty="0" smtClean="0">
                        <a:latin typeface="Corbel" pitchFamily="34" charset="0"/>
                      </a:endParaRPr>
                    </a:p>
                  </a:txBody>
                  <a:tcPr/>
                </a:tc>
                <a:tc>
                  <a:txBody>
                    <a:bodyPr/>
                    <a:lstStyle/>
                    <a:p>
                      <a:r>
                        <a:rPr lang="pt-PT" dirty="0" err="1" smtClean="0"/>
                        <a:t>Université</a:t>
                      </a:r>
                      <a:r>
                        <a:rPr lang="pt-PT" dirty="0" smtClean="0"/>
                        <a:t> d'</a:t>
                      </a:r>
                      <a:r>
                        <a:rPr lang="pt-PT" dirty="0" err="1" smtClean="0"/>
                        <a:t>Abomey-Calavi</a:t>
                      </a:r>
                      <a:r>
                        <a:rPr lang="pt-PT" dirty="0" smtClean="0"/>
                        <a:t> </a:t>
                      </a:r>
                      <a:endParaRPr lang="pt-PT" dirty="0">
                        <a:latin typeface="Corbel" pitchFamily="34" charset="0"/>
                      </a:endParaRPr>
                    </a:p>
                  </a:txBody>
                  <a:tcPr/>
                </a:tc>
              </a:tr>
              <a:tr h="544775">
                <a:tc>
                  <a:txBody>
                    <a:bodyPr/>
                    <a:lstStyle/>
                    <a:p>
                      <a:pPr algn="ctr"/>
                      <a:r>
                        <a:rPr lang="pt-PT" dirty="0" err="1" smtClean="0"/>
                        <a:t>Cameroon</a:t>
                      </a:r>
                      <a:endParaRPr lang="pt-PT" dirty="0">
                        <a:latin typeface="Corbel" pitchFamily="34" charset="0"/>
                      </a:endParaRPr>
                    </a:p>
                  </a:txBody>
                  <a:tcPr/>
                </a:tc>
                <a:tc>
                  <a:txBody>
                    <a:bodyPr/>
                    <a:lstStyle/>
                    <a:p>
                      <a:r>
                        <a:rPr lang="fr-FR" dirty="0" smtClean="0"/>
                        <a:t>Association Aide aux Familles et Victimes des Migrations Clandestines </a:t>
                      </a:r>
                      <a:endParaRPr lang="pt-PT" dirty="0">
                        <a:latin typeface="Corbel" pitchFamily="34" charset="0"/>
                      </a:endParaRPr>
                    </a:p>
                  </a:txBody>
                  <a:tcPr/>
                </a:tc>
              </a:tr>
              <a:tr h="315623">
                <a:tc>
                  <a:txBody>
                    <a:bodyPr/>
                    <a:lstStyle/>
                    <a:p>
                      <a:pPr algn="ctr"/>
                      <a:r>
                        <a:rPr lang="pt-PT" dirty="0" err="1" smtClean="0"/>
                        <a:t>Cameroon</a:t>
                      </a:r>
                      <a:endParaRPr lang="pt-PT" dirty="0">
                        <a:latin typeface="Corbel" pitchFamily="34" charset="0"/>
                      </a:endParaRPr>
                    </a:p>
                  </a:txBody>
                  <a:tcPr/>
                </a:tc>
                <a:tc>
                  <a:txBody>
                    <a:bodyPr/>
                    <a:lstStyle/>
                    <a:p>
                      <a:r>
                        <a:rPr lang="pt-PT" dirty="0" err="1" smtClean="0"/>
                        <a:t>Université</a:t>
                      </a:r>
                      <a:r>
                        <a:rPr lang="pt-PT" dirty="0" smtClean="0"/>
                        <a:t> de Douala </a:t>
                      </a:r>
                      <a:endParaRPr lang="pt-PT" dirty="0">
                        <a:latin typeface="Corbel" pitchFamily="34" charset="0"/>
                      </a:endParaRPr>
                    </a:p>
                  </a:txBody>
                  <a:tcPr/>
                </a:tc>
              </a:tr>
              <a:tr h="315623">
                <a:tc>
                  <a:txBody>
                    <a:bodyPr/>
                    <a:lstStyle/>
                    <a:p>
                      <a:pPr algn="ctr"/>
                      <a:r>
                        <a:rPr lang="pt-PT" dirty="0" err="1" smtClean="0"/>
                        <a:t>Cameroon</a:t>
                      </a:r>
                      <a:endParaRPr lang="pt-PT" dirty="0">
                        <a:latin typeface="Corbel" pitchFamily="34" charset="0"/>
                      </a:endParaRPr>
                    </a:p>
                  </a:txBody>
                  <a:tcPr/>
                </a:tc>
                <a:tc>
                  <a:txBody>
                    <a:bodyPr/>
                    <a:lstStyle/>
                    <a:p>
                      <a:r>
                        <a:rPr lang="pt-PT" dirty="0" err="1" smtClean="0"/>
                        <a:t>Université</a:t>
                      </a:r>
                      <a:r>
                        <a:rPr lang="pt-PT" dirty="0" smtClean="0"/>
                        <a:t> de Yaoundé I</a:t>
                      </a:r>
                      <a:endParaRPr lang="pt-PT" dirty="0">
                        <a:latin typeface="Corbel" pitchFamily="34" charset="0"/>
                      </a:endParaRPr>
                    </a:p>
                  </a:txBody>
                  <a:tcPr/>
                </a:tc>
              </a:tr>
              <a:tr h="315623">
                <a:tc>
                  <a:txBody>
                    <a:bodyPr/>
                    <a:lstStyle/>
                    <a:p>
                      <a:pPr algn="ctr"/>
                      <a:r>
                        <a:rPr lang="pt-PT" dirty="0" err="1" smtClean="0"/>
                        <a:t>Cameroon</a:t>
                      </a:r>
                      <a:endParaRPr lang="pt-PT" dirty="0">
                        <a:latin typeface="Corbel" pitchFamily="34" charset="0"/>
                      </a:endParaRPr>
                    </a:p>
                  </a:txBody>
                  <a:tcPr/>
                </a:tc>
                <a:tc>
                  <a:txBody>
                    <a:bodyPr/>
                    <a:lstStyle/>
                    <a:p>
                      <a:r>
                        <a:rPr lang="pt-PT" dirty="0" err="1" smtClean="0"/>
                        <a:t>Université</a:t>
                      </a:r>
                      <a:r>
                        <a:rPr lang="pt-PT" dirty="0" smtClean="0"/>
                        <a:t> de Yaoundé II </a:t>
                      </a:r>
                      <a:endParaRPr lang="pt-PT" dirty="0">
                        <a:latin typeface="Corbel" pitchFamily="34" charset="0"/>
                      </a:endParaRPr>
                    </a:p>
                  </a:txBody>
                  <a:tcPr/>
                </a:tc>
              </a:tr>
              <a:tr h="315623">
                <a:tc>
                  <a:txBody>
                    <a:bodyPr/>
                    <a:lstStyle/>
                    <a:p>
                      <a:pPr algn="ctr"/>
                      <a:r>
                        <a:rPr lang="pt-PT" dirty="0" smtClean="0"/>
                        <a:t>Congo</a:t>
                      </a:r>
                      <a:endParaRPr lang="pt-PT" dirty="0">
                        <a:latin typeface="Corbel" pitchFamily="34" charset="0"/>
                      </a:endParaRPr>
                    </a:p>
                  </a:txBody>
                  <a:tcPr/>
                </a:tc>
                <a:tc>
                  <a:txBody>
                    <a:bodyPr/>
                    <a:lstStyle/>
                    <a:p>
                      <a:r>
                        <a:rPr lang="pt-PT" dirty="0" err="1" smtClean="0"/>
                        <a:t>Université</a:t>
                      </a:r>
                      <a:r>
                        <a:rPr lang="pt-PT" dirty="0" smtClean="0"/>
                        <a:t> </a:t>
                      </a:r>
                      <a:r>
                        <a:rPr lang="pt-PT" dirty="0" err="1" smtClean="0"/>
                        <a:t>Marien</a:t>
                      </a:r>
                      <a:r>
                        <a:rPr lang="pt-PT" dirty="0" smtClean="0"/>
                        <a:t> </a:t>
                      </a:r>
                      <a:r>
                        <a:rPr lang="pt-PT" dirty="0" err="1" smtClean="0"/>
                        <a:t>Ngouabi</a:t>
                      </a:r>
                      <a:r>
                        <a:rPr lang="pt-PT" dirty="0" smtClean="0"/>
                        <a:t> </a:t>
                      </a:r>
                      <a:endParaRPr lang="pt-PT" dirty="0">
                        <a:latin typeface="Corbel" pitchFamily="34" charset="0"/>
                      </a:endParaRPr>
                    </a:p>
                  </a:txBody>
                  <a:tcPr/>
                </a:tc>
              </a:tr>
              <a:tr h="315623">
                <a:tc>
                  <a:txBody>
                    <a:bodyPr/>
                    <a:lstStyle/>
                    <a:p>
                      <a:pPr algn="ctr"/>
                      <a:r>
                        <a:rPr lang="pt-PT" dirty="0" smtClean="0"/>
                        <a:t>Djibouti</a:t>
                      </a:r>
                      <a:endParaRPr lang="pt-PT" dirty="0">
                        <a:latin typeface="Corbel" pitchFamily="34" charset="0"/>
                      </a:endParaRPr>
                    </a:p>
                  </a:txBody>
                  <a:tcPr/>
                </a:tc>
                <a:tc>
                  <a:txBody>
                    <a:bodyPr/>
                    <a:lstStyle/>
                    <a:p>
                      <a:r>
                        <a:rPr lang="en-US" dirty="0" err="1" smtClean="0"/>
                        <a:t>Université</a:t>
                      </a:r>
                      <a:r>
                        <a:rPr lang="en-US" dirty="0" smtClean="0"/>
                        <a:t> de Djibouti </a:t>
                      </a:r>
                      <a:endParaRPr lang="pt-PT" dirty="0">
                        <a:latin typeface="Corbel" pitchFamily="34" charset="0"/>
                      </a:endParaRPr>
                    </a:p>
                  </a:txBody>
                  <a:tcPr/>
                </a:tc>
              </a:tr>
              <a:tr h="315623">
                <a:tc>
                  <a:txBody>
                    <a:bodyPr/>
                    <a:lstStyle/>
                    <a:p>
                      <a:pPr algn="ctr"/>
                      <a:r>
                        <a:rPr lang="pt-PT" dirty="0" err="1" smtClean="0"/>
                        <a:t>Dominican</a:t>
                      </a:r>
                      <a:r>
                        <a:rPr lang="pt-PT" dirty="0" smtClean="0"/>
                        <a:t> </a:t>
                      </a:r>
                      <a:r>
                        <a:rPr lang="pt-PT" dirty="0" err="1" smtClean="0"/>
                        <a:t>Republic</a:t>
                      </a:r>
                      <a:endParaRPr lang="pt-PT" dirty="0">
                        <a:latin typeface="Corbel" pitchFamily="34" charset="0"/>
                      </a:endParaRPr>
                    </a:p>
                  </a:txBody>
                  <a:tcPr/>
                </a:tc>
                <a:tc>
                  <a:txBody>
                    <a:bodyPr/>
                    <a:lstStyle/>
                    <a:p>
                      <a:r>
                        <a:rPr lang="pt-PT" dirty="0" err="1" smtClean="0"/>
                        <a:t>Universidad</a:t>
                      </a:r>
                      <a:r>
                        <a:rPr lang="pt-PT" dirty="0" smtClean="0"/>
                        <a:t> Autónoma de Santo Domingo </a:t>
                      </a:r>
                      <a:endParaRPr lang="pt-PT" dirty="0">
                        <a:latin typeface="Corbel" pitchFamily="34" charset="0"/>
                      </a:endParaRPr>
                    </a:p>
                  </a:txBody>
                  <a:tcPr/>
                </a:tc>
              </a:tr>
              <a:tr h="315623">
                <a:tc>
                  <a:txBody>
                    <a:bodyPr/>
                    <a:lstStyle/>
                    <a:p>
                      <a:pPr algn="ctr"/>
                      <a:r>
                        <a:rPr lang="pt-PT" dirty="0" err="1" smtClean="0"/>
                        <a:t>Dominican</a:t>
                      </a:r>
                      <a:r>
                        <a:rPr lang="pt-PT" dirty="0" smtClean="0"/>
                        <a:t> </a:t>
                      </a:r>
                      <a:r>
                        <a:rPr lang="pt-PT" dirty="0" err="1" smtClean="0"/>
                        <a:t>Republic</a:t>
                      </a:r>
                      <a:endParaRPr lang="pt-PT" dirty="0">
                        <a:latin typeface="Corbel" pitchFamily="34" charset="0"/>
                      </a:endParaRPr>
                    </a:p>
                  </a:txBody>
                  <a:tcPr/>
                </a:tc>
                <a:tc>
                  <a:txBody>
                    <a:bodyPr/>
                    <a:lstStyle/>
                    <a:p>
                      <a:r>
                        <a:rPr lang="fr-FR" dirty="0" err="1" smtClean="0"/>
                        <a:t>Universidad</a:t>
                      </a:r>
                      <a:r>
                        <a:rPr lang="fr-FR" dirty="0" smtClean="0"/>
                        <a:t> </a:t>
                      </a:r>
                      <a:r>
                        <a:rPr lang="fr-FR" dirty="0" err="1" smtClean="0"/>
                        <a:t>Tecnológica</a:t>
                      </a:r>
                      <a:r>
                        <a:rPr lang="fr-FR" dirty="0" smtClean="0"/>
                        <a:t> Santiago </a:t>
                      </a:r>
                      <a:endParaRPr lang="pt-PT"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lstStyle/>
          <a:p>
            <a:r>
              <a:rPr lang="en-US" b="1" dirty="0">
                <a:solidFill>
                  <a:schemeClr val="accent2">
                    <a:lumMod val="75000"/>
                  </a:schemeClr>
                </a:solidFill>
                <a:latin typeface="Helvetica Condensed" pitchFamily="34" charset="0"/>
                <a:ea typeface="BatangChe" pitchFamily="49" charset="-127"/>
                <a:cs typeface="Levenim MT" pitchFamily="2" charset="-79"/>
              </a:rPr>
              <a:t>Associates</a:t>
            </a:r>
            <a:endParaRPr lang="pt-PT" b="1" dirty="0">
              <a:solidFill>
                <a:schemeClr val="accent2">
                  <a:lumMod val="75000"/>
                </a:schemeClr>
              </a:solidFill>
              <a:latin typeface="Helvetica Condensed" pitchFamily="34" charset="0"/>
              <a:ea typeface="BatangChe" pitchFamily="49" charset="-127"/>
              <a:cs typeface="Levenim MT" pitchFamily="2" charset="-79"/>
            </a:endParaRPr>
          </a:p>
        </p:txBody>
      </p:sp>
      <p:graphicFrame>
        <p:nvGraphicFramePr>
          <p:cNvPr id="5" name="Marcador de Posição de Conteúdo 4"/>
          <p:cNvGraphicFramePr>
            <a:graphicFrameLocks noGrp="1"/>
          </p:cNvGraphicFramePr>
          <p:nvPr>
            <p:ph idx="1"/>
          </p:nvPr>
        </p:nvGraphicFramePr>
        <p:xfrm>
          <a:off x="285720" y="1571612"/>
          <a:ext cx="8501122" cy="4323624"/>
        </p:xfrm>
        <a:graphic>
          <a:graphicData uri="http://schemas.openxmlformats.org/drawingml/2006/table">
            <a:tbl>
              <a:tblPr firstRow="1" bandRow="1">
                <a:tableStyleId>{5940675A-B579-460E-94D1-54222C63F5DA}</a:tableStyleId>
              </a:tblPr>
              <a:tblGrid>
                <a:gridCol w="3134152"/>
                <a:gridCol w="5366970"/>
              </a:tblGrid>
              <a:tr h="238837">
                <a:tc>
                  <a:txBody>
                    <a:bodyPr/>
                    <a:lstStyle/>
                    <a:p>
                      <a:pPr algn="ctr"/>
                      <a:r>
                        <a:rPr lang="en-US" sz="1800" kern="1200" noProof="0" dirty="0" smtClean="0"/>
                        <a:t>Ethiopia</a:t>
                      </a:r>
                      <a:endParaRPr lang="en-US" sz="1800" b="0" kern="1200" noProof="0" dirty="0" smtClean="0">
                        <a:solidFill>
                          <a:schemeClr val="dk1"/>
                        </a:solidFill>
                        <a:latin typeface="Corbel" pitchFamily="34" charset="0"/>
                        <a:ea typeface="+mn-ea"/>
                        <a:cs typeface="+mn-cs"/>
                      </a:endParaRPr>
                    </a:p>
                  </a:txBody>
                  <a:tcPr/>
                </a:tc>
                <a:tc>
                  <a:txBody>
                    <a:bodyPr/>
                    <a:lstStyle/>
                    <a:p>
                      <a:r>
                        <a:rPr lang="en-US" sz="1800" kern="1200" noProof="0" dirty="0" err="1" smtClean="0"/>
                        <a:t>Jimma</a:t>
                      </a:r>
                      <a:r>
                        <a:rPr lang="en-US" sz="1800" kern="1200" noProof="0" dirty="0" smtClean="0"/>
                        <a:t> University </a:t>
                      </a:r>
                      <a:endParaRPr lang="en-US" sz="1800" b="0" kern="1200" noProof="0" dirty="0" smtClean="0">
                        <a:solidFill>
                          <a:schemeClr val="dk1"/>
                        </a:solidFill>
                        <a:latin typeface="Corbel" pitchFamily="34" charset="0"/>
                        <a:ea typeface="+mn-ea"/>
                        <a:cs typeface="+mn-cs"/>
                      </a:endParaRPr>
                    </a:p>
                  </a:txBody>
                  <a:tcPr/>
                </a:tc>
              </a:tr>
              <a:tr h="417966">
                <a:tc>
                  <a:txBody>
                    <a:bodyPr/>
                    <a:lstStyle/>
                    <a:p>
                      <a:pPr algn="ctr"/>
                      <a:r>
                        <a:rPr lang="en-US" noProof="0" dirty="0" smtClean="0"/>
                        <a:t>Gabon</a:t>
                      </a:r>
                      <a:endParaRPr lang="en-US" noProof="0" dirty="0">
                        <a:latin typeface="Corbel" pitchFamily="34" charset="0"/>
                      </a:endParaRPr>
                    </a:p>
                  </a:txBody>
                  <a:tcPr/>
                </a:tc>
                <a:tc>
                  <a:txBody>
                    <a:bodyPr/>
                    <a:lstStyle/>
                    <a:p>
                      <a:r>
                        <a:rPr lang="en-US" noProof="0" dirty="0" err="1" smtClean="0"/>
                        <a:t>Université</a:t>
                      </a:r>
                      <a:r>
                        <a:rPr lang="en-US" noProof="0" dirty="0" smtClean="0"/>
                        <a:t> Omar Bongo </a:t>
                      </a:r>
                      <a:endParaRPr lang="en-US" noProof="0" dirty="0">
                        <a:latin typeface="Corbel" pitchFamily="34" charset="0"/>
                      </a:endParaRPr>
                    </a:p>
                  </a:txBody>
                  <a:tcPr/>
                </a:tc>
              </a:tr>
              <a:tr h="417966">
                <a:tc>
                  <a:txBody>
                    <a:bodyPr/>
                    <a:lstStyle/>
                    <a:p>
                      <a:pPr algn="ctr"/>
                      <a:r>
                        <a:rPr lang="en-US" noProof="0" dirty="0" smtClean="0"/>
                        <a:t>Kenya</a:t>
                      </a:r>
                      <a:endParaRPr lang="en-US" noProof="0" dirty="0">
                        <a:latin typeface="Corbel" pitchFamily="34" charset="0"/>
                      </a:endParaRPr>
                    </a:p>
                  </a:txBody>
                  <a:tcPr/>
                </a:tc>
                <a:tc>
                  <a:txBody>
                    <a:bodyPr/>
                    <a:lstStyle/>
                    <a:p>
                      <a:r>
                        <a:rPr lang="en-US" noProof="0" dirty="0" smtClean="0"/>
                        <a:t>African Network for Internationalization of Education </a:t>
                      </a:r>
                      <a:endParaRPr lang="en-US" noProof="0" dirty="0">
                        <a:latin typeface="Corbel" pitchFamily="34" charset="0"/>
                      </a:endParaRPr>
                    </a:p>
                  </a:txBody>
                  <a:tcPr/>
                </a:tc>
              </a:tr>
              <a:tr h="417966">
                <a:tc>
                  <a:txBody>
                    <a:bodyPr/>
                    <a:lstStyle/>
                    <a:p>
                      <a:pPr algn="ctr"/>
                      <a:r>
                        <a:rPr lang="en-US" noProof="0" dirty="0" smtClean="0"/>
                        <a:t>Kenya</a:t>
                      </a:r>
                      <a:endParaRPr lang="en-US" noProof="0" dirty="0">
                        <a:latin typeface="Corbel" pitchFamily="34" charset="0"/>
                      </a:endParaRPr>
                    </a:p>
                  </a:txBody>
                  <a:tcPr/>
                </a:tc>
                <a:tc>
                  <a:txBody>
                    <a:bodyPr/>
                    <a:lstStyle/>
                    <a:p>
                      <a:r>
                        <a:rPr lang="en-US" noProof="0" dirty="0" smtClean="0"/>
                        <a:t>University of Nairobi</a:t>
                      </a:r>
                      <a:endParaRPr lang="en-US" noProof="0" dirty="0">
                        <a:latin typeface="Corbel" pitchFamily="34" charset="0"/>
                      </a:endParaRPr>
                    </a:p>
                  </a:txBody>
                  <a:tcPr/>
                </a:tc>
              </a:tr>
              <a:tr h="417966">
                <a:tc>
                  <a:txBody>
                    <a:bodyPr/>
                    <a:lstStyle/>
                    <a:p>
                      <a:pPr algn="ctr"/>
                      <a:r>
                        <a:rPr lang="en-US" noProof="0" dirty="0" smtClean="0"/>
                        <a:t>Madagascar</a:t>
                      </a:r>
                      <a:endParaRPr lang="en-US" noProof="0" dirty="0">
                        <a:latin typeface="Corbel" pitchFamily="34" charset="0"/>
                      </a:endParaRPr>
                    </a:p>
                  </a:txBody>
                  <a:tcPr/>
                </a:tc>
                <a:tc>
                  <a:txBody>
                    <a:bodyPr/>
                    <a:lstStyle/>
                    <a:p>
                      <a:r>
                        <a:rPr lang="fr-FR" noProof="0" dirty="0" smtClean="0"/>
                        <a:t>Agence Universitaire de la Francophonie  - Bureau Afrique de l'Ouest</a:t>
                      </a:r>
                      <a:endParaRPr lang="en-US" noProof="0" dirty="0">
                        <a:latin typeface="Corbel" pitchFamily="34" charset="0"/>
                      </a:endParaRPr>
                    </a:p>
                  </a:txBody>
                  <a:tcPr/>
                </a:tc>
              </a:tr>
              <a:tr h="417966">
                <a:tc>
                  <a:txBody>
                    <a:bodyPr/>
                    <a:lstStyle/>
                    <a:p>
                      <a:pPr algn="ctr"/>
                      <a:r>
                        <a:rPr lang="en-US" noProof="0" dirty="0" smtClean="0"/>
                        <a:t>Madagascar</a:t>
                      </a:r>
                      <a:endParaRPr lang="en-US" noProof="0" dirty="0">
                        <a:latin typeface="Corbel" pitchFamily="34" charset="0"/>
                      </a:endParaRPr>
                    </a:p>
                  </a:txBody>
                  <a:tcPr/>
                </a:tc>
                <a:tc>
                  <a:txBody>
                    <a:bodyPr/>
                    <a:lstStyle/>
                    <a:p>
                      <a:r>
                        <a:rPr lang="en-US" noProof="0" dirty="0" err="1" smtClean="0"/>
                        <a:t>Université</a:t>
                      </a:r>
                      <a:r>
                        <a:rPr lang="en-US" noProof="0" dirty="0" smtClean="0"/>
                        <a:t> de </a:t>
                      </a:r>
                      <a:r>
                        <a:rPr lang="en-US" noProof="0" dirty="0" err="1" smtClean="0"/>
                        <a:t>Toamasina</a:t>
                      </a:r>
                      <a:r>
                        <a:rPr lang="en-US" noProof="0" dirty="0" smtClean="0"/>
                        <a:t> </a:t>
                      </a:r>
                      <a:endParaRPr lang="en-US" noProof="0" dirty="0">
                        <a:latin typeface="Corbel" pitchFamily="34" charset="0"/>
                      </a:endParaRPr>
                    </a:p>
                  </a:txBody>
                  <a:tcPr/>
                </a:tc>
              </a:tr>
              <a:tr h="238837">
                <a:tc>
                  <a:txBody>
                    <a:bodyPr/>
                    <a:lstStyle/>
                    <a:p>
                      <a:pPr algn="ctr"/>
                      <a:r>
                        <a:rPr lang="en-US" noProof="0" dirty="0" smtClean="0"/>
                        <a:t>Mozambique</a:t>
                      </a:r>
                      <a:endParaRPr lang="en-US" noProof="0" dirty="0">
                        <a:latin typeface="Corbel" pitchFamily="34" charset="0"/>
                      </a:endParaRPr>
                    </a:p>
                  </a:txBody>
                  <a:tcPr/>
                </a:tc>
                <a:tc>
                  <a:txBody>
                    <a:bodyPr/>
                    <a:lstStyle/>
                    <a:p>
                      <a:r>
                        <a:rPr lang="pt-PT" noProof="0" dirty="0" smtClean="0"/>
                        <a:t>Associação Mulher Lei e Desenvolvimento </a:t>
                      </a:r>
                      <a:endParaRPr lang="en-US" noProof="0" dirty="0">
                        <a:latin typeface="Corbel" pitchFamily="34" charset="0"/>
                      </a:endParaRPr>
                    </a:p>
                  </a:txBody>
                  <a:tcPr/>
                </a:tc>
              </a:tr>
              <a:tr h="238837">
                <a:tc>
                  <a:txBody>
                    <a:bodyPr/>
                    <a:lstStyle/>
                    <a:p>
                      <a:pPr algn="ctr"/>
                      <a:r>
                        <a:rPr lang="en-US" noProof="0" dirty="0" smtClean="0"/>
                        <a:t>Mozambique</a:t>
                      </a:r>
                    </a:p>
                    <a:p>
                      <a:pPr algn="ctr"/>
                      <a:endParaRPr lang="en-US" noProof="0" dirty="0">
                        <a:latin typeface="Corbel" pitchFamily="34" charset="0"/>
                      </a:endParaRPr>
                    </a:p>
                  </a:txBody>
                  <a:tcPr/>
                </a:tc>
                <a:tc>
                  <a:txBody>
                    <a:bodyPr/>
                    <a:lstStyle/>
                    <a:p>
                      <a:r>
                        <a:rPr lang="pt-PT" noProof="0" dirty="0" smtClean="0"/>
                        <a:t>Instituto de Bolsas de Estudo de Moçambique </a:t>
                      </a:r>
                      <a:endParaRPr lang="en-US" noProof="0" dirty="0">
                        <a:latin typeface="Corbel" pitchFamily="34" charset="0"/>
                      </a:endParaRPr>
                    </a:p>
                  </a:txBody>
                  <a:tcPr/>
                </a:tc>
              </a:tr>
              <a:tr h="238837">
                <a:tc>
                  <a:txBody>
                    <a:bodyPr/>
                    <a:lstStyle/>
                    <a:p>
                      <a:pPr algn="ctr"/>
                      <a:r>
                        <a:rPr lang="en-US" noProof="0" dirty="0" smtClean="0"/>
                        <a:t>Mozambique</a:t>
                      </a:r>
                    </a:p>
                    <a:p>
                      <a:pPr algn="ctr"/>
                      <a:endParaRPr lang="en-US" noProof="0" dirty="0">
                        <a:latin typeface="Corbel" pitchFamily="34" charset="0"/>
                      </a:endParaRPr>
                    </a:p>
                  </a:txBody>
                  <a:tcPr/>
                </a:tc>
                <a:tc>
                  <a:txBody>
                    <a:bodyPr/>
                    <a:lstStyle/>
                    <a:p>
                      <a:r>
                        <a:rPr lang="pt-PT" noProof="0" dirty="0" smtClean="0"/>
                        <a:t>Organismo para o Desenvolvimento </a:t>
                      </a:r>
                      <a:r>
                        <a:rPr lang="pt-PT" noProof="0" dirty="0" err="1" smtClean="0"/>
                        <a:t>Sócio-Económico</a:t>
                      </a:r>
                      <a:r>
                        <a:rPr lang="pt-PT" noProof="0" dirty="0" smtClean="0"/>
                        <a:t> Integrado </a:t>
                      </a:r>
                      <a:endParaRPr lang="en-US" noProof="0"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slide_dream_2.jpg"/>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ítulo 1"/>
          <p:cNvSpPr>
            <a:spLocks noGrp="1"/>
          </p:cNvSpPr>
          <p:nvPr>
            <p:ph type="title"/>
          </p:nvPr>
        </p:nvSpPr>
        <p:spPr/>
        <p:txBody>
          <a:bodyPr/>
          <a:lstStyle/>
          <a:p>
            <a:r>
              <a:rPr lang="en-US" b="1" dirty="0">
                <a:solidFill>
                  <a:schemeClr val="accent2">
                    <a:lumMod val="75000"/>
                  </a:schemeClr>
                </a:solidFill>
                <a:latin typeface="Helvetica Condensed" pitchFamily="34" charset="0"/>
                <a:ea typeface="BatangChe" pitchFamily="49" charset="-127"/>
                <a:cs typeface="Levenim MT" pitchFamily="2" charset="-79"/>
              </a:rPr>
              <a:t>Associates</a:t>
            </a:r>
            <a:endParaRPr lang="pt-PT" b="1" dirty="0">
              <a:solidFill>
                <a:schemeClr val="accent2">
                  <a:lumMod val="75000"/>
                </a:schemeClr>
              </a:solidFill>
              <a:latin typeface="Helvetica Condensed" pitchFamily="34" charset="0"/>
              <a:ea typeface="BatangChe" pitchFamily="49" charset="-127"/>
              <a:cs typeface="Levenim MT" pitchFamily="2" charset="-79"/>
            </a:endParaRPr>
          </a:p>
        </p:txBody>
      </p:sp>
      <p:graphicFrame>
        <p:nvGraphicFramePr>
          <p:cNvPr id="5" name="Marcador de Posição de Conteúdo 4"/>
          <p:cNvGraphicFramePr>
            <a:graphicFrameLocks noGrp="1"/>
          </p:cNvGraphicFramePr>
          <p:nvPr>
            <p:ph idx="1"/>
          </p:nvPr>
        </p:nvGraphicFramePr>
        <p:xfrm>
          <a:off x="571472" y="1357298"/>
          <a:ext cx="8229600" cy="4145280"/>
        </p:xfrm>
        <a:graphic>
          <a:graphicData uri="http://schemas.openxmlformats.org/drawingml/2006/table">
            <a:tbl>
              <a:tblPr firstRow="1" bandRow="1">
                <a:tableStyleId>{5940675A-B579-460E-94D1-54222C63F5DA}</a:tableStyleId>
              </a:tblPr>
              <a:tblGrid>
                <a:gridCol w="3352456"/>
                <a:gridCol w="4877144"/>
              </a:tblGrid>
              <a:tr h="370840">
                <a:tc>
                  <a:txBody>
                    <a:bodyPr/>
                    <a:lstStyle/>
                    <a:p>
                      <a:pPr algn="ctr"/>
                      <a:r>
                        <a:rPr lang="pt-PT" sz="1800" kern="1200" dirty="0" smtClean="0"/>
                        <a:t>Mozambique</a:t>
                      </a:r>
                      <a:endParaRPr lang="pt-PT" sz="1800" b="0" kern="1200" dirty="0" smtClean="0">
                        <a:solidFill>
                          <a:schemeClr val="dk1"/>
                        </a:solidFill>
                        <a:latin typeface="Corbel" pitchFamily="34" charset="0"/>
                        <a:ea typeface="+mn-ea"/>
                        <a:cs typeface="+mn-cs"/>
                      </a:endParaRPr>
                    </a:p>
                  </a:txBody>
                  <a:tcPr/>
                </a:tc>
                <a:tc>
                  <a:txBody>
                    <a:bodyPr/>
                    <a:lstStyle/>
                    <a:p>
                      <a:r>
                        <a:rPr lang="pt-PT" dirty="0" smtClean="0"/>
                        <a:t>Universidade Pedagógica de Moçambique </a:t>
                      </a:r>
                      <a:endParaRPr lang="pt-PT" b="0" dirty="0">
                        <a:latin typeface="Corbel" pitchFamily="34" charset="0"/>
                      </a:endParaRPr>
                    </a:p>
                  </a:txBody>
                  <a:tcPr/>
                </a:tc>
              </a:tr>
              <a:tr h="370840">
                <a:tc>
                  <a:txBody>
                    <a:bodyPr/>
                    <a:lstStyle/>
                    <a:p>
                      <a:pPr algn="ctr"/>
                      <a:r>
                        <a:rPr lang="pt-PT" dirty="0" smtClean="0"/>
                        <a:t>Papua New </a:t>
                      </a:r>
                      <a:r>
                        <a:rPr lang="pt-PT" dirty="0" err="1" smtClean="0"/>
                        <a:t>Guinea</a:t>
                      </a:r>
                      <a:endParaRPr lang="pt-PT" dirty="0">
                        <a:latin typeface="Corbel" pitchFamily="34" charset="0"/>
                      </a:endParaRPr>
                    </a:p>
                  </a:txBody>
                  <a:tcPr/>
                </a:tc>
                <a:tc>
                  <a:txBody>
                    <a:bodyPr/>
                    <a:lstStyle/>
                    <a:p>
                      <a:r>
                        <a:rPr lang="en-US" dirty="0" smtClean="0"/>
                        <a:t>Papua New Guinea University of Technology </a:t>
                      </a:r>
                      <a:endParaRPr lang="pt-PT" dirty="0">
                        <a:latin typeface="Corbel" pitchFamily="34" charset="0"/>
                      </a:endParaRPr>
                    </a:p>
                  </a:txBody>
                  <a:tcPr/>
                </a:tc>
              </a:tr>
              <a:tr h="370840">
                <a:tc>
                  <a:txBody>
                    <a:bodyPr/>
                    <a:lstStyle/>
                    <a:p>
                      <a:pPr algn="ctr"/>
                      <a:r>
                        <a:rPr lang="pt-PT" dirty="0" smtClean="0"/>
                        <a:t>Portugal</a:t>
                      </a:r>
                      <a:endParaRPr lang="pt-PT" dirty="0">
                        <a:latin typeface="Corbel" pitchFamily="34" charset="0"/>
                      </a:endParaRPr>
                    </a:p>
                  </a:txBody>
                  <a:tcPr/>
                </a:tc>
                <a:tc>
                  <a:txBody>
                    <a:bodyPr/>
                    <a:lstStyle/>
                    <a:p>
                      <a:r>
                        <a:rPr lang="pt-PT" dirty="0" smtClean="0"/>
                        <a:t>Associação de Universidades de Língua Portuguesa </a:t>
                      </a:r>
                      <a:endParaRPr lang="pt-PT" dirty="0">
                        <a:latin typeface="Corbel" pitchFamily="34" charset="0"/>
                      </a:endParaRPr>
                    </a:p>
                  </a:txBody>
                  <a:tcPr/>
                </a:tc>
              </a:tr>
              <a:tr h="370840">
                <a:tc>
                  <a:txBody>
                    <a:bodyPr/>
                    <a:lstStyle/>
                    <a:p>
                      <a:pPr algn="ctr"/>
                      <a:r>
                        <a:rPr lang="pt-PT" dirty="0" smtClean="0"/>
                        <a:t>Portugal</a:t>
                      </a:r>
                      <a:endParaRPr lang="pt-PT" dirty="0">
                        <a:latin typeface="Corbel" pitchFamily="34" charset="0"/>
                      </a:endParaRPr>
                    </a:p>
                  </a:txBody>
                  <a:tcPr/>
                </a:tc>
                <a:tc>
                  <a:txBody>
                    <a:bodyPr/>
                    <a:lstStyle/>
                    <a:p>
                      <a:r>
                        <a:rPr lang="pt-PT" dirty="0" smtClean="0"/>
                        <a:t>Centro de Estudos Africanos da Universidade do Porto </a:t>
                      </a:r>
                      <a:endParaRPr lang="pt-PT" dirty="0">
                        <a:latin typeface="Corbel" pitchFamily="34" charset="0"/>
                      </a:endParaRPr>
                    </a:p>
                  </a:txBody>
                  <a:tcPr/>
                </a:tc>
              </a:tr>
              <a:tr h="370840">
                <a:tc>
                  <a:txBody>
                    <a:bodyPr/>
                    <a:lstStyle/>
                    <a:p>
                      <a:pPr algn="ctr"/>
                      <a:r>
                        <a:rPr lang="pt-PT" dirty="0" smtClean="0"/>
                        <a:t>Senegal</a:t>
                      </a:r>
                      <a:endParaRPr lang="pt-PT" dirty="0">
                        <a:latin typeface="Corbel" pitchFamily="34" charset="0"/>
                      </a:endParaRPr>
                    </a:p>
                  </a:txBody>
                  <a:tcPr/>
                </a:tc>
                <a:tc>
                  <a:txBody>
                    <a:bodyPr/>
                    <a:lstStyle/>
                    <a:p>
                      <a:r>
                        <a:rPr lang="fr-FR" dirty="0" smtClean="0"/>
                        <a:t>Université Gaston Berger de Saint-Louis</a:t>
                      </a:r>
                      <a:endParaRPr lang="pt-PT" dirty="0">
                        <a:latin typeface="Corbel" pitchFamily="34"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smtClean="0"/>
                        <a:t>Senegal</a:t>
                      </a:r>
                      <a:endParaRPr lang="pt-PT" dirty="0" smtClean="0">
                        <a:latin typeface="Corbel" pitchFamily="34" charset="0"/>
                      </a:endParaRPr>
                    </a:p>
                  </a:txBody>
                  <a:tcPr/>
                </a:tc>
                <a:tc>
                  <a:txBody>
                    <a:bodyPr/>
                    <a:lstStyle/>
                    <a:p>
                      <a:r>
                        <a:rPr lang="fr-FR" dirty="0" smtClean="0"/>
                        <a:t>Université Internationale des Diasporas Africaines </a:t>
                      </a:r>
                      <a:endParaRPr lang="pt-PT" dirty="0">
                        <a:latin typeface="Corbel" pitchFamily="34" charset="0"/>
                      </a:endParaRPr>
                    </a:p>
                  </a:txBody>
                  <a:tcPr/>
                </a:tc>
              </a:tr>
              <a:tr h="370840">
                <a:tc>
                  <a:txBody>
                    <a:bodyPr/>
                    <a:lstStyle/>
                    <a:p>
                      <a:pPr algn="ctr"/>
                      <a:r>
                        <a:rPr lang="pt-PT" dirty="0" smtClean="0"/>
                        <a:t>Togo</a:t>
                      </a:r>
                      <a:endParaRPr lang="pt-PT" dirty="0">
                        <a:latin typeface="Corbel" pitchFamily="34" charset="0"/>
                      </a:endParaRPr>
                    </a:p>
                  </a:txBody>
                  <a:tcPr/>
                </a:tc>
                <a:tc>
                  <a:txBody>
                    <a:bodyPr/>
                    <a:lstStyle/>
                    <a:p>
                      <a:r>
                        <a:rPr lang="fr-FR" dirty="0" smtClean="0"/>
                        <a:t>Université Internationale des Diasporas Africaines </a:t>
                      </a:r>
                      <a:endParaRPr lang="pt-PT" dirty="0">
                        <a:latin typeface="Corbel" pitchFamily="34"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0" smtClean="0"/>
                        <a:t>Uganda</a:t>
                      </a:r>
                      <a:endParaRPr lang="pt-PT" dirty="0" smtClean="0">
                        <a:latin typeface="Corbel" pitchFamily="34" charset="0"/>
                      </a:endParaRPr>
                    </a:p>
                  </a:txBody>
                  <a:tcPr/>
                </a:tc>
                <a:tc>
                  <a:txBody>
                    <a:bodyPr/>
                    <a:lstStyle/>
                    <a:p>
                      <a:r>
                        <a:rPr lang="en-US" dirty="0" smtClean="0"/>
                        <a:t>Regional Universities Forum for Capacity Building in Agriculture</a:t>
                      </a:r>
                      <a:endParaRPr lang="pt-PT" dirty="0">
                        <a:latin typeface="Corbel" pitchFamily="34" charset="0"/>
                      </a:endParaRPr>
                    </a:p>
                  </a:txBody>
                  <a:tcPr/>
                </a:tc>
              </a:tr>
              <a:tr h="370840">
                <a:tc>
                  <a:txBody>
                    <a:bodyPr/>
                    <a:lstStyle/>
                    <a:p>
                      <a:pPr algn="ctr"/>
                      <a:r>
                        <a:rPr lang="pt-PT" dirty="0" smtClean="0"/>
                        <a:t>Zimbabwe</a:t>
                      </a:r>
                      <a:endParaRPr lang="pt-PT" dirty="0">
                        <a:latin typeface="Corbel" pitchFamily="34" charset="0"/>
                      </a:endParaRPr>
                    </a:p>
                  </a:txBody>
                  <a:tcPr/>
                </a:tc>
                <a:tc>
                  <a:txBody>
                    <a:bodyPr/>
                    <a:lstStyle/>
                    <a:p>
                      <a:r>
                        <a:rPr lang="pt-PT" dirty="0" err="1" smtClean="0"/>
                        <a:t>Women's</a:t>
                      </a:r>
                      <a:r>
                        <a:rPr lang="pt-PT" dirty="0" smtClean="0"/>
                        <a:t> University in Africa </a:t>
                      </a:r>
                      <a:endParaRPr lang="pt-PT" dirty="0">
                        <a:latin typeface="Corbel" pitchFamily="34" charset="0"/>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1082</TotalTime>
  <Words>998</Words>
  <Application>Microsoft Office PowerPoint</Application>
  <PresentationFormat>On-screen Show (4:3)</PresentationFormat>
  <Paragraphs>261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Tema do Office</vt:lpstr>
      <vt:lpstr>Slide 1</vt:lpstr>
      <vt:lpstr>  The Erasmus Mundus Programme</vt:lpstr>
      <vt:lpstr>Goals of Erasmus Mundus Programme</vt:lpstr>
      <vt:lpstr>The DREAM Partnership</vt:lpstr>
      <vt:lpstr>Partner Universities</vt:lpstr>
      <vt:lpstr>Partner Universities</vt:lpstr>
      <vt:lpstr>Associates</vt:lpstr>
      <vt:lpstr>Associates</vt:lpstr>
      <vt:lpstr>Associates</vt:lpstr>
      <vt:lpstr>DREAM Project</vt:lpstr>
      <vt:lpstr>Who can apply?</vt:lpstr>
      <vt:lpstr>Who can apply?</vt:lpstr>
      <vt:lpstr>Who can apply?</vt:lpstr>
      <vt:lpstr>Who can apply?</vt:lpstr>
      <vt:lpstr>Who can apply?</vt:lpstr>
      <vt:lpstr>Eligible areas of study</vt:lpstr>
      <vt:lpstr>Slide 17</vt:lpstr>
      <vt:lpstr>How  to apply?</vt:lpstr>
      <vt:lpstr>Which language to use?</vt:lpstr>
      <vt:lpstr>GOOD LUCK !  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rmsantos</dc:creator>
  <cp:lastModifiedBy>Public Relations Office</cp:lastModifiedBy>
  <cp:revision>174</cp:revision>
  <dcterms:created xsi:type="dcterms:W3CDTF">2012-11-22T09:51:12Z</dcterms:created>
  <dcterms:modified xsi:type="dcterms:W3CDTF">2014-01-08T13:53:33Z</dcterms:modified>
</cp:coreProperties>
</file>