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206400" cy="3657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43" kern="1200">
        <a:solidFill>
          <a:schemeClr val="tx1"/>
        </a:solidFill>
        <a:latin typeface="Arial" charset="0"/>
        <a:ea typeface="+mn-ea"/>
        <a:cs typeface="+mn-cs"/>
      </a:defRPr>
    </a:lvl1pPr>
    <a:lvl2pPr marL="522488" algn="l" rtl="0" fontAlgn="base">
      <a:spcBef>
        <a:spcPct val="0"/>
      </a:spcBef>
      <a:spcAft>
        <a:spcPct val="0"/>
      </a:spcAft>
      <a:defRPr sz="4343" kern="1200">
        <a:solidFill>
          <a:schemeClr val="tx1"/>
        </a:solidFill>
        <a:latin typeface="Arial" charset="0"/>
        <a:ea typeface="+mn-ea"/>
        <a:cs typeface="+mn-cs"/>
      </a:defRPr>
    </a:lvl2pPr>
    <a:lvl3pPr marL="1044976" algn="l" rtl="0" fontAlgn="base">
      <a:spcBef>
        <a:spcPct val="0"/>
      </a:spcBef>
      <a:spcAft>
        <a:spcPct val="0"/>
      </a:spcAft>
      <a:defRPr sz="4343" kern="1200">
        <a:solidFill>
          <a:schemeClr val="tx1"/>
        </a:solidFill>
        <a:latin typeface="Arial" charset="0"/>
        <a:ea typeface="+mn-ea"/>
        <a:cs typeface="+mn-cs"/>
      </a:defRPr>
    </a:lvl3pPr>
    <a:lvl4pPr marL="1567464" algn="l" rtl="0" fontAlgn="base">
      <a:spcBef>
        <a:spcPct val="0"/>
      </a:spcBef>
      <a:spcAft>
        <a:spcPct val="0"/>
      </a:spcAft>
      <a:defRPr sz="4343" kern="1200">
        <a:solidFill>
          <a:schemeClr val="tx1"/>
        </a:solidFill>
        <a:latin typeface="Arial" charset="0"/>
        <a:ea typeface="+mn-ea"/>
        <a:cs typeface="+mn-cs"/>
      </a:defRPr>
    </a:lvl4pPr>
    <a:lvl5pPr marL="2089953" algn="l" rtl="0" fontAlgn="base">
      <a:spcBef>
        <a:spcPct val="0"/>
      </a:spcBef>
      <a:spcAft>
        <a:spcPct val="0"/>
      </a:spcAft>
      <a:defRPr sz="4343" kern="1200">
        <a:solidFill>
          <a:schemeClr val="tx1"/>
        </a:solidFill>
        <a:latin typeface="Arial" charset="0"/>
        <a:ea typeface="+mn-ea"/>
        <a:cs typeface="+mn-cs"/>
      </a:defRPr>
    </a:lvl5pPr>
    <a:lvl6pPr marL="2612441" algn="l" defTabSz="1044976" rtl="0" eaLnBrk="1" latinLnBrk="0" hangingPunct="1">
      <a:defRPr sz="4343" kern="1200">
        <a:solidFill>
          <a:schemeClr val="tx1"/>
        </a:solidFill>
        <a:latin typeface="Arial" charset="0"/>
        <a:ea typeface="+mn-ea"/>
        <a:cs typeface="+mn-cs"/>
      </a:defRPr>
    </a:lvl6pPr>
    <a:lvl7pPr marL="3134929" algn="l" defTabSz="1044976" rtl="0" eaLnBrk="1" latinLnBrk="0" hangingPunct="1">
      <a:defRPr sz="4343" kern="1200">
        <a:solidFill>
          <a:schemeClr val="tx1"/>
        </a:solidFill>
        <a:latin typeface="Arial" charset="0"/>
        <a:ea typeface="+mn-ea"/>
        <a:cs typeface="+mn-cs"/>
      </a:defRPr>
    </a:lvl7pPr>
    <a:lvl8pPr marL="3657417" algn="l" defTabSz="1044976" rtl="0" eaLnBrk="1" latinLnBrk="0" hangingPunct="1">
      <a:defRPr sz="4343" kern="1200">
        <a:solidFill>
          <a:schemeClr val="tx1"/>
        </a:solidFill>
        <a:latin typeface="Arial" charset="0"/>
        <a:ea typeface="+mn-ea"/>
        <a:cs typeface="+mn-cs"/>
      </a:defRPr>
    </a:lvl8pPr>
    <a:lvl9pPr marL="4179905" algn="l" defTabSz="1044976" rtl="0" eaLnBrk="1" latinLnBrk="0" hangingPunct="1">
      <a:defRPr sz="4343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520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8123"/>
    <a:srgbClr val="0D771D"/>
    <a:srgbClr val="FC050D"/>
    <a:srgbClr val="ED0009"/>
    <a:srgbClr val="008080"/>
    <a:srgbClr val="DDDDDD"/>
    <a:srgbClr val="336600"/>
    <a:srgbClr val="669900"/>
    <a:srgbClr val="87C5CB"/>
    <a:srgbClr val="5B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529" autoAdjust="0"/>
    <p:restoredTop sz="94764" autoAdjust="0"/>
  </p:normalViewPr>
  <p:slideViewPr>
    <p:cSldViewPr>
      <p:cViewPr>
        <p:scale>
          <a:sx n="30" d="100"/>
          <a:sy n="30" d="100"/>
        </p:scale>
        <p:origin x="1176" y="2874"/>
      </p:cViewPr>
      <p:guideLst>
        <p:guide orient="horz" pos="11520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85800"/>
            <a:ext cx="4800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5F3361-2405-48EE-818C-467D1C223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736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71" kern="1200">
        <a:solidFill>
          <a:schemeClr val="tx1"/>
        </a:solidFill>
        <a:latin typeface="Arial" charset="0"/>
        <a:ea typeface="+mn-ea"/>
        <a:cs typeface="+mn-cs"/>
      </a:defRPr>
    </a:lvl1pPr>
    <a:lvl2pPr marL="522488" algn="l" rtl="0" eaLnBrk="0" fontAlgn="base" hangingPunct="0">
      <a:spcBef>
        <a:spcPct val="30000"/>
      </a:spcBef>
      <a:spcAft>
        <a:spcPct val="0"/>
      </a:spcAft>
      <a:defRPr sz="1371" kern="1200">
        <a:solidFill>
          <a:schemeClr val="tx1"/>
        </a:solidFill>
        <a:latin typeface="Arial" charset="0"/>
        <a:ea typeface="+mn-ea"/>
        <a:cs typeface="+mn-cs"/>
      </a:defRPr>
    </a:lvl2pPr>
    <a:lvl3pPr marL="1044976" algn="l" rtl="0" eaLnBrk="0" fontAlgn="base" hangingPunct="0">
      <a:spcBef>
        <a:spcPct val="30000"/>
      </a:spcBef>
      <a:spcAft>
        <a:spcPct val="0"/>
      </a:spcAft>
      <a:defRPr sz="1371" kern="1200">
        <a:solidFill>
          <a:schemeClr val="tx1"/>
        </a:solidFill>
        <a:latin typeface="Arial" charset="0"/>
        <a:ea typeface="+mn-ea"/>
        <a:cs typeface="+mn-cs"/>
      </a:defRPr>
    </a:lvl3pPr>
    <a:lvl4pPr marL="1567464" algn="l" rtl="0" eaLnBrk="0" fontAlgn="base" hangingPunct="0">
      <a:spcBef>
        <a:spcPct val="30000"/>
      </a:spcBef>
      <a:spcAft>
        <a:spcPct val="0"/>
      </a:spcAft>
      <a:defRPr sz="1371" kern="1200">
        <a:solidFill>
          <a:schemeClr val="tx1"/>
        </a:solidFill>
        <a:latin typeface="Arial" charset="0"/>
        <a:ea typeface="+mn-ea"/>
        <a:cs typeface="+mn-cs"/>
      </a:defRPr>
    </a:lvl4pPr>
    <a:lvl5pPr marL="2089953" algn="l" rtl="0" eaLnBrk="0" fontAlgn="base" hangingPunct="0">
      <a:spcBef>
        <a:spcPct val="30000"/>
      </a:spcBef>
      <a:spcAft>
        <a:spcPct val="0"/>
      </a:spcAft>
      <a:defRPr sz="1371" kern="1200">
        <a:solidFill>
          <a:schemeClr val="tx1"/>
        </a:solidFill>
        <a:latin typeface="Arial" charset="0"/>
        <a:ea typeface="+mn-ea"/>
        <a:cs typeface="+mn-cs"/>
      </a:defRPr>
    </a:lvl5pPr>
    <a:lvl6pPr marL="2612441" algn="l" defTabSz="1044976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13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EE7683-CAC2-4B7F-B858-28F016B0AEB9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8700" y="685800"/>
            <a:ext cx="48006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7233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221" y="11362972"/>
            <a:ext cx="43523958" cy="78387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591" y="20725695"/>
            <a:ext cx="35845221" cy="9348611"/>
          </a:xfrm>
        </p:spPr>
        <p:txBody>
          <a:bodyPr/>
          <a:lstStyle>
            <a:lvl1pPr marL="0" indent="0" algn="ctr">
              <a:buNone/>
              <a:defRPr/>
            </a:lvl1pPr>
            <a:lvl2pPr marL="507995" indent="0" algn="ctr">
              <a:buNone/>
              <a:defRPr/>
            </a:lvl2pPr>
            <a:lvl3pPr marL="1015990" indent="0" algn="ctr">
              <a:buNone/>
              <a:defRPr/>
            </a:lvl3pPr>
            <a:lvl4pPr marL="1523985" indent="0" algn="ctr">
              <a:buNone/>
              <a:defRPr/>
            </a:lvl4pPr>
            <a:lvl5pPr marL="2031980" indent="0" algn="ctr">
              <a:buNone/>
              <a:defRPr/>
            </a:lvl5pPr>
            <a:lvl6pPr marL="2539975" indent="0" algn="ctr">
              <a:buNone/>
              <a:defRPr/>
            </a:lvl6pPr>
            <a:lvl7pPr marL="3047970" indent="0" algn="ctr">
              <a:buNone/>
              <a:defRPr/>
            </a:lvl7pPr>
            <a:lvl8pPr marL="3555964" indent="0" algn="ctr">
              <a:buNone/>
              <a:defRPr/>
            </a:lvl8pPr>
            <a:lvl9pPr marL="40639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3562-595C-41E0-A431-AB378AFFB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55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5ABB-973D-4162-96BF-63AD8AB82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43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012" y="1464028"/>
            <a:ext cx="11521810" cy="312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9580" y="1464028"/>
            <a:ext cx="34387632" cy="312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2FC5-3957-4F45-8892-8AA18086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26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579" y="1464028"/>
            <a:ext cx="46087242" cy="609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59580" y="8533695"/>
            <a:ext cx="22954721" cy="24140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5692101" y="8533695"/>
            <a:ext cx="22954721" cy="2414058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B66-8F62-42BD-B0EA-2923AA34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65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B6AF-379B-4B34-AAC6-97D3032A4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615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3503821"/>
            <a:ext cx="43525811" cy="7263694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5502820"/>
            <a:ext cx="43525811" cy="8001000"/>
          </a:xfrm>
        </p:spPr>
        <p:txBody>
          <a:bodyPr anchor="b"/>
          <a:lstStyle>
            <a:lvl1pPr marL="0" indent="0">
              <a:buNone/>
              <a:defRPr sz="2222"/>
            </a:lvl1pPr>
            <a:lvl2pPr marL="507995" indent="0">
              <a:buNone/>
              <a:defRPr sz="2000"/>
            </a:lvl2pPr>
            <a:lvl3pPr marL="1015990" indent="0">
              <a:buNone/>
              <a:defRPr sz="1778"/>
            </a:lvl3pPr>
            <a:lvl4pPr marL="1523985" indent="0">
              <a:buNone/>
              <a:defRPr sz="1556"/>
            </a:lvl4pPr>
            <a:lvl5pPr marL="2031980" indent="0">
              <a:buNone/>
              <a:defRPr sz="1556"/>
            </a:lvl5pPr>
            <a:lvl6pPr marL="2539975" indent="0">
              <a:buNone/>
              <a:defRPr sz="1556"/>
            </a:lvl6pPr>
            <a:lvl7pPr marL="3047970" indent="0">
              <a:buNone/>
              <a:defRPr sz="1556"/>
            </a:lvl7pPr>
            <a:lvl8pPr marL="3555964" indent="0">
              <a:buNone/>
              <a:defRPr sz="1556"/>
            </a:lvl8pPr>
            <a:lvl9pPr marL="4063959" indent="0">
              <a:buNone/>
              <a:defRPr sz="15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BFBC0-7F94-4CE5-A00D-18BE726F2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15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80" y="8533695"/>
            <a:ext cx="22954721" cy="2414058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2101" y="8533695"/>
            <a:ext cx="22954721" cy="24140583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45C6-96DC-4F21-9A48-95AFF68A5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54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579" y="8187973"/>
            <a:ext cx="22625050" cy="3411361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9579" y="11599334"/>
            <a:ext cx="22625050" cy="21073181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512" y="8187973"/>
            <a:ext cx="22634310" cy="3411361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512" y="11599334"/>
            <a:ext cx="22634310" cy="21073181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2CE4-144C-4A27-8B3F-7EB79E6B2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5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AA83-0A80-48DF-A2A9-D01CE04D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37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DA95-0AAE-48A7-9DEF-F9FD3932C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86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579" y="1456972"/>
            <a:ext cx="16846550" cy="6196542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1021" y="1456972"/>
            <a:ext cx="28625800" cy="31215542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9579" y="7653514"/>
            <a:ext cx="16846550" cy="25019000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38B2-2801-40BE-BC48-C628781FF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73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441" y="25602848"/>
            <a:ext cx="30724210" cy="3023306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441" y="3268487"/>
            <a:ext cx="30724210" cy="21944541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441" y="28626154"/>
            <a:ext cx="30724210" cy="4291541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A3960-9A0E-4A4A-BE72-10B88343D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30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579" y="1464028"/>
            <a:ext cx="4608724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579" y="8533695"/>
            <a:ext cx="46087242" cy="2414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579" y="33309278"/>
            <a:ext cx="11949642" cy="254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>
              <a:defRPr sz="7889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4779" y="33309278"/>
            <a:ext cx="16216842" cy="254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>
              <a:defRPr sz="7889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179" y="33309278"/>
            <a:ext cx="11949642" cy="254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>
              <a:defRPr sz="7889" smtClean="0"/>
            </a:lvl1pPr>
          </a:lstStyle>
          <a:p>
            <a:pPr>
              <a:defRPr/>
            </a:pPr>
            <a:fld id="{2839560C-692A-406E-AC47-35009443A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5226351" rtl="0" eaLnBrk="0" fontAlgn="base" hangingPunct="0">
        <a:spcBef>
          <a:spcPct val="0"/>
        </a:spcBef>
        <a:spcAft>
          <a:spcPct val="0"/>
        </a:spcAft>
        <a:defRPr sz="25222">
          <a:solidFill>
            <a:schemeClr val="tx2"/>
          </a:solidFill>
          <a:latin typeface="+mj-lt"/>
          <a:ea typeface="+mj-ea"/>
          <a:cs typeface="+mj-cs"/>
        </a:defRPr>
      </a:lvl1pPr>
      <a:lvl2pPr algn="ctr" defTabSz="5226351" rtl="0" eaLnBrk="0" fontAlgn="base" hangingPunct="0">
        <a:spcBef>
          <a:spcPct val="0"/>
        </a:spcBef>
        <a:spcAft>
          <a:spcPct val="0"/>
        </a:spcAft>
        <a:defRPr sz="25222">
          <a:solidFill>
            <a:schemeClr val="tx2"/>
          </a:solidFill>
          <a:latin typeface="Arial" charset="0"/>
        </a:defRPr>
      </a:lvl2pPr>
      <a:lvl3pPr algn="ctr" defTabSz="5226351" rtl="0" eaLnBrk="0" fontAlgn="base" hangingPunct="0">
        <a:spcBef>
          <a:spcPct val="0"/>
        </a:spcBef>
        <a:spcAft>
          <a:spcPct val="0"/>
        </a:spcAft>
        <a:defRPr sz="25222">
          <a:solidFill>
            <a:schemeClr val="tx2"/>
          </a:solidFill>
          <a:latin typeface="Arial" charset="0"/>
        </a:defRPr>
      </a:lvl3pPr>
      <a:lvl4pPr algn="ctr" defTabSz="5226351" rtl="0" eaLnBrk="0" fontAlgn="base" hangingPunct="0">
        <a:spcBef>
          <a:spcPct val="0"/>
        </a:spcBef>
        <a:spcAft>
          <a:spcPct val="0"/>
        </a:spcAft>
        <a:defRPr sz="25222">
          <a:solidFill>
            <a:schemeClr val="tx2"/>
          </a:solidFill>
          <a:latin typeface="Arial" charset="0"/>
        </a:defRPr>
      </a:lvl4pPr>
      <a:lvl5pPr algn="ctr" defTabSz="5226351" rtl="0" eaLnBrk="0" fontAlgn="base" hangingPunct="0">
        <a:spcBef>
          <a:spcPct val="0"/>
        </a:spcBef>
        <a:spcAft>
          <a:spcPct val="0"/>
        </a:spcAft>
        <a:defRPr sz="25222">
          <a:solidFill>
            <a:schemeClr val="tx2"/>
          </a:solidFill>
          <a:latin typeface="Arial" charset="0"/>
        </a:defRPr>
      </a:lvl5pPr>
      <a:lvl6pPr marL="507995" algn="ctr" defTabSz="5226351" rtl="0" fontAlgn="base">
        <a:spcBef>
          <a:spcPct val="0"/>
        </a:spcBef>
        <a:spcAft>
          <a:spcPct val="0"/>
        </a:spcAft>
        <a:defRPr sz="25222">
          <a:solidFill>
            <a:schemeClr val="tx2"/>
          </a:solidFill>
          <a:latin typeface="Arial" charset="0"/>
        </a:defRPr>
      </a:lvl6pPr>
      <a:lvl7pPr marL="1015990" algn="ctr" defTabSz="5226351" rtl="0" fontAlgn="base">
        <a:spcBef>
          <a:spcPct val="0"/>
        </a:spcBef>
        <a:spcAft>
          <a:spcPct val="0"/>
        </a:spcAft>
        <a:defRPr sz="25222">
          <a:solidFill>
            <a:schemeClr val="tx2"/>
          </a:solidFill>
          <a:latin typeface="Arial" charset="0"/>
        </a:defRPr>
      </a:lvl7pPr>
      <a:lvl8pPr marL="1523985" algn="ctr" defTabSz="5226351" rtl="0" fontAlgn="base">
        <a:spcBef>
          <a:spcPct val="0"/>
        </a:spcBef>
        <a:spcAft>
          <a:spcPct val="0"/>
        </a:spcAft>
        <a:defRPr sz="25222">
          <a:solidFill>
            <a:schemeClr val="tx2"/>
          </a:solidFill>
          <a:latin typeface="Arial" charset="0"/>
        </a:defRPr>
      </a:lvl8pPr>
      <a:lvl9pPr marL="2031980" algn="ctr" defTabSz="5226351" rtl="0" fontAlgn="base">
        <a:spcBef>
          <a:spcPct val="0"/>
        </a:spcBef>
        <a:spcAft>
          <a:spcPct val="0"/>
        </a:spcAft>
        <a:defRPr sz="25222">
          <a:solidFill>
            <a:schemeClr val="tx2"/>
          </a:solidFill>
          <a:latin typeface="Arial" charset="0"/>
        </a:defRPr>
      </a:lvl9pPr>
    </p:titleStyle>
    <p:bodyStyle>
      <a:lvl1pPr marL="1957897" indent="-1957897" algn="l" defTabSz="5226351" rtl="0" eaLnBrk="0" fontAlgn="base" hangingPunct="0">
        <a:spcBef>
          <a:spcPct val="20000"/>
        </a:spcBef>
        <a:spcAft>
          <a:spcPct val="0"/>
        </a:spcAft>
        <a:buChar char="•"/>
        <a:defRPr sz="18333">
          <a:solidFill>
            <a:schemeClr val="tx1"/>
          </a:solidFill>
          <a:latin typeface="+mn-lt"/>
          <a:ea typeface="+mn-ea"/>
          <a:cs typeface="+mn-cs"/>
        </a:defRPr>
      </a:lvl1pPr>
      <a:lvl2pPr marL="4247402" indent="-1635109" algn="l" defTabSz="5226351" rtl="0" eaLnBrk="0" fontAlgn="base" hangingPunct="0">
        <a:spcBef>
          <a:spcPct val="20000"/>
        </a:spcBef>
        <a:spcAft>
          <a:spcPct val="0"/>
        </a:spcAft>
        <a:buChar char="–"/>
        <a:defRPr sz="16000">
          <a:solidFill>
            <a:schemeClr val="tx1"/>
          </a:solidFill>
          <a:latin typeface="+mn-lt"/>
        </a:defRPr>
      </a:lvl2pPr>
      <a:lvl3pPr marL="6528088" indent="-1301737" algn="l" defTabSz="5226351" rtl="0" eaLnBrk="0" fontAlgn="base" hangingPunct="0">
        <a:spcBef>
          <a:spcPct val="20000"/>
        </a:spcBef>
        <a:spcAft>
          <a:spcPct val="0"/>
        </a:spcAft>
        <a:buChar char="•"/>
        <a:defRPr sz="13778">
          <a:solidFill>
            <a:schemeClr val="tx1"/>
          </a:solidFill>
          <a:latin typeface="+mn-lt"/>
        </a:defRPr>
      </a:lvl3pPr>
      <a:lvl4pPr marL="9142145" indent="-1303501" algn="l" defTabSz="5226351" rtl="0" eaLnBrk="0" fontAlgn="base" hangingPunct="0">
        <a:spcBef>
          <a:spcPct val="20000"/>
        </a:spcBef>
        <a:spcAft>
          <a:spcPct val="0"/>
        </a:spcAft>
        <a:buChar char="–"/>
        <a:defRPr sz="11444">
          <a:solidFill>
            <a:schemeClr val="tx1"/>
          </a:solidFill>
          <a:latin typeface="+mn-lt"/>
        </a:defRPr>
      </a:lvl4pPr>
      <a:lvl5pPr marL="11757966" indent="-1307029" algn="l" defTabSz="5226351" rtl="0" eaLnBrk="0" fontAlgn="base" hangingPunct="0">
        <a:spcBef>
          <a:spcPct val="20000"/>
        </a:spcBef>
        <a:spcAft>
          <a:spcPct val="0"/>
        </a:spcAft>
        <a:buChar char="»"/>
        <a:defRPr sz="11444">
          <a:solidFill>
            <a:schemeClr val="tx1"/>
          </a:solidFill>
          <a:latin typeface="+mn-lt"/>
        </a:defRPr>
      </a:lvl5pPr>
      <a:lvl6pPr marL="12265961" indent="-1307029" algn="l" defTabSz="5226351" rtl="0" fontAlgn="base">
        <a:spcBef>
          <a:spcPct val="20000"/>
        </a:spcBef>
        <a:spcAft>
          <a:spcPct val="0"/>
        </a:spcAft>
        <a:buChar char="»"/>
        <a:defRPr sz="11444">
          <a:solidFill>
            <a:schemeClr val="tx1"/>
          </a:solidFill>
          <a:latin typeface="+mn-lt"/>
        </a:defRPr>
      </a:lvl6pPr>
      <a:lvl7pPr marL="12773956" indent="-1307029" algn="l" defTabSz="5226351" rtl="0" fontAlgn="base">
        <a:spcBef>
          <a:spcPct val="20000"/>
        </a:spcBef>
        <a:spcAft>
          <a:spcPct val="0"/>
        </a:spcAft>
        <a:buChar char="»"/>
        <a:defRPr sz="11444">
          <a:solidFill>
            <a:schemeClr val="tx1"/>
          </a:solidFill>
          <a:latin typeface="+mn-lt"/>
        </a:defRPr>
      </a:lvl7pPr>
      <a:lvl8pPr marL="13281951" indent="-1307029" algn="l" defTabSz="5226351" rtl="0" fontAlgn="base">
        <a:spcBef>
          <a:spcPct val="20000"/>
        </a:spcBef>
        <a:spcAft>
          <a:spcPct val="0"/>
        </a:spcAft>
        <a:buChar char="»"/>
        <a:defRPr sz="11444">
          <a:solidFill>
            <a:schemeClr val="tx1"/>
          </a:solidFill>
          <a:latin typeface="+mn-lt"/>
        </a:defRPr>
      </a:lvl8pPr>
      <a:lvl9pPr marL="13789945" indent="-1307029" algn="l" defTabSz="5226351" rtl="0" fontAlgn="base">
        <a:spcBef>
          <a:spcPct val="20000"/>
        </a:spcBef>
        <a:spcAft>
          <a:spcPct val="0"/>
        </a:spcAft>
        <a:buChar char="»"/>
        <a:defRPr sz="1144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virologyj.com/about/access/" TargetMode="External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5451" y="18593103"/>
            <a:ext cx="12538329" cy="9403747"/>
          </a:xfrm>
          <a:prstGeom prst="rect">
            <a:avLst/>
          </a:prstGeom>
        </p:spPr>
      </p:pic>
      <p:sp>
        <p:nvSpPr>
          <p:cNvPr id="37" name="Rectangle 13"/>
          <p:cNvSpPr txBox="1">
            <a:spLocks noChangeArrowheads="1"/>
          </p:cNvSpPr>
          <p:nvPr/>
        </p:nvSpPr>
        <p:spPr bwMode="auto">
          <a:xfrm>
            <a:off x="1925052" y="888442"/>
            <a:ext cx="47696822" cy="6699581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418003" tIns="209002" rIns="418003" bIns="209002" numCol="1" anchor="ctr" anchorCtr="0" compatLnSpc="1">
            <a:prstTxWarp prst="textNoShape">
              <a:avLst/>
            </a:prstTxWarp>
          </a:bodyPr>
          <a:lstStyle>
            <a:lvl1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 charset="0"/>
              </a:defRPr>
            </a:lvl2pPr>
            <a:lvl3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 charset="0"/>
              </a:defRPr>
            </a:lvl3pPr>
            <a:lvl4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 charset="0"/>
              </a:defRPr>
            </a:lvl4pPr>
            <a:lvl5pPr algn="ctr" defTabSz="3762375" rtl="0" eaLnBrk="0" fontAlgn="base" hangingPunct="0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 charset="0"/>
              </a:defRPr>
            </a:lvl5pPr>
            <a:lvl6pPr marL="4572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 charset="0"/>
              </a:defRPr>
            </a:lvl6pPr>
            <a:lvl7pPr marL="9144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 charset="0"/>
              </a:defRPr>
            </a:lvl7pPr>
            <a:lvl8pPr marL="13716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 charset="0"/>
              </a:defRPr>
            </a:lvl8pPr>
            <a:lvl9pPr marL="1828800" algn="ctr" defTabSz="3762375" rtl="0" fontAlgn="base">
              <a:spcBef>
                <a:spcPct val="0"/>
              </a:spcBef>
              <a:spcAft>
                <a:spcPct val="0"/>
              </a:spcAft>
              <a:defRPr sz="18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555" b="1" dirty="0" smtClean="0">
                <a:solidFill>
                  <a:schemeClr val="bg1"/>
                </a:solidFill>
                <a:latin typeface="HelveticaNeue" pitchFamily="2" charset="0"/>
              </a:rPr>
              <a:t>Expression and Localization of a Hypothetical Protein of </a:t>
            </a:r>
            <a:r>
              <a:rPr lang="en-US" sz="10555" b="1" i="1" dirty="0" err="1" smtClean="0">
                <a:solidFill>
                  <a:schemeClr val="bg1"/>
                </a:solidFill>
                <a:latin typeface="HelveticaNeue" pitchFamily="2" charset="0"/>
              </a:rPr>
              <a:t>Trypanosoma</a:t>
            </a:r>
            <a:r>
              <a:rPr lang="en-US" sz="10555" b="1" i="1" dirty="0" smtClean="0">
                <a:solidFill>
                  <a:schemeClr val="bg1"/>
                </a:solidFill>
                <a:latin typeface="HelveticaNeue" pitchFamily="2" charset="0"/>
              </a:rPr>
              <a:t> </a:t>
            </a:r>
            <a:r>
              <a:rPr lang="en-US" sz="10555" b="1" i="1" dirty="0" err="1" smtClean="0">
                <a:solidFill>
                  <a:schemeClr val="bg1"/>
                </a:solidFill>
                <a:latin typeface="HelveticaNeue" pitchFamily="2" charset="0"/>
              </a:rPr>
              <a:t>brucei</a:t>
            </a:r>
            <a:r>
              <a:rPr lang="en-US" sz="6667" b="1" dirty="0" smtClean="0">
                <a:solidFill>
                  <a:schemeClr val="bg1"/>
                </a:solidFill>
                <a:latin typeface="Lucida Grande" pitchFamily="2" charset="0"/>
              </a:rPr>
              <a:t/>
            </a:r>
            <a:br>
              <a:rPr lang="en-US" sz="6667" b="1" dirty="0" smtClean="0">
                <a:solidFill>
                  <a:schemeClr val="bg1"/>
                </a:solidFill>
                <a:latin typeface="Lucida Grande" pitchFamily="2" charset="0"/>
              </a:rPr>
            </a:br>
            <a:r>
              <a:rPr lang="en-US" sz="5330" b="1" dirty="0">
                <a:solidFill>
                  <a:schemeClr val="bg1"/>
                </a:solidFill>
                <a:latin typeface="HelveticaNeue" pitchFamily="2" charset="0"/>
              </a:rPr>
              <a:t>Savannah Mwesigwa</a:t>
            </a:r>
            <a:r>
              <a:rPr lang="en-US" sz="5330" b="1" baseline="30000" dirty="0">
                <a:solidFill>
                  <a:schemeClr val="bg1"/>
                </a:solidFill>
                <a:latin typeface="HelveticaNeue" pitchFamily="2" charset="0"/>
              </a:rPr>
              <a:t>1</a:t>
            </a:r>
            <a:r>
              <a:rPr lang="en-US" sz="5330" b="1" dirty="0">
                <a:solidFill>
                  <a:schemeClr val="bg1"/>
                </a:solidFill>
                <a:latin typeface="HelveticaNeue" pitchFamily="2" charset="0"/>
              </a:rPr>
              <a:t>, Monica Namayanja</a:t>
            </a:r>
            <a:r>
              <a:rPr lang="en-US" sz="5330" b="1" baseline="30000" dirty="0">
                <a:solidFill>
                  <a:schemeClr val="bg1"/>
                </a:solidFill>
                <a:latin typeface="HelveticaNeue" pitchFamily="2" charset="0"/>
              </a:rPr>
              <a:t>1</a:t>
            </a:r>
            <a:r>
              <a:rPr lang="en-US" sz="5330" b="1" dirty="0">
                <a:solidFill>
                  <a:schemeClr val="bg1"/>
                </a:solidFill>
                <a:latin typeface="HelveticaNeue" pitchFamily="2" charset="0"/>
              </a:rPr>
              <a:t>, Phillip Magambo</a:t>
            </a:r>
            <a:r>
              <a:rPr lang="en-US" sz="5330" b="1" baseline="30000" dirty="0">
                <a:solidFill>
                  <a:schemeClr val="bg1"/>
                </a:solidFill>
                <a:latin typeface="HelveticaNeue" pitchFamily="2" charset="0"/>
              </a:rPr>
              <a:t>1</a:t>
            </a:r>
            <a:r>
              <a:rPr lang="en-US" sz="5330" b="1" dirty="0">
                <a:solidFill>
                  <a:schemeClr val="bg1"/>
                </a:solidFill>
                <a:latin typeface="HelveticaNeue" pitchFamily="2" charset="0"/>
              </a:rPr>
              <a:t>, Sylvester Ochwo</a:t>
            </a:r>
            <a:r>
              <a:rPr lang="en-US" sz="5330" b="1" baseline="30000" dirty="0">
                <a:solidFill>
                  <a:schemeClr val="bg1"/>
                </a:solidFill>
                <a:latin typeface="HelveticaNeue" pitchFamily="2" charset="0"/>
              </a:rPr>
              <a:t>1</a:t>
            </a:r>
            <a:r>
              <a:rPr lang="en-US" sz="5330" b="1" dirty="0">
                <a:solidFill>
                  <a:schemeClr val="bg1"/>
                </a:solidFill>
                <a:latin typeface="HelveticaNeue" pitchFamily="2" charset="0"/>
              </a:rPr>
              <a:t>, David K. </a:t>
            </a:r>
            <a:r>
              <a:rPr lang="en-US" sz="5330" b="1" dirty="0" err="1">
                <a:solidFill>
                  <a:schemeClr val="bg1"/>
                </a:solidFill>
                <a:latin typeface="HelveticaNeue" pitchFamily="2" charset="0"/>
              </a:rPr>
              <a:t>Atuhaire</a:t>
            </a:r>
            <a:r>
              <a:rPr lang="en-US" sz="5330" b="1" dirty="0">
                <a:solidFill>
                  <a:schemeClr val="bg1"/>
                </a:solidFill>
                <a:latin typeface="HelveticaNeue" pitchFamily="2" charset="0"/>
              </a:rPr>
              <a:t>, E. </a:t>
            </a:r>
            <a:r>
              <a:rPr lang="en-US" sz="5330" b="1" dirty="0" smtClean="0">
                <a:solidFill>
                  <a:schemeClr val="bg1"/>
                </a:solidFill>
                <a:latin typeface="HelveticaNeue" pitchFamily="2" charset="0"/>
              </a:rPr>
              <a:t>M</a:t>
            </a:r>
            <a:r>
              <a:rPr lang="en-US" sz="5330" b="1" baseline="30000" dirty="0">
                <a:solidFill>
                  <a:schemeClr val="bg1"/>
                </a:solidFill>
                <a:latin typeface="HelveticaNeue" pitchFamily="2" charset="0"/>
              </a:rPr>
              <a:t>1</a:t>
            </a:r>
            <a:r>
              <a:rPr lang="en-US" sz="5330" b="1" dirty="0" smtClean="0">
                <a:solidFill>
                  <a:schemeClr val="bg1"/>
                </a:solidFill>
                <a:latin typeface="HelveticaNeue" pitchFamily="2" charset="0"/>
              </a:rPr>
              <a:t>. </a:t>
            </a:r>
            <a:r>
              <a:rPr lang="en-US" sz="5330" b="1" dirty="0">
                <a:solidFill>
                  <a:schemeClr val="bg1"/>
                </a:solidFill>
                <a:latin typeface="HelveticaNeue" pitchFamily="2" charset="0"/>
              </a:rPr>
              <a:t>Wampande</a:t>
            </a:r>
            <a:r>
              <a:rPr lang="en-US" sz="5330" b="1" baseline="30000" dirty="0">
                <a:solidFill>
                  <a:schemeClr val="bg1"/>
                </a:solidFill>
                <a:latin typeface="HelveticaNeue" pitchFamily="2" charset="0"/>
              </a:rPr>
              <a:t>1</a:t>
            </a:r>
            <a:r>
              <a:rPr lang="en-US" sz="5330" b="1" dirty="0">
                <a:solidFill>
                  <a:schemeClr val="bg1"/>
                </a:solidFill>
                <a:latin typeface="HelveticaNeue" pitchFamily="2" charset="0"/>
              </a:rPr>
              <a:t>, &amp; G. W. Lubega</a:t>
            </a:r>
            <a:r>
              <a:rPr lang="en-US" sz="5330" b="1" baseline="30000" dirty="0">
                <a:solidFill>
                  <a:schemeClr val="bg1"/>
                </a:solidFill>
                <a:latin typeface="HelveticaNeue" pitchFamily="2" charset="0"/>
              </a:rPr>
              <a:t>1</a:t>
            </a:r>
            <a:endParaRPr lang="en-US" sz="5330" b="1" dirty="0">
              <a:solidFill>
                <a:schemeClr val="bg1"/>
              </a:solidFill>
              <a:latin typeface="HelveticaNeue" pitchFamily="2" charset="0"/>
            </a:endParaRPr>
          </a:p>
          <a:p>
            <a:pPr eaLnBrk="1" hangingPunct="1"/>
            <a:endParaRPr lang="en-US" sz="4000" b="1" i="1" baseline="30000" dirty="0" smtClean="0">
              <a:solidFill>
                <a:schemeClr val="bg1"/>
              </a:solidFill>
              <a:latin typeface="HelveticaNeue" pitchFamily="2" charset="0"/>
            </a:endParaRPr>
          </a:p>
          <a:p>
            <a:pPr eaLnBrk="1" hangingPunct="1"/>
            <a:endParaRPr lang="en-US" sz="4000" b="1" i="1" baseline="30000" dirty="0">
              <a:solidFill>
                <a:schemeClr val="bg1"/>
              </a:solidFill>
              <a:latin typeface="HelveticaNeue" pitchFamily="2" charset="0"/>
            </a:endParaRPr>
          </a:p>
          <a:p>
            <a:pPr eaLnBrk="1" hangingPunct="1"/>
            <a:endParaRPr lang="en-US" sz="4000" b="1" i="1" baseline="30000" dirty="0" smtClean="0">
              <a:solidFill>
                <a:schemeClr val="bg1"/>
              </a:solidFill>
              <a:latin typeface="HelveticaNeue" pitchFamily="2" charset="0"/>
            </a:endParaRPr>
          </a:p>
          <a:p>
            <a:pPr eaLnBrk="1" hangingPunct="1"/>
            <a:r>
              <a:rPr lang="en-US" sz="4000" b="1" i="1" baseline="30000" dirty="0" smtClean="0">
                <a:solidFill>
                  <a:schemeClr val="bg1"/>
                </a:solidFill>
                <a:latin typeface="HelveticaNeue" pitchFamily="2" charset="0"/>
              </a:rPr>
              <a:t>1</a:t>
            </a:r>
            <a:r>
              <a:rPr lang="en-US" sz="4000" b="1" i="1" dirty="0" smtClean="0">
                <a:solidFill>
                  <a:schemeClr val="bg1"/>
                </a:solidFill>
                <a:latin typeface="HelveticaNeue" pitchFamily="2" charset="0"/>
              </a:rPr>
              <a:t>College of Veterinary Medicine, Animal resources and Biosecurity, </a:t>
            </a:r>
            <a:r>
              <a:rPr lang="en-US" sz="4000" b="1" i="1" dirty="0" err="1" smtClean="0">
                <a:solidFill>
                  <a:schemeClr val="bg1"/>
                </a:solidFill>
                <a:latin typeface="HelveticaNeue" pitchFamily="2" charset="0"/>
              </a:rPr>
              <a:t>Makerere</a:t>
            </a:r>
            <a:r>
              <a:rPr lang="en-US" sz="4000" b="1" i="1" dirty="0" smtClean="0">
                <a:solidFill>
                  <a:schemeClr val="bg1"/>
                </a:solidFill>
                <a:latin typeface="HelveticaNeue" pitchFamily="2" charset="0"/>
              </a:rPr>
              <a:t> University,</a:t>
            </a:r>
          </a:p>
        </p:txBody>
      </p:sp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1928475" y="8249481"/>
            <a:ext cx="15437556" cy="1524000"/>
          </a:xfrm>
          <a:prstGeom prst="rect">
            <a:avLst/>
          </a:prstGeom>
          <a:solidFill>
            <a:srgbClr val="138123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90481" tIns="95240" rIns="190481" bIns="95240" anchor="ctr"/>
          <a:lstStyle/>
          <a:p>
            <a:pPr algn="ctr" defTabSz="5226351"/>
            <a:r>
              <a:rPr lang="en-US" sz="7111" b="1" dirty="0">
                <a:latin typeface="HelveticaNeue" pitchFamily="2" charset="0"/>
              </a:rPr>
              <a:t>Introduction</a:t>
            </a:r>
          </a:p>
        </p:txBody>
      </p:sp>
      <p:sp>
        <p:nvSpPr>
          <p:cNvPr id="2052" name="Rectangle 19"/>
          <p:cNvSpPr>
            <a:spLocks noChangeArrowheads="1"/>
          </p:cNvSpPr>
          <p:nvPr/>
        </p:nvSpPr>
        <p:spPr bwMode="auto">
          <a:xfrm>
            <a:off x="1762584" y="25388307"/>
            <a:ext cx="15440978" cy="1524000"/>
          </a:xfrm>
          <a:prstGeom prst="rect">
            <a:avLst/>
          </a:prstGeom>
          <a:solidFill>
            <a:srgbClr val="0D771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90481" tIns="95240" rIns="190481" bIns="95240" anchor="ctr"/>
          <a:lstStyle/>
          <a:p>
            <a:pPr algn="ctr" defTabSz="5226351"/>
            <a:r>
              <a:rPr lang="en-US" sz="7111" b="1" dirty="0">
                <a:latin typeface="HelveticaNeue" pitchFamily="2" charset="0"/>
              </a:rPr>
              <a:t>Methods</a:t>
            </a:r>
          </a:p>
        </p:txBody>
      </p: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34542490" y="22187883"/>
            <a:ext cx="15091416" cy="1396319"/>
          </a:xfrm>
          <a:prstGeom prst="rect">
            <a:avLst/>
          </a:prstGeom>
          <a:solidFill>
            <a:srgbClr val="13812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90481" tIns="95240" rIns="190481" bIns="95240" anchor="ctr"/>
          <a:lstStyle/>
          <a:p>
            <a:pPr algn="ctr" defTabSz="5226351"/>
            <a:r>
              <a:rPr lang="en-US" sz="7111" b="1" dirty="0">
                <a:latin typeface="HelveticaNeue" pitchFamily="2" charset="0"/>
              </a:rPr>
              <a:t>Conclusion</a:t>
            </a:r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1896534" y="18365612"/>
            <a:ext cx="15307028" cy="176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1" tIns="95240" rIns="190481" bIns="95240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0222"/>
          </a:p>
        </p:txBody>
      </p:sp>
      <p:sp>
        <p:nvSpPr>
          <p:cNvPr id="2056" name="Rectangle 25"/>
          <p:cNvSpPr>
            <a:spLocks noChangeArrowheads="1"/>
          </p:cNvSpPr>
          <p:nvPr/>
        </p:nvSpPr>
        <p:spPr bwMode="auto">
          <a:xfrm>
            <a:off x="1994948" y="20747004"/>
            <a:ext cx="15440978" cy="1524000"/>
          </a:xfrm>
          <a:prstGeom prst="rect">
            <a:avLst/>
          </a:prstGeom>
          <a:solidFill>
            <a:srgbClr val="0D771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90481" tIns="95240" rIns="190481" bIns="95240" anchor="ctr"/>
          <a:lstStyle/>
          <a:p>
            <a:pPr algn="ctr" defTabSz="5226351"/>
            <a:r>
              <a:rPr lang="en-US" sz="7111" b="1" dirty="0">
                <a:latin typeface="HelveticaNeue" pitchFamily="2" charset="0"/>
              </a:rPr>
              <a:t>Objectives</a:t>
            </a:r>
          </a:p>
        </p:txBody>
      </p:sp>
      <p:sp>
        <p:nvSpPr>
          <p:cNvPr id="2057" name="Rectangle 26"/>
          <p:cNvSpPr>
            <a:spLocks noChangeArrowheads="1"/>
          </p:cNvSpPr>
          <p:nvPr/>
        </p:nvSpPr>
        <p:spPr bwMode="auto">
          <a:xfrm>
            <a:off x="34277734" y="29145325"/>
            <a:ext cx="15437556" cy="1524000"/>
          </a:xfrm>
          <a:prstGeom prst="rect">
            <a:avLst/>
          </a:prstGeom>
          <a:solidFill>
            <a:srgbClr val="13812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0481" tIns="95240" rIns="190481" bIns="95240" anchor="ctr"/>
          <a:lstStyle/>
          <a:p>
            <a:pPr algn="ctr" defTabSz="5226351"/>
            <a:r>
              <a:rPr lang="en-US" sz="7111" b="1" dirty="0">
                <a:solidFill>
                  <a:schemeClr val="bg1"/>
                </a:solidFill>
                <a:latin typeface="HelveticaNeue" pitchFamily="2" charset="0"/>
              </a:rPr>
              <a:t>References</a:t>
            </a:r>
          </a:p>
        </p:txBody>
      </p:sp>
      <p:sp>
        <p:nvSpPr>
          <p:cNvPr id="2058" name="Rectangle 30"/>
          <p:cNvSpPr>
            <a:spLocks noChangeArrowheads="1"/>
          </p:cNvSpPr>
          <p:nvPr/>
        </p:nvSpPr>
        <p:spPr bwMode="auto">
          <a:xfrm>
            <a:off x="18320010" y="8288050"/>
            <a:ext cx="15437556" cy="1524000"/>
          </a:xfrm>
          <a:prstGeom prst="rect">
            <a:avLst/>
          </a:prstGeom>
          <a:solidFill>
            <a:srgbClr val="13812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190481" tIns="95240" rIns="190481" bIns="95240" anchor="ctr"/>
          <a:lstStyle/>
          <a:p>
            <a:pPr algn="ctr" defTabSz="5226351"/>
            <a:r>
              <a:rPr lang="en-US" sz="7111" b="1" dirty="0">
                <a:latin typeface="HelveticaNeue" pitchFamily="2" charset="0"/>
              </a:rPr>
              <a:t>Results</a:t>
            </a:r>
          </a:p>
        </p:txBody>
      </p:sp>
      <p:sp>
        <p:nvSpPr>
          <p:cNvPr id="2059" name="Text Box 32"/>
          <p:cNvSpPr txBox="1">
            <a:spLocks noChangeArrowheads="1"/>
          </p:cNvSpPr>
          <p:nvPr/>
        </p:nvSpPr>
        <p:spPr bwMode="auto">
          <a:xfrm>
            <a:off x="1631780" y="22531576"/>
            <a:ext cx="15571782" cy="240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81" tIns="95240" rIns="190481" bIns="95240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8572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smtClean="0">
                <a:latin typeface="Helvetica" panose="020B0604020202030204" pitchFamily="34" charset="0"/>
              </a:rPr>
              <a:t>To express and localize a </a:t>
            </a:r>
            <a:r>
              <a:rPr lang="en-US" sz="4800" dirty="0">
                <a:latin typeface="Helvetica" panose="020B0604020202030204" pitchFamily="34" charset="0"/>
              </a:rPr>
              <a:t>hypothetical protein, designated </a:t>
            </a:r>
            <a:r>
              <a:rPr lang="en-US" sz="4800" i="1" dirty="0">
                <a:latin typeface="Helvetica" panose="020B0604020202030204" pitchFamily="34" charset="0"/>
              </a:rPr>
              <a:t>T</a:t>
            </a:r>
            <a:r>
              <a:rPr lang="en-US" sz="4800" i="1" dirty="0" smtClean="0">
                <a:latin typeface="Helvetica" panose="020B0604020202030204" pitchFamily="34" charset="0"/>
              </a:rPr>
              <a:t>mp10</a:t>
            </a:r>
            <a:r>
              <a:rPr lang="en-US" sz="4800" dirty="0">
                <a:latin typeface="Helvetica" panose="020B0604020202030204" pitchFamily="34" charset="0"/>
              </a:rPr>
              <a:t>, </a:t>
            </a:r>
            <a:r>
              <a:rPr lang="en-US" sz="4800" dirty="0" smtClean="0">
                <a:latin typeface="Helvetica" panose="020B0604020202030204" pitchFamily="34" charset="0"/>
              </a:rPr>
              <a:t>which was predicted to </a:t>
            </a:r>
            <a:r>
              <a:rPr lang="en-US" sz="4800" dirty="0">
                <a:latin typeface="Helvetica" panose="020B0604020202030204" pitchFamily="34" charset="0"/>
              </a:rPr>
              <a:t>be a surface </a:t>
            </a:r>
            <a:r>
              <a:rPr lang="en-US" sz="4800" dirty="0" smtClean="0">
                <a:latin typeface="Helvetica" panose="020B0604020202030204" pitchFamily="34" charset="0"/>
              </a:rPr>
              <a:t>protein using bioinformatics tools. </a:t>
            </a:r>
            <a:endParaRPr lang="en-US" sz="4778" dirty="0">
              <a:latin typeface="Helvetica" panose="020B0604020202030204" pitchFamily="34" charset="0"/>
            </a:endParaRPr>
          </a:p>
        </p:txBody>
      </p:sp>
      <p:sp>
        <p:nvSpPr>
          <p:cNvPr id="2060" name="Text Box 33"/>
          <p:cNvSpPr txBox="1">
            <a:spLocks noChangeArrowheads="1"/>
          </p:cNvSpPr>
          <p:nvPr/>
        </p:nvSpPr>
        <p:spPr bwMode="auto">
          <a:xfrm>
            <a:off x="34316610" y="30820481"/>
            <a:ext cx="15172972" cy="480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1" tIns="95240" rIns="190481" bIns="95240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b="1" dirty="0" err="1">
                <a:latin typeface="Helvetica" panose="020B0604020202030204" pitchFamily="34" charset="0"/>
              </a:rPr>
              <a:t>Berriman</a:t>
            </a:r>
            <a:r>
              <a:rPr lang="en-US" sz="2800" b="1" dirty="0">
                <a:latin typeface="Helvetica" panose="020B0604020202030204" pitchFamily="34" charset="0"/>
              </a:rPr>
              <a:t>, M., </a:t>
            </a:r>
            <a:r>
              <a:rPr lang="en-US" sz="2800" b="1" dirty="0" err="1">
                <a:latin typeface="Helvetica" panose="020B0604020202030204" pitchFamily="34" charset="0"/>
              </a:rPr>
              <a:t>Ghedin</a:t>
            </a:r>
            <a:r>
              <a:rPr lang="en-US" sz="2800" b="1" dirty="0">
                <a:latin typeface="Helvetica" panose="020B0604020202030204" pitchFamily="34" charset="0"/>
              </a:rPr>
              <a:t>, E., Hertz-Fowler, C., </a:t>
            </a:r>
            <a:r>
              <a:rPr lang="en-US" sz="2800" b="1" dirty="0" err="1">
                <a:latin typeface="Helvetica" panose="020B0604020202030204" pitchFamily="34" charset="0"/>
              </a:rPr>
              <a:t>Blandin</a:t>
            </a:r>
            <a:r>
              <a:rPr lang="en-US" sz="2800" b="1" dirty="0">
                <a:latin typeface="Helvetica" panose="020B0604020202030204" pitchFamily="34" charset="0"/>
              </a:rPr>
              <a:t>, G., </a:t>
            </a:r>
            <a:r>
              <a:rPr lang="en-US" sz="2800" b="1" dirty="0" err="1">
                <a:latin typeface="Helvetica" panose="020B0604020202030204" pitchFamily="34" charset="0"/>
              </a:rPr>
              <a:t>Renauld</a:t>
            </a:r>
            <a:r>
              <a:rPr lang="en-US" sz="2800" b="1" dirty="0">
                <a:latin typeface="Helvetica" panose="020B0604020202030204" pitchFamily="34" charset="0"/>
              </a:rPr>
              <a:t>, H., </a:t>
            </a:r>
            <a:r>
              <a:rPr lang="en-US" sz="2800" b="1" dirty="0" err="1">
                <a:latin typeface="Helvetica" panose="020B0604020202030204" pitchFamily="34" charset="0"/>
              </a:rPr>
              <a:t>Bartholomeu</a:t>
            </a:r>
            <a:r>
              <a:rPr lang="en-US" sz="2800" b="1" dirty="0">
                <a:latin typeface="Helvetica" panose="020B0604020202030204" pitchFamily="34" charset="0"/>
              </a:rPr>
              <a:t>, D. C., </a:t>
            </a:r>
            <a:r>
              <a:rPr lang="en-US" sz="2800" b="1" dirty="0" err="1">
                <a:latin typeface="Helvetica" panose="020B0604020202030204" pitchFamily="34" charset="0"/>
              </a:rPr>
              <a:t>Lennard</a:t>
            </a:r>
            <a:r>
              <a:rPr lang="en-US" sz="2800" b="1" dirty="0">
                <a:latin typeface="Helvetica" panose="020B0604020202030204" pitchFamily="34" charset="0"/>
              </a:rPr>
              <a:t>, N. J., </a:t>
            </a:r>
            <a:r>
              <a:rPr lang="en-US" sz="2800" b="1" i="1" dirty="0">
                <a:latin typeface="Helvetica" panose="020B0604020202030204" pitchFamily="34" charset="0"/>
              </a:rPr>
              <a:t>et al</a:t>
            </a:r>
            <a:r>
              <a:rPr lang="en-US" sz="2800" b="1" dirty="0">
                <a:latin typeface="Helvetica" panose="020B0604020202030204" pitchFamily="34" charset="0"/>
              </a:rPr>
              <a:t>. </a:t>
            </a:r>
            <a:r>
              <a:rPr lang="en-US" sz="2800" dirty="0">
                <a:latin typeface="Helvetica" panose="020B0604020202030204" pitchFamily="34" charset="0"/>
              </a:rPr>
              <a:t>(2005). The genome of the African trypanosome </a:t>
            </a:r>
            <a:r>
              <a:rPr lang="en-US" sz="2800" i="1" dirty="0" err="1">
                <a:latin typeface="Helvetica" panose="020B0604020202030204" pitchFamily="34" charset="0"/>
              </a:rPr>
              <a:t>Trypanosoma</a:t>
            </a:r>
            <a:r>
              <a:rPr lang="en-US" sz="2800" i="1" dirty="0">
                <a:latin typeface="Helvetica" panose="020B0604020202030204" pitchFamily="34" charset="0"/>
              </a:rPr>
              <a:t> </a:t>
            </a:r>
            <a:r>
              <a:rPr lang="en-US" sz="2800" i="1" dirty="0" err="1">
                <a:latin typeface="Helvetica" panose="020B0604020202030204" pitchFamily="34" charset="0"/>
              </a:rPr>
              <a:t>brucei</a:t>
            </a:r>
            <a:r>
              <a:rPr lang="en-US" sz="2800" dirty="0">
                <a:latin typeface="Helvetica" panose="020B0604020202030204" pitchFamily="34" charset="0"/>
              </a:rPr>
              <a:t>. </a:t>
            </a:r>
            <a:r>
              <a:rPr lang="en-US" sz="2800" i="1" dirty="0">
                <a:latin typeface="Helvetica" panose="020B0604020202030204" pitchFamily="34" charset="0"/>
              </a:rPr>
              <a:t>Science</a:t>
            </a:r>
            <a:r>
              <a:rPr lang="en-US" sz="2800" dirty="0">
                <a:latin typeface="Helvetica" panose="020B0604020202030204" pitchFamily="34" charset="0"/>
              </a:rPr>
              <a:t>, </a:t>
            </a:r>
            <a:r>
              <a:rPr lang="en-US" sz="2800" i="1" dirty="0">
                <a:latin typeface="Helvetica" panose="020B0604020202030204" pitchFamily="34" charset="0"/>
              </a:rPr>
              <a:t>309</a:t>
            </a:r>
            <a:r>
              <a:rPr lang="en-US" sz="2800" dirty="0">
                <a:latin typeface="Helvetica" panose="020B0604020202030204" pitchFamily="34" charset="0"/>
              </a:rPr>
              <a:t>(5733), 416–422. </a:t>
            </a:r>
            <a:endParaRPr lang="en-US" sz="2800" dirty="0" smtClean="0">
              <a:latin typeface="Helvetica" panose="020B0604020202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b="1" dirty="0" err="1">
                <a:latin typeface="Helvetica" panose="020B0604020202030204" pitchFamily="34" charset="0"/>
              </a:rPr>
              <a:t>Fankhauser</a:t>
            </a:r>
            <a:r>
              <a:rPr lang="en-US" sz="2800" b="1" dirty="0">
                <a:latin typeface="Helvetica" panose="020B0604020202030204" pitchFamily="34" charset="0"/>
              </a:rPr>
              <a:t>, N., &amp; </a:t>
            </a:r>
            <a:r>
              <a:rPr lang="en-US" sz="2800" b="1" dirty="0" err="1">
                <a:latin typeface="Helvetica" panose="020B0604020202030204" pitchFamily="34" charset="0"/>
              </a:rPr>
              <a:t>Mäser</a:t>
            </a:r>
            <a:r>
              <a:rPr lang="en-US" sz="2800" b="1" dirty="0">
                <a:latin typeface="Helvetica" panose="020B0604020202030204" pitchFamily="34" charset="0"/>
              </a:rPr>
              <a:t>, P. </a:t>
            </a:r>
            <a:r>
              <a:rPr lang="en-US" sz="2800" dirty="0">
                <a:latin typeface="Helvetica" panose="020B0604020202030204" pitchFamily="34" charset="0"/>
              </a:rPr>
              <a:t>(2005). Identification of GPI anchor attachment signals by a </a:t>
            </a:r>
            <a:r>
              <a:rPr lang="en-US" sz="2800" dirty="0" err="1">
                <a:latin typeface="Helvetica" panose="020B0604020202030204" pitchFamily="34" charset="0"/>
              </a:rPr>
              <a:t>Kohonen</a:t>
            </a:r>
            <a:r>
              <a:rPr lang="en-US" sz="2800" dirty="0">
                <a:latin typeface="Helvetica" panose="020B0604020202030204" pitchFamily="34" charset="0"/>
              </a:rPr>
              <a:t> self-organizing map. </a:t>
            </a:r>
            <a:r>
              <a:rPr lang="en-US" sz="2800" i="1" dirty="0">
                <a:latin typeface="Helvetica" panose="020B0604020202030204" pitchFamily="34" charset="0"/>
              </a:rPr>
              <a:t>Bioinformatics</a:t>
            </a:r>
            <a:r>
              <a:rPr lang="en-US" sz="2800" dirty="0">
                <a:latin typeface="Helvetica" panose="020B0604020202030204" pitchFamily="34" charset="0"/>
              </a:rPr>
              <a:t>, </a:t>
            </a:r>
            <a:r>
              <a:rPr lang="en-US" sz="2800" i="1" dirty="0">
                <a:latin typeface="Helvetica" panose="020B0604020202030204" pitchFamily="34" charset="0"/>
              </a:rPr>
              <a:t>21</a:t>
            </a:r>
            <a:r>
              <a:rPr lang="en-US" sz="2800" dirty="0">
                <a:latin typeface="Helvetica" panose="020B0604020202030204" pitchFamily="34" charset="0"/>
              </a:rPr>
              <a:t>(9), 1846–52. doi:10.1093/bioinformatics/bti299 </a:t>
            </a:r>
            <a:r>
              <a:rPr lang="en-US" sz="2800" b="1" dirty="0" smtClean="0">
                <a:latin typeface="Helvetica" panose="020B0604020202030204" pitchFamily="34" charset="0"/>
              </a:rPr>
              <a:t>with </a:t>
            </a:r>
            <a:r>
              <a:rPr lang="en-US" sz="2800" b="1" dirty="0">
                <a:latin typeface="Helvetica" panose="020B0604020202030204" pitchFamily="34" charset="0"/>
              </a:rPr>
              <a:t>disease outbreaks in Uganda in </a:t>
            </a:r>
            <a:r>
              <a:rPr lang="en-US" sz="2800" b="1" dirty="0" smtClean="0">
                <a:latin typeface="Helvetica" panose="020B0604020202030204" pitchFamily="34" charset="0"/>
              </a:rPr>
              <a:t>2007. </a:t>
            </a:r>
            <a:r>
              <a:rPr lang="en-US" sz="2800" b="1" i="1" dirty="0" err="1" smtClean="0">
                <a:latin typeface="Helvetica" panose="020B0604020202030204" pitchFamily="34" charset="0"/>
              </a:rPr>
              <a:t>Afr</a:t>
            </a:r>
            <a:r>
              <a:rPr lang="en-US" sz="2800" b="1" i="1" dirty="0" smtClean="0">
                <a:latin typeface="Helvetica" panose="020B0604020202030204" pitchFamily="34" charset="0"/>
              </a:rPr>
              <a:t> </a:t>
            </a:r>
            <a:r>
              <a:rPr lang="en-US" sz="2800" b="1" i="1" dirty="0">
                <a:latin typeface="Helvetica" panose="020B0604020202030204" pitchFamily="34" charset="0"/>
              </a:rPr>
              <a:t>J </a:t>
            </a:r>
            <a:r>
              <a:rPr lang="en-US" sz="2800" b="1" i="1" dirty="0" err="1">
                <a:latin typeface="Helvetica" panose="020B0604020202030204" pitchFamily="34" charset="0"/>
              </a:rPr>
              <a:t>Biotechnol</a:t>
            </a:r>
            <a:r>
              <a:rPr lang="en-US" sz="2800" b="1" dirty="0">
                <a:latin typeface="Helvetica" panose="020B0604020202030204" pitchFamily="34" charset="0"/>
              </a:rPr>
              <a:t> </a:t>
            </a:r>
            <a:r>
              <a:rPr lang="en-US" sz="2800" b="1" dirty="0" smtClean="0">
                <a:latin typeface="Helvetica" panose="020B0604020202030204" pitchFamily="34" charset="0"/>
              </a:rPr>
              <a:t>2011.</a:t>
            </a:r>
            <a:r>
              <a:rPr lang="en-US" sz="2800" b="1" dirty="0">
                <a:latin typeface="Helvetica" panose="020B0604020202030204" pitchFamily="34" charset="0"/>
              </a:rPr>
              <a:t> 10:3488-3497</a:t>
            </a:r>
            <a:endParaRPr lang="en-US" sz="2800" b="1" dirty="0" smtClean="0">
              <a:latin typeface="Helvetica" panose="020B0604020202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 err="1">
                <a:latin typeface="Helvetica" panose="020B0604020202030204" pitchFamily="34" charset="0"/>
              </a:rPr>
              <a:t>Lubega</a:t>
            </a:r>
            <a:r>
              <a:rPr lang="en-US" sz="2800" b="1" dirty="0">
                <a:latin typeface="Helvetica" panose="020B0604020202030204" pitchFamily="34" charset="0"/>
              </a:rPr>
              <a:t>, G.W., </a:t>
            </a:r>
            <a:r>
              <a:rPr lang="en-US" sz="2800" b="1" dirty="0" err="1">
                <a:latin typeface="Helvetica" panose="020B0604020202030204" pitchFamily="34" charset="0"/>
              </a:rPr>
              <a:t>Ochola</a:t>
            </a:r>
            <a:r>
              <a:rPr lang="en-US" sz="2800" b="1" dirty="0">
                <a:latin typeface="Helvetica" panose="020B0604020202030204" pitchFamily="34" charset="0"/>
              </a:rPr>
              <a:t>, D. O. K., &amp; Prichard, R. K. </a:t>
            </a:r>
            <a:r>
              <a:rPr lang="en-US" sz="2800" dirty="0">
                <a:latin typeface="Helvetica" panose="020B0604020202030204" pitchFamily="34" charset="0"/>
              </a:rPr>
              <a:t>(2002). </a:t>
            </a:r>
            <a:r>
              <a:rPr lang="en-US" sz="2800" i="1" dirty="0" err="1">
                <a:latin typeface="Helvetica" panose="020B0604020202030204" pitchFamily="34" charset="0"/>
              </a:rPr>
              <a:t>Trypanosoma</a:t>
            </a:r>
            <a:r>
              <a:rPr lang="en-US" sz="2800" i="1" dirty="0">
                <a:latin typeface="Helvetica" panose="020B0604020202030204" pitchFamily="34" charset="0"/>
              </a:rPr>
              <a:t> </a:t>
            </a:r>
            <a:r>
              <a:rPr lang="en-US" sz="2800" i="1" dirty="0" err="1">
                <a:latin typeface="Helvetica" panose="020B0604020202030204" pitchFamily="34" charset="0"/>
              </a:rPr>
              <a:t>brucei</a:t>
            </a:r>
            <a:r>
              <a:rPr lang="en-US" sz="2800" dirty="0">
                <a:latin typeface="Helvetica" panose="020B0604020202030204" pitchFamily="34" charset="0"/>
              </a:rPr>
              <a:t>: anti-tubulin antibodies specifically inhibit trypanosome growth in culture. </a:t>
            </a:r>
            <a:r>
              <a:rPr lang="en-US" sz="2800" i="1" dirty="0">
                <a:latin typeface="Helvetica" panose="020B0604020202030204" pitchFamily="34" charset="0"/>
              </a:rPr>
              <a:t>Experimental parasitology</a:t>
            </a:r>
            <a:r>
              <a:rPr lang="en-US" sz="2800" dirty="0">
                <a:latin typeface="Helvetica" panose="020B0604020202030204" pitchFamily="34" charset="0"/>
              </a:rPr>
              <a:t>, </a:t>
            </a:r>
            <a:r>
              <a:rPr lang="en-US" sz="2800" i="1" dirty="0">
                <a:latin typeface="Helvetica" panose="020B0604020202030204" pitchFamily="34" charset="0"/>
              </a:rPr>
              <a:t>102</a:t>
            </a:r>
            <a:r>
              <a:rPr lang="en-US" sz="2800" dirty="0">
                <a:latin typeface="Helvetica" panose="020B0604020202030204" pitchFamily="34" charset="0"/>
              </a:rPr>
              <a:t>(3-4), 134–142.</a:t>
            </a:r>
            <a:endParaRPr lang="en-US" sz="2800" b="1" dirty="0">
              <a:latin typeface="Helvetica" panose="020B0604020202030204" pitchFamily="34" charset="0"/>
            </a:endParaRPr>
          </a:p>
        </p:txBody>
      </p:sp>
      <p:sp>
        <p:nvSpPr>
          <p:cNvPr id="2061" name="Text Box 35"/>
          <p:cNvSpPr txBox="1">
            <a:spLocks noChangeArrowheads="1"/>
          </p:cNvSpPr>
          <p:nvPr/>
        </p:nvSpPr>
        <p:spPr bwMode="auto">
          <a:xfrm>
            <a:off x="1762584" y="27343796"/>
            <a:ext cx="15440978" cy="685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1" tIns="95240" rIns="190481" bIns="95240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en-US" sz="4400" i="1" dirty="0">
                <a:latin typeface="Helvetica" panose="020B0604020202030204" pitchFamily="34" charset="0"/>
              </a:rPr>
              <a:t>Tmp10</a:t>
            </a:r>
            <a:r>
              <a:rPr lang="en-US" sz="4400" dirty="0">
                <a:latin typeface="Helvetica" panose="020B0604020202030204" pitchFamily="34" charset="0"/>
              </a:rPr>
              <a:t> was </a:t>
            </a:r>
            <a:r>
              <a:rPr lang="en-US" sz="4400" dirty="0" smtClean="0">
                <a:latin typeface="Helvetica" panose="020B0604020202030204" pitchFamily="34" charset="0"/>
              </a:rPr>
              <a:t>cloned </a:t>
            </a:r>
            <a:r>
              <a:rPr lang="en-US" sz="4400" dirty="0">
                <a:latin typeface="Helvetica" panose="020B0604020202030204" pitchFamily="34" charset="0"/>
              </a:rPr>
              <a:t>from </a:t>
            </a:r>
            <a:r>
              <a:rPr lang="en-US" sz="4400" i="1" dirty="0">
                <a:latin typeface="Helvetica" panose="020B0604020202030204" pitchFamily="34" charset="0"/>
              </a:rPr>
              <a:t>T. </a:t>
            </a:r>
            <a:r>
              <a:rPr lang="en-US" sz="4400" i="1" dirty="0" err="1">
                <a:latin typeface="Helvetica" panose="020B0604020202030204" pitchFamily="34" charset="0"/>
              </a:rPr>
              <a:t>brucei</a:t>
            </a:r>
            <a:r>
              <a:rPr lang="en-US" sz="4400" i="1" dirty="0">
                <a:latin typeface="Helvetica" panose="020B0604020202030204" pitchFamily="34" charset="0"/>
              </a:rPr>
              <a:t> </a:t>
            </a:r>
            <a:r>
              <a:rPr lang="en-US" sz="4400" i="1" dirty="0" err="1">
                <a:latin typeface="Helvetica" panose="020B0604020202030204" pitchFamily="34" charset="0"/>
              </a:rPr>
              <a:t>brucei</a:t>
            </a:r>
            <a:r>
              <a:rPr lang="en-US" sz="4400" dirty="0">
                <a:latin typeface="Helvetica" panose="020B0604020202030204" pitchFamily="34" charset="0"/>
              </a:rPr>
              <a:t> GVR35, expressed in </a:t>
            </a:r>
            <a:r>
              <a:rPr lang="en-US" sz="4400" i="1" dirty="0">
                <a:latin typeface="Helvetica" panose="020B0604020202030204" pitchFamily="34" charset="0"/>
              </a:rPr>
              <a:t>E. coli</a:t>
            </a:r>
            <a:r>
              <a:rPr lang="en-US" sz="4400" dirty="0">
                <a:latin typeface="Helvetica" panose="020B0604020202030204" pitchFamily="34" charset="0"/>
              </a:rPr>
              <a:t> BL21(DE3) as a partial-length, His-tagged recombinant protein (rTmp10) and purified. </a:t>
            </a:r>
            <a:endParaRPr lang="en-US" sz="4400" dirty="0" smtClean="0">
              <a:latin typeface="Helvetica" panose="020B0604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latin typeface="Helvetica" panose="020B0604020202030204" pitchFamily="34" charset="0"/>
              </a:rPr>
              <a:t>Polyclonal rabbit antibodies against Tmp10 were raised and used to probe Tmp10</a:t>
            </a:r>
            <a:r>
              <a:rPr lang="en-US" sz="4400" dirty="0">
                <a:latin typeface="Helvetica" panose="020B0604020202030204" pitchFamily="34" charset="0"/>
              </a:rPr>
              <a:t> </a:t>
            </a:r>
            <a:r>
              <a:rPr lang="en-US" sz="4400" dirty="0" smtClean="0">
                <a:latin typeface="Helvetica" panose="020B0604020202030204" pitchFamily="34" charset="0"/>
              </a:rPr>
              <a:t>by </a:t>
            </a:r>
            <a:r>
              <a:rPr lang="en-US" sz="4400" dirty="0">
                <a:latin typeface="Helvetica" panose="020B0604020202030204" pitchFamily="34" charset="0"/>
              </a:rPr>
              <a:t>Western blot on </a:t>
            </a:r>
            <a:r>
              <a:rPr lang="en-US" sz="4400" i="1" dirty="0">
                <a:latin typeface="Helvetica" panose="020B0604020202030204" pitchFamily="34" charset="0"/>
              </a:rPr>
              <a:t>T. </a:t>
            </a:r>
            <a:r>
              <a:rPr lang="en-US" sz="4400" i="1" dirty="0" err="1">
                <a:latin typeface="Helvetica" panose="020B0604020202030204" pitchFamily="34" charset="0"/>
              </a:rPr>
              <a:t>brucei</a:t>
            </a:r>
            <a:r>
              <a:rPr lang="en-US" sz="4400" i="1" dirty="0">
                <a:latin typeface="Helvetica" panose="020B0604020202030204" pitchFamily="34" charset="0"/>
              </a:rPr>
              <a:t> </a:t>
            </a:r>
            <a:r>
              <a:rPr lang="en-US" sz="4400" i="1" dirty="0" err="1">
                <a:latin typeface="Helvetica" panose="020B0604020202030204" pitchFamily="34" charset="0"/>
              </a:rPr>
              <a:t>brucei</a:t>
            </a:r>
            <a:r>
              <a:rPr lang="en-US" sz="4400" dirty="0">
                <a:latin typeface="Helvetica" panose="020B0604020202030204" pitchFamily="34" charset="0"/>
              </a:rPr>
              <a:t> whole cell </a:t>
            </a:r>
            <a:r>
              <a:rPr lang="en-US" sz="4400" dirty="0" smtClean="0">
                <a:latin typeface="Helvetica" panose="020B0604020202030204" pitchFamily="34" charset="0"/>
              </a:rPr>
              <a:t>lysate.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latin typeface="Helvetica" panose="020B0604020202030204" pitchFamily="34" charset="0"/>
              </a:rPr>
              <a:t>Indirect </a:t>
            </a:r>
            <a:r>
              <a:rPr lang="en-US" sz="4400" dirty="0">
                <a:latin typeface="Helvetica" panose="020B0604020202030204" pitchFamily="34" charset="0"/>
              </a:rPr>
              <a:t>immunofluorescence microscopy </a:t>
            </a:r>
            <a:r>
              <a:rPr lang="en-US" sz="4400" dirty="0" smtClean="0">
                <a:latin typeface="Helvetica" panose="020B0604020202030204" pitchFamily="34" charset="0"/>
              </a:rPr>
              <a:t>was performed on Trypanosome cells</a:t>
            </a:r>
            <a:endParaRPr lang="en-US" sz="4400" dirty="0">
              <a:latin typeface="Helvetica" panose="020B0604020202030204" pitchFamily="34" charset="0"/>
            </a:endParaRPr>
          </a:p>
          <a:p>
            <a:pPr algn="dist" eaLnBrk="1" hangingPunct="1">
              <a:spcBef>
                <a:spcPct val="50000"/>
              </a:spcBef>
            </a:pPr>
            <a:endParaRPr lang="en-US" sz="4778" dirty="0">
              <a:latin typeface="Helvetica" panose="020B0604020202030204" pitchFamily="34" charset="0"/>
            </a:endParaRPr>
          </a:p>
        </p:txBody>
      </p:sp>
      <p:sp>
        <p:nvSpPr>
          <p:cNvPr id="2062" name="Text Box 36"/>
          <p:cNvSpPr txBox="1">
            <a:spLocks noChangeArrowheads="1"/>
          </p:cNvSpPr>
          <p:nvPr/>
        </p:nvSpPr>
        <p:spPr bwMode="auto">
          <a:xfrm>
            <a:off x="34316610" y="23621040"/>
            <a:ext cx="15499514" cy="462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81" tIns="95240" rIns="190481" bIns="95240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8572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>
                <a:latin typeface="Helvetica" panose="020B0604020202030204" pitchFamily="34" charset="0"/>
              </a:rPr>
              <a:t>These results suggest that Tmp10 </a:t>
            </a:r>
            <a:r>
              <a:rPr lang="en-US" sz="4800" dirty="0" smtClean="0">
                <a:latin typeface="Helvetica" panose="020B0604020202030204" pitchFamily="34" charset="0"/>
              </a:rPr>
              <a:t>is </a:t>
            </a:r>
            <a:r>
              <a:rPr lang="en-US" sz="4800" smtClean="0">
                <a:latin typeface="Helvetica" panose="020B0604020202030204" pitchFamily="34" charset="0"/>
              </a:rPr>
              <a:t>~25kDA </a:t>
            </a:r>
            <a:r>
              <a:rPr lang="en-US" sz="4800" dirty="0" smtClean="0">
                <a:latin typeface="Helvetica" panose="020B0604020202030204" pitchFamily="34" charset="0"/>
              </a:rPr>
              <a:t>surface </a:t>
            </a:r>
            <a:r>
              <a:rPr lang="en-US" sz="4800" dirty="0">
                <a:latin typeface="Helvetica" panose="020B0604020202030204" pitchFamily="34" charset="0"/>
              </a:rPr>
              <a:t>protein expressed endogenously by </a:t>
            </a:r>
            <a:r>
              <a:rPr lang="en-US" sz="4800" i="1" dirty="0">
                <a:latin typeface="Helvetica" panose="020B0604020202030204" pitchFamily="34" charset="0"/>
              </a:rPr>
              <a:t>T. </a:t>
            </a:r>
            <a:r>
              <a:rPr lang="en-US" sz="4800" i="1" dirty="0" err="1">
                <a:latin typeface="Helvetica" panose="020B0604020202030204" pitchFamily="34" charset="0"/>
              </a:rPr>
              <a:t>brucei</a:t>
            </a:r>
            <a:r>
              <a:rPr lang="en-US" sz="4800" i="1" dirty="0">
                <a:latin typeface="Helvetica" panose="020B0604020202030204" pitchFamily="34" charset="0"/>
              </a:rPr>
              <a:t> </a:t>
            </a:r>
            <a:r>
              <a:rPr lang="en-US" sz="4800" i="1" dirty="0" err="1">
                <a:latin typeface="Helvetica" panose="020B0604020202030204" pitchFamily="34" charset="0"/>
              </a:rPr>
              <a:t>brucei</a:t>
            </a:r>
            <a:r>
              <a:rPr lang="en-US" sz="4800" dirty="0">
                <a:latin typeface="Helvetica" panose="020B0604020202030204" pitchFamily="34" charset="0"/>
              </a:rPr>
              <a:t>. The study also illustrates the merits of mining genome databases using bioinformatics tools as a viable approach to the identification of novel surface proteins which may have vaccine or diagnostic potential.</a:t>
            </a:r>
            <a:endParaRPr lang="en-US" sz="4778" dirty="0">
              <a:latin typeface="Helvetica" panose="020B0604020202030204" pitchFamily="34" charset="0"/>
            </a:endParaRPr>
          </a:p>
        </p:txBody>
      </p:sp>
      <p:sp>
        <p:nvSpPr>
          <p:cNvPr id="2063" name="Text Box 40"/>
          <p:cNvSpPr txBox="1">
            <a:spLocks noChangeArrowheads="1"/>
          </p:cNvSpPr>
          <p:nvPr/>
        </p:nvSpPr>
        <p:spPr bwMode="auto">
          <a:xfrm>
            <a:off x="1962291" y="10184906"/>
            <a:ext cx="15437556" cy="969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1" tIns="95240" rIns="190481" bIns="95240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4800" dirty="0">
                <a:latin typeface="Helvetica" panose="020B0604020202030204" pitchFamily="34" charset="0"/>
              </a:rPr>
              <a:t>Among the parasitic diseases afflicting sub-Saharan Africa, </a:t>
            </a:r>
            <a:r>
              <a:rPr lang="en-US" sz="4800" dirty="0" err="1">
                <a:latin typeface="Helvetica" panose="020B0604020202030204" pitchFamily="34" charset="0"/>
              </a:rPr>
              <a:t>Trypanosomiasis</a:t>
            </a:r>
            <a:r>
              <a:rPr lang="en-US" sz="4800" dirty="0">
                <a:latin typeface="Helvetica" panose="020B0604020202030204" pitchFamily="34" charset="0"/>
              </a:rPr>
              <a:t> is of a unique status; for this disease, all possible approaches for control of a typical parasitic disease remain unsatisfactory. To date there is no effective vaccine, just a handful of drugs, while diagnostics are limited to the tedious parasitological methods that are of low sensitivity. </a:t>
            </a:r>
          </a:p>
          <a:p>
            <a:pPr algn="just"/>
            <a:r>
              <a:rPr lang="en-US" sz="4800" dirty="0">
                <a:latin typeface="Helvetica" panose="020B0604020202030204" pitchFamily="34" charset="0"/>
              </a:rPr>
              <a:t>The identification and cellular localization of novel proteins in </a:t>
            </a:r>
            <a:r>
              <a:rPr lang="en-US" sz="4800" i="1" dirty="0" err="1">
                <a:latin typeface="Helvetica" panose="020B0604020202030204" pitchFamily="34" charset="0"/>
              </a:rPr>
              <a:t>Trypanosoma</a:t>
            </a:r>
            <a:r>
              <a:rPr lang="en-US" sz="4800" i="1" dirty="0">
                <a:latin typeface="Helvetica" panose="020B0604020202030204" pitchFamily="34" charset="0"/>
              </a:rPr>
              <a:t> </a:t>
            </a:r>
            <a:r>
              <a:rPr lang="en-US" sz="4800" i="1" dirty="0" err="1">
                <a:latin typeface="Helvetica" panose="020B0604020202030204" pitchFamily="34" charset="0"/>
              </a:rPr>
              <a:t>brucei</a:t>
            </a:r>
            <a:r>
              <a:rPr lang="en-US" sz="4800" dirty="0">
                <a:latin typeface="Helvetica" panose="020B0604020202030204" pitchFamily="34" charset="0"/>
              </a:rPr>
              <a:t> can provide valuable information for the identification of new drugs, vaccines or diagnostic targets to effectively control this disease. There is now a feasible approach following the publication of the trypanosome genome</a:t>
            </a:r>
            <a:endParaRPr lang="en-US" sz="11444" dirty="0">
              <a:latin typeface="Helvetica" panose="020B0604020202030204" pitchFamily="34" charset="0"/>
            </a:endParaRPr>
          </a:p>
        </p:txBody>
      </p:sp>
      <p:sp>
        <p:nvSpPr>
          <p:cNvPr id="2066" name="Text Box 44"/>
          <p:cNvSpPr txBox="1">
            <a:spLocks noChangeArrowheads="1"/>
          </p:cNvSpPr>
          <p:nvPr/>
        </p:nvSpPr>
        <p:spPr bwMode="auto">
          <a:xfrm>
            <a:off x="1962291" y="34992660"/>
            <a:ext cx="18916509" cy="56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81" tIns="95240" rIns="190481" bIns="95240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This investigation received financial support from Human Frontier Science Program (HFSP</a:t>
            </a:r>
            <a:r>
              <a:rPr lang="en-US" sz="2400" b="1" dirty="0" smtClean="0"/>
              <a:t>) and Grand Challenges Canada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HelveticaNeu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4221743"/>
            <a:ext cx="3352800" cy="335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19681" y="10480472"/>
            <a:ext cx="6333136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11" b="1" dirty="0">
                <a:latin typeface="Helvetica" panose="020B0604020202030204" pitchFamily="34" charset="0"/>
              </a:rPr>
              <a:t>Figure </a:t>
            </a:r>
            <a:r>
              <a:rPr lang="en-US" sz="3111" b="1" dirty="0" smtClean="0">
                <a:latin typeface="Helvetica" panose="020B0604020202030204" pitchFamily="34" charset="0"/>
              </a:rPr>
              <a:t>1. </a:t>
            </a:r>
            <a:r>
              <a:rPr lang="en-US" sz="3200" dirty="0" err="1">
                <a:latin typeface="Helvetica" panose="020B0604020202030204" pitchFamily="34" charset="0"/>
              </a:rPr>
              <a:t>Agarose</a:t>
            </a:r>
            <a:r>
              <a:rPr lang="en-US" sz="3200" dirty="0">
                <a:latin typeface="Helvetica" panose="020B0604020202030204" pitchFamily="34" charset="0"/>
              </a:rPr>
              <a:t> gel detection of the PCR and digestion products of </a:t>
            </a:r>
            <a:r>
              <a:rPr lang="en-US" sz="3200" i="1" dirty="0">
                <a:latin typeface="Helvetica" panose="020B0604020202030204" pitchFamily="34" charset="0"/>
              </a:rPr>
              <a:t>Tmp10</a:t>
            </a:r>
            <a:r>
              <a:rPr lang="en-US" sz="3200" dirty="0">
                <a:latin typeface="Helvetica" panose="020B0604020202030204" pitchFamily="34" charset="0"/>
              </a:rPr>
              <a:t>. PCR yielded a 631 </a:t>
            </a:r>
            <a:r>
              <a:rPr lang="en-US" sz="3200" dirty="0" err="1">
                <a:latin typeface="Helvetica" panose="020B0604020202030204" pitchFamily="34" charset="0"/>
              </a:rPr>
              <a:t>bp</a:t>
            </a:r>
            <a:r>
              <a:rPr lang="en-US" sz="3200" dirty="0">
                <a:latin typeface="Helvetica" panose="020B0604020202030204" pitchFamily="34" charset="0"/>
              </a:rPr>
              <a:t> product (Lane 1) with no product in the negative control (Lane 2); A </a:t>
            </a:r>
            <a:r>
              <a:rPr lang="en-US" sz="3200" dirty="0" err="1">
                <a:latin typeface="Helvetica" panose="020B0604020202030204" pitchFamily="34" charset="0"/>
              </a:rPr>
              <a:t>BamHI</a:t>
            </a:r>
            <a:r>
              <a:rPr lang="en-US" sz="3200" dirty="0">
                <a:latin typeface="Helvetica" panose="020B0604020202030204" pitchFamily="34" charset="0"/>
              </a:rPr>
              <a:t> and </a:t>
            </a:r>
            <a:r>
              <a:rPr lang="en-US" sz="3200" dirty="0" err="1">
                <a:latin typeface="Helvetica" panose="020B0604020202030204" pitchFamily="34" charset="0"/>
              </a:rPr>
              <a:t>HindIII</a:t>
            </a:r>
            <a:r>
              <a:rPr lang="en-US" sz="3200" dirty="0">
                <a:latin typeface="Helvetica" panose="020B0604020202030204" pitchFamily="34" charset="0"/>
              </a:rPr>
              <a:t> double-digest was carried out on the </a:t>
            </a:r>
            <a:r>
              <a:rPr lang="en-US" sz="3200" dirty="0" err="1">
                <a:latin typeface="Helvetica" panose="020B0604020202030204" pitchFamily="34" charset="0"/>
              </a:rPr>
              <a:t>amplicon</a:t>
            </a:r>
            <a:r>
              <a:rPr lang="en-US" sz="3200" dirty="0">
                <a:latin typeface="Helvetica" panose="020B0604020202030204" pitchFamily="34" charset="0"/>
              </a:rPr>
              <a:t> and the ~3.5kb vector; </a:t>
            </a:r>
            <a:r>
              <a:rPr lang="en-US" sz="3200" dirty="0" smtClean="0">
                <a:latin typeface="Helvetica" panose="020B0604020202030204" pitchFamily="34" charset="0"/>
              </a:rPr>
              <a:t>pQE30. </a:t>
            </a:r>
            <a:r>
              <a:rPr lang="en-US" sz="3200" dirty="0">
                <a:latin typeface="Helvetica" panose="020B0604020202030204" pitchFamily="34" charset="0"/>
              </a:rPr>
              <a:t>The PCR product was ligated into the pQE30 vector </a:t>
            </a:r>
            <a:r>
              <a:rPr lang="en-US" sz="3200" dirty="0" smtClean="0">
                <a:latin typeface="Helvetica" panose="020B0604020202030204" pitchFamily="34" charset="0"/>
              </a:rPr>
              <a:t> before </a:t>
            </a:r>
            <a:r>
              <a:rPr lang="en-US" sz="3200" dirty="0">
                <a:latin typeface="Helvetica" panose="020B0604020202030204" pitchFamily="34" charset="0"/>
              </a:rPr>
              <a:t>transforming </a:t>
            </a:r>
            <a:r>
              <a:rPr lang="en-US" sz="3200" i="1" dirty="0">
                <a:latin typeface="Helvetica" panose="020B0604020202030204" pitchFamily="34" charset="0"/>
              </a:rPr>
              <a:t>E. coli </a:t>
            </a:r>
            <a:r>
              <a:rPr lang="en-US" sz="3200" dirty="0">
                <a:latin typeface="Helvetica" panose="020B0604020202030204" pitchFamily="34" charset="0"/>
              </a:rPr>
              <a:t>JM105 cells. Ligation was confirmed by </a:t>
            </a:r>
            <a:r>
              <a:rPr lang="en-US" sz="3200" dirty="0" err="1">
                <a:latin typeface="Helvetica" panose="020B0604020202030204" pitchFamily="34" charset="0"/>
              </a:rPr>
              <a:t>HindIII</a:t>
            </a:r>
            <a:r>
              <a:rPr lang="en-US" sz="3200" dirty="0">
                <a:latin typeface="Helvetica" panose="020B0604020202030204" pitchFamily="34" charset="0"/>
              </a:rPr>
              <a:t> and </a:t>
            </a:r>
            <a:r>
              <a:rPr lang="en-US" sz="3200" dirty="0" err="1">
                <a:latin typeface="Helvetica" panose="020B0604020202030204" pitchFamily="34" charset="0"/>
              </a:rPr>
              <a:t>BamHI</a:t>
            </a:r>
            <a:r>
              <a:rPr lang="en-US" sz="3200" dirty="0">
                <a:latin typeface="Helvetica" panose="020B0604020202030204" pitchFamily="34" charset="0"/>
              </a:rPr>
              <a:t> double-digest to release the insert from the vector (Lane 3), and visualized by </a:t>
            </a:r>
            <a:r>
              <a:rPr lang="en-US" sz="3200" dirty="0" err="1">
                <a:latin typeface="Helvetica" panose="020B0604020202030204" pitchFamily="34" charset="0"/>
              </a:rPr>
              <a:t>ethidium</a:t>
            </a:r>
            <a:r>
              <a:rPr lang="en-US" sz="3200" dirty="0">
                <a:latin typeface="Helvetica" panose="020B0604020202030204" pitchFamily="34" charset="0"/>
              </a:rPr>
              <a:t> bromide (50μg/ml) staining on a 1.0% TAE </a:t>
            </a:r>
            <a:r>
              <a:rPr lang="en-US" sz="3200" dirty="0" err="1">
                <a:latin typeface="Helvetica" panose="020B0604020202030204" pitchFamily="34" charset="0"/>
              </a:rPr>
              <a:t>agarose</a:t>
            </a:r>
            <a:r>
              <a:rPr lang="en-US" sz="3200" dirty="0">
                <a:latin typeface="Helvetica" panose="020B0604020202030204" pitchFamily="34" charset="0"/>
              </a:rPr>
              <a:t> gel with a NEBTM 2-Log DNA Ladder (Lane M). </a:t>
            </a:r>
            <a:endParaRPr lang="en-US" sz="3111" dirty="0">
              <a:latin typeface="Helvetica" panose="020B0604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37241" y="27049195"/>
            <a:ext cx="151195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111" b="1" dirty="0">
                <a:latin typeface="Helvetica" panose="020B0604020202030204" pitchFamily="34" charset="0"/>
              </a:rPr>
              <a:t>Figure </a:t>
            </a:r>
            <a:r>
              <a:rPr lang="en-US" sz="3111" b="1" dirty="0" smtClean="0">
                <a:latin typeface="Helvetica" panose="020B0604020202030204" pitchFamily="34" charset="0"/>
              </a:rPr>
              <a:t>2</a:t>
            </a:r>
            <a:r>
              <a:rPr lang="en-US" sz="3111" dirty="0" smtClean="0">
                <a:latin typeface="Helvetica" panose="020B0604020202030204" pitchFamily="34" charset="0"/>
              </a:rPr>
              <a:t>. </a:t>
            </a:r>
            <a:r>
              <a:rPr lang="en-US" sz="3200" dirty="0">
                <a:latin typeface="Helvetica" panose="020B0604020202030204" pitchFamily="34" charset="0"/>
              </a:rPr>
              <a:t>SDS-PAGE and Western blot analysis for </a:t>
            </a:r>
            <a:r>
              <a:rPr lang="en-US" sz="3200" dirty="0" err="1">
                <a:latin typeface="Helvetica" panose="020B0604020202030204" pitchFamily="34" charset="0"/>
              </a:rPr>
              <a:t>immunodetection</a:t>
            </a:r>
            <a:r>
              <a:rPr lang="en-US" sz="3200" dirty="0">
                <a:latin typeface="Helvetica" panose="020B0604020202030204" pitchFamily="34" charset="0"/>
              </a:rPr>
              <a:t> of Tmp10 in </a:t>
            </a:r>
            <a:r>
              <a:rPr lang="en-US" sz="3200" i="1" dirty="0">
                <a:latin typeface="Helvetica" panose="020B0604020202030204" pitchFamily="34" charset="0"/>
              </a:rPr>
              <a:t>T. </a:t>
            </a:r>
            <a:r>
              <a:rPr lang="en-US" sz="3200" i="1" dirty="0" err="1">
                <a:latin typeface="Helvetica" panose="020B0604020202030204" pitchFamily="34" charset="0"/>
              </a:rPr>
              <a:t>brucei</a:t>
            </a:r>
            <a:r>
              <a:rPr lang="en-US" sz="3200" i="1" dirty="0">
                <a:latin typeface="Helvetica" panose="020B0604020202030204" pitchFamily="34" charset="0"/>
              </a:rPr>
              <a:t> </a:t>
            </a:r>
            <a:r>
              <a:rPr lang="en-US" sz="3200" i="1" dirty="0" err="1">
                <a:latin typeface="Helvetica" panose="020B0604020202030204" pitchFamily="34" charset="0"/>
              </a:rPr>
              <a:t>brucei</a:t>
            </a:r>
            <a:r>
              <a:rPr lang="en-US" sz="3200" i="1" dirty="0">
                <a:latin typeface="Helvetica" panose="020B0604020202030204" pitchFamily="34" charset="0"/>
              </a:rPr>
              <a:t> </a:t>
            </a:r>
            <a:r>
              <a:rPr lang="en-US" sz="3200" dirty="0">
                <a:latin typeface="Helvetica" panose="020B0604020202030204" pitchFamily="34" charset="0"/>
              </a:rPr>
              <a:t>(GVR35) whole cell lysate. The purified recombinant protein (lane 1) and the trypanosome whole cell lysate (lane 2) were subjected to electrophoresis on a </a:t>
            </a:r>
            <a:r>
              <a:rPr lang="en-US" sz="3200" dirty="0" smtClean="0">
                <a:latin typeface="Helvetica" panose="020B0604020202030204" pitchFamily="34" charset="0"/>
              </a:rPr>
              <a:t>polyacrylamide </a:t>
            </a:r>
            <a:r>
              <a:rPr lang="en-US" sz="3200" dirty="0">
                <a:latin typeface="Helvetica" panose="020B0604020202030204" pitchFamily="34" charset="0"/>
              </a:rPr>
              <a:t>gel. Half the loaded samples were stained with </a:t>
            </a:r>
            <a:r>
              <a:rPr lang="en-US" sz="3200" dirty="0" err="1">
                <a:latin typeface="Helvetica" panose="020B0604020202030204" pitchFamily="34" charset="0"/>
              </a:rPr>
              <a:t>Coomassie</a:t>
            </a:r>
            <a:r>
              <a:rPr lang="en-US" sz="3200" dirty="0">
                <a:latin typeface="Helvetica" panose="020B0604020202030204" pitchFamily="34" charset="0"/>
              </a:rPr>
              <a:t> blue R250 (Panel A) and samples in the other half transferred to a nitrocellulose membrane for detection by ECL (Panel B). After </a:t>
            </a:r>
            <a:r>
              <a:rPr lang="en-US" sz="3200" dirty="0" smtClean="0">
                <a:latin typeface="Helvetica" panose="020B0604020202030204" pitchFamily="34" charset="0"/>
              </a:rPr>
              <a:t>blocking, </a:t>
            </a:r>
            <a:r>
              <a:rPr lang="en-US" sz="3200" dirty="0">
                <a:latin typeface="Helvetica" panose="020B0604020202030204" pitchFamily="34" charset="0"/>
              </a:rPr>
              <a:t>membranes were washed </a:t>
            </a:r>
            <a:r>
              <a:rPr lang="en-US" sz="3200" dirty="0" smtClean="0">
                <a:latin typeface="Helvetica" panose="020B0604020202030204" pitchFamily="34" charset="0"/>
              </a:rPr>
              <a:t>and </a:t>
            </a:r>
            <a:r>
              <a:rPr lang="en-US" sz="3200" dirty="0">
                <a:latin typeface="Helvetica" panose="020B0604020202030204" pitchFamily="34" charset="0"/>
              </a:rPr>
              <a:t>probed with rabbit anti-rTmp10 (1:3000), a </a:t>
            </a:r>
            <a:r>
              <a:rPr lang="en-US" sz="3200" dirty="0" err="1">
                <a:latin typeface="Helvetica" panose="020B0604020202030204" pitchFamily="34" charset="0"/>
              </a:rPr>
              <a:t>preimmune</a:t>
            </a:r>
            <a:r>
              <a:rPr lang="en-US" sz="3200" dirty="0">
                <a:latin typeface="Helvetica" panose="020B0604020202030204" pitchFamily="34" charset="0"/>
              </a:rPr>
              <a:t> serum assay was included as a negative control. The membranes were then washed, and incubated with HRP-conjugated goat anti-rabbit </a:t>
            </a:r>
            <a:r>
              <a:rPr lang="en-US" sz="3200" dirty="0" err="1">
                <a:latin typeface="Helvetica" panose="020B0604020202030204" pitchFamily="34" charset="0"/>
              </a:rPr>
              <a:t>IgG</a:t>
            </a:r>
            <a:r>
              <a:rPr lang="en-US" sz="3200" dirty="0">
                <a:latin typeface="Helvetica" panose="020B0604020202030204" pitchFamily="34" charset="0"/>
              </a:rPr>
              <a:t> </a:t>
            </a:r>
            <a:r>
              <a:rPr lang="en-US" sz="3200" dirty="0" err="1">
                <a:latin typeface="Helvetica" panose="020B0604020202030204" pitchFamily="34" charset="0"/>
              </a:rPr>
              <a:t>mAb</a:t>
            </a:r>
            <a:r>
              <a:rPr lang="en-US" sz="3200" dirty="0">
                <a:latin typeface="Helvetica" panose="020B0604020202030204" pitchFamily="34" charset="0"/>
              </a:rPr>
              <a:t> (1:10,000), and developed with ECL Western blotting detection </a:t>
            </a:r>
            <a:r>
              <a:rPr lang="en-US" sz="3200" dirty="0" smtClean="0">
                <a:latin typeface="Helvetica" panose="020B0604020202030204" pitchFamily="34" charset="0"/>
              </a:rPr>
              <a:t>reagents. </a:t>
            </a:r>
            <a:r>
              <a:rPr lang="en-US" sz="3200" dirty="0">
                <a:latin typeface="Helvetica" panose="020B0604020202030204" pitchFamily="34" charset="0"/>
              </a:rPr>
              <a:t>The image shows the protein in the whole cell lysate of similar size as the purified recombinant protein (~25kDA). Lane M; Marker, Lane N; Negative control (</a:t>
            </a:r>
            <a:r>
              <a:rPr lang="en-US" sz="3200" dirty="0" err="1">
                <a:latin typeface="Helvetica" panose="020B0604020202030204" pitchFamily="34" charset="0"/>
              </a:rPr>
              <a:t>Preimmune</a:t>
            </a:r>
            <a:r>
              <a:rPr lang="en-US" sz="3200" dirty="0">
                <a:latin typeface="Helvetica" panose="020B0604020202030204" pitchFamily="34" charset="0"/>
              </a:rPr>
              <a:t> serum) </a:t>
            </a:r>
            <a:endParaRPr lang="en-US" sz="3111" dirty="0">
              <a:latin typeface="Helvetica" panose="020B0604020202030204" pitchFamily="34" charset="0"/>
            </a:endParaRPr>
          </a:p>
        </p:txBody>
      </p:sp>
      <p:pic>
        <p:nvPicPr>
          <p:cNvPr id="1026" name="Picture 2" descr="Open Dat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291713"/>
            <a:ext cx="7620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49815" y="10146163"/>
            <a:ext cx="8844837" cy="9132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90660" y="8288050"/>
            <a:ext cx="11052570" cy="772432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518600" y="16005871"/>
            <a:ext cx="15196690" cy="601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015990" eaLnBrk="0" fontAlgn="b" hangingPunct="0"/>
            <a:r>
              <a:rPr lang="en-US" sz="3200" b="1" dirty="0" smtClean="0">
                <a:latin typeface="Helvetica" panose="020B0604020202030204" pitchFamily="34" charset="0"/>
              </a:rPr>
              <a:t>Figure 3. </a:t>
            </a:r>
            <a:r>
              <a:rPr lang="en-US" sz="3200" dirty="0" smtClean="0">
                <a:latin typeface="Helvetica" panose="020B0604020202030204" pitchFamily="34" charset="0"/>
              </a:rPr>
              <a:t>Immunofluorescence </a:t>
            </a:r>
            <a:r>
              <a:rPr lang="en-US" sz="3200" dirty="0">
                <a:latin typeface="Helvetica" panose="020B0604020202030204" pitchFamily="34" charset="0"/>
              </a:rPr>
              <a:t>for localization of the Tmp10 </a:t>
            </a:r>
            <a:r>
              <a:rPr lang="en-US" sz="3200" dirty="0" smtClean="0">
                <a:latin typeface="Helvetica" panose="020B0604020202030204" pitchFamily="34" charset="0"/>
              </a:rPr>
              <a:t>antigen. To </a:t>
            </a:r>
            <a:r>
              <a:rPr lang="en-US" sz="3200" dirty="0">
                <a:latin typeface="Helvetica" panose="020B0604020202030204" pitchFamily="34" charset="0"/>
              </a:rPr>
              <a:t>determine whether the rabbit antiserum was recognizing a surface or internal antigen, indirect immunofluorescence was performed in two ways. For surface antigens (Panel A), a suspension of intact </a:t>
            </a:r>
            <a:r>
              <a:rPr lang="en-US" sz="3200" i="1" dirty="0">
                <a:latin typeface="Helvetica" panose="020B0604020202030204" pitchFamily="34" charset="0"/>
              </a:rPr>
              <a:t>T. b. </a:t>
            </a:r>
            <a:r>
              <a:rPr lang="en-US" sz="3200" i="1" dirty="0" err="1">
                <a:latin typeface="Helvetica" panose="020B0604020202030204" pitchFamily="34" charset="0"/>
              </a:rPr>
              <a:t>brucei</a:t>
            </a:r>
            <a:r>
              <a:rPr lang="en-US" sz="3200" i="1" dirty="0">
                <a:latin typeface="Helvetica" panose="020B0604020202030204" pitchFamily="34" charset="0"/>
              </a:rPr>
              <a:t> </a:t>
            </a:r>
            <a:r>
              <a:rPr lang="en-US" sz="3200" dirty="0">
                <a:latin typeface="Helvetica" panose="020B0604020202030204" pitchFamily="34" charset="0"/>
              </a:rPr>
              <a:t>GVR35 parasites </a:t>
            </a:r>
            <a:r>
              <a:rPr lang="en-US" sz="3200" dirty="0" smtClean="0">
                <a:latin typeface="Helvetica" panose="020B0604020202030204" pitchFamily="34" charset="0"/>
              </a:rPr>
              <a:t>was probed </a:t>
            </a:r>
            <a:r>
              <a:rPr lang="en-US" sz="3200" dirty="0">
                <a:latin typeface="Helvetica" panose="020B0604020202030204" pitchFamily="34" charset="0"/>
              </a:rPr>
              <a:t>with test serum (1:25 dilution). Pre-immune rabbit serum was added as a negative control (not shown), rabbit anti-VSG was used as a positive control for surface staining of non-</a:t>
            </a:r>
            <a:r>
              <a:rPr lang="en-US" sz="3200" dirty="0" err="1">
                <a:latin typeface="Helvetica" panose="020B0604020202030204" pitchFamily="34" charset="0"/>
              </a:rPr>
              <a:t>permeabilized</a:t>
            </a:r>
            <a:r>
              <a:rPr lang="en-US" sz="3200" dirty="0">
                <a:latin typeface="Helvetica" panose="020B0604020202030204" pitchFamily="34" charset="0"/>
              </a:rPr>
              <a:t> cells (1), test serum was used to localize Tmp10 (2), mouse anti-β-tubulin </a:t>
            </a:r>
            <a:r>
              <a:rPr lang="en-US" sz="3200" dirty="0" err="1">
                <a:latin typeface="Helvetica" panose="020B0604020202030204" pitchFamily="34" charset="0"/>
              </a:rPr>
              <a:t>mAb</a:t>
            </a:r>
            <a:r>
              <a:rPr lang="en-US" sz="3200" dirty="0">
                <a:latin typeface="Helvetica" panose="020B0604020202030204" pitchFamily="34" charset="0"/>
              </a:rPr>
              <a:t> (3) was added as a negative control for surface staining to verify membrane integrity. </a:t>
            </a:r>
            <a:r>
              <a:rPr lang="en-US" sz="3200" dirty="0" smtClean="0">
                <a:latin typeface="Helvetica" panose="020B0604020202030204" pitchFamily="34" charset="0"/>
              </a:rPr>
              <a:t>Detection was by </a:t>
            </a:r>
            <a:r>
              <a:rPr lang="en-US" sz="3200" dirty="0">
                <a:latin typeface="Helvetica" panose="020B0604020202030204" pitchFamily="34" charset="0"/>
              </a:rPr>
              <a:t>FITC conjugated anti-Rabbit </a:t>
            </a:r>
            <a:r>
              <a:rPr lang="en-US" sz="3200" dirty="0" err="1">
                <a:latin typeface="Helvetica" panose="020B0604020202030204" pitchFamily="34" charset="0"/>
              </a:rPr>
              <a:t>IgG</a:t>
            </a:r>
            <a:r>
              <a:rPr lang="en-US" sz="3200" dirty="0">
                <a:latin typeface="Helvetica" panose="020B0604020202030204" pitchFamily="34" charset="0"/>
              </a:rPr>
              <a:t> (dilutions </a:t>
            </a:r>
            <a:r>
              <a:rPr lang="en-US" sz="3200" dirty="0" smtClean="0">
                <a:latin typeface="Helvetica" panose="020B0604020202030204" pitchFamily="34" charset="0"/>
              </a:rPr>
              <a:t>1:40) and FITC conjugated anti-mouse </a:t>
            </a:r>
            <a:r>
              <a:rPr lang="en-US" sz="3200" dirty="0" err="1">
                <a:latin typeface="Helvetica" panose="020B0604020202030204" pitchFamily="34" charset="0"/>
              </a:rPr>
              <a:t>IgG</a:t>
            </a:r>
            <a:r>
              <a:rPr lang="en-US" sz="3200" dirty="0">
                <a:latin typeface="Helvetica" panose="020B0604020202030204" pitchFamily="34" charset="0"/>
              </a:rPr>
              <a:t> </a:t>
            </a:r>
            <a:r>
              <a:rPr lang="en-US" sz="3200" dirty="0" smtClean="0">
                <a:latin typeface="Helvetica" panose="020B0604020202030204" pitchFamily="34" charset="0"/>
              </a:rPr>
              <a:t>for </a:t>
            </a:r>
            <a:r>
              <a:rPr lang="en-US" sz="3200" dirty="0">
                <a:latin typeface="Helvetica" panose="020B0604020202030204" pitchFamily="34" charset="0"/>
              </a:rPr>
              <a:t>the anti-β-tubulin </a:t>
            </a:r>
            <a:r>
              <a:rPr lang="en-US" sz="3200" dirty="0" smtClean="0">
                <a:latin typeface="Helvetica" panose="020B0604020202030204" pitchFamily="34" charset="0"/>
              </a:rPr>
              <a:t>assay. </a:t>
            </a:r>
            <a:r>
              <a:rPr lang="en-US" sz="3200" dirty="0">
                <a:latin typeface="Helvetica" panose="020B0604020202030204" pitchFamily="34" charset="0"/>
              </a:rPr>
              <a:t>Panel B shows results of immunofluorescence performed as above except that </a:t>
            </a:r>
            <a:r>
              <a:rPr lang="en-US" sz="3200" dirty="0" smtClean="0">
                <a:latin typeface="Helvetica" panose="020B0604020202030204" pitchFamily="34" charset="0"/>
              </a:rPr>
              <a:t>the </a:t>
            </a:r>
            <a:r>
              <a:rPr lang="en-US" sz="3200" dirty="0">
                <a:latin typeface="Helvetica" panose="020B0604020202030204" pitchFamily="34" charset="0"/>
              </a:rPr>
              <a:t>cells were </a:t>
            </a:r>
            <a:r>
              <a:rPr lang="en-US" sz="3200" dirty="0" err="1">
                <a:latin typeface="Helvetica" panose="020B0604020202030204" pitchFamily="34" charset="0"/>
              </a:rPr>
              <a:t>permeabilized</a:t>
            </a:r>
            <a:r>
              <a:rPr lang="en-US" sz="3200" dirty="0" smtClean="0">
                <a:latin typeface="Helvetica" panose="020B0604020202030204" pitchFamily="34" charset="0"/>
              </a:rPr>
              <a:t>.</a:t>
            </a:r>
            <a:endParaRPr lang="en-US" sz="3200" dirty="0">
              <a:latin typeface="Helvetica" panose="020B0604020202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2932</TotalTime>
  <Words>778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Public Relations Office</cp:lastModifiedBy>
  <cp:revision>80</cp:revision>
  <dcterms:created xsi:type="dcterms:W3CDTF">2004-07-26T21:45:23Z</dcterms:created>
  <dcterms:modified xsi:type="dcterms:W3CDTF">2013-11-26T14:07:53Z</dcterms:modified>
  <cp:category>science research poster</cp:category>
</cp:coreProperties>
</file>