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404050" cy="51206400"/>
  <p:notesSz cx="6858000" cy="9144000"/>
  <p:defaultTextStyle>
    <a:defPPr>
      <a:defRPr lang="ja-JP"/>
    </a:defPPr>
    <a:lvl1pPr marL="0" algn="l" defTabSz="1966143" rtl="0" eaLnBrk="1" latinLnBrk="0" hangingPunct="1">
      <a:defRPr kumimoji="1" sz="3900" kern="1200">
        <a:solidFill>
          <a:schemeClr val="tx1"/>
        </a:solidFill>
        <a:latin typeface="+mn-lt"/>
        <a:ea typeface="+mn-ea"/>
        <a:cs typeface="+mn-cs"/>
      </a:defRPr>
    </a:lvl1pPr>
    <a:lvl2pPr marL="983071" algn="l" defTabSz="1966143" rtl="0" eaLnBrk="1" latinLnBrk="0" hangingPunct="1">
      <a:defRPr kumimoji="1" sz="3900" kern="1200">
        <a:solidFill>
          <a:schemeClr val="tx1"/>
        </a:solidFill>
        <a:latin typeface="+mn-lt"/>
        <a:ea typeface="+mn-ea"/>
        <a:cs typeface="+mn-cs"/>
      </a:defRPr>
    </a:lvl2pPr>
    <a:lvl3pPr marL="1966143" algn="l" defTabSz="1966143" rtl="0" eaLnBrk="1" latinLnBrk="0" hangingPunct="1">
      <a:defRPr kumimoji="1" sz="3900" kern="1200">
        <a:solidFill>
          <a:schemeClr val="tx1"/>
        </a:solidFill>
        <a:latin typeface="+mn-lt"/>
        <a:ea typeface="+mn-ea"/>
        <a:cs typeface="+mn-cs"/>
      </a:defRPr>
    </a:lvl3pPr>
    <a:lvl4pPr marL="2949214" algn="l" defTabSz="1966143" rtl="0" eaLnBrk="1" latinLnBrk="0" hangingPunct="1">
      <a:defRPr kumimoji="1" sz="3900" kern="1200">
        <a:solidFill>
          <a:schemeClr val="tx1"/>
        </a:solidFill>
        <a:latin typeface="+mn-lt"/>
        <a:ea typeface="+mn-ea"/>
        <a:cs typeface="+mn-cs"/>
      </a:defRPr>
    </a:lvl4pPr>
    <a:lvl5pPr marL="3932286" algn="l" defTabSz="1966143" rtl="0" eaLnBrk="1" latinLnBrk="0" hangingPunct="1">
      <a:defRPr kumimoji="1" sz="3900" kern="1200">
        <a:solidFill>
          <a:schemeClr val="tx1"/>
        </a:solidFill>
        <a:latin typeface="+mn-lt"/>
        <a:ea typeface="+mn-ea"/>
        <a:cs typeface="+mn-cs"/>
      </a:defRPr>
    </a:lvl5pPr>
    <a:lvl6pPr marL="4915357" algn="l" defTabSz="1966143" rtl="0" eaLnBrk="1" latinLnBrk="0" hangingPunct="1">
      <a:defRPr kumimoji="1" sz="3900" kern="1200">
        <a:solidFill>
          <a:schemeClr val="tx1"/>
        </a:solidFill>
        <a:latin typeface="+mn-lt"/>
        <a:ea typeface="+mn-ea"/>
        <a:cs typeface="+mn-cs"/>
      </a:defRPr>
    </a:lvl6pPr>
    <a:lvl7pPr marL="5898429" algn="l" defTabSz="1966143" rtl="0" eaLnBrk="1" latinLnBrk="0" hangingPunct="1">
      <a:defRPr kumimoji="1" sz="3900" kern="1200">
        <a:solidFill>
          <a:schemeClr val="tx1"/>
        </a:solidFill>
        <a:latin typeface="+mn-lt"/>
        <a:ea typeface="+mn-ea"/>
        <a:cs typeface="+mn-cs"/>
      </a:defRPr>
    </a:lvl7pPr>
    <a:lvl8pPr marL="6881500" algn="l" defTabSz="1966143" rtl="0" eaLnBrk="1" latinLnBrk="0" hangingPunct="1">
      <a:defRPr kumimoji="1" sz="3900" kern="1200">
        <a:solidFill>
          <a:schemeClr val="tx1"/>
        </a:solidFill>
        <a:latin typeface="+mn-lt"/>
        <a:ea typeface="+mn-ea"/>
        <a:cs typeface="+mn-cs"/>
      </a:defRPr>
    </a:lvl8pPr>
    <a:lvl9pPr marL="7864572" algn="l" defTabSz="1966143" rtl="0" eaLnBrk="1" latinLnBrk="0" hangingPunct="1">
      <a:defRPr kumimoji="1" sz="3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9" d="100"/>
          <a:sy n="19" d="100"/>
        </p:scale>
        <p:origin x="-1482" y="-72"/>
      </p:cViewPr>
      <p:guideLst>
        <p:guide orient="horz" pos="16128"/>
        <p:guide pos="10206"/>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300mL propylene glycol </a:t>
            </a:r>
            <a:endParaRPr lang="ja-JP"/>
          </a:p>
        </c:rich>
      </c:tx>
      <c:layout>
        <c:manualLayout>
          <c:xMode val="edge"/>
          <c:yMode val="edge"/>
          <c:x val="0.3448058252427188"/>
          <c:y val="8.2278481012658181E-2"/>
        </c:manualLayout>
      </c:layout>
    </c:title>
    <c:plotArea>
      <c:layout>
        <c:manualLayout>
          <c:layoutTarget val="inner"/>
          <c:xMode val="edge"/>
          <c:yMode val="edge"/>
          <c:x val="7.2553257905868598E-2"/>
          <c:y val="5.6279029203628025E-2"/>
          <c:w val="0.84350661264429372"/>
          <c:h val="0.84358118209907329"/>
        </c:manualLayout>
      </c:layout>
      <c:lineChart>
        <c:grouping val="stacked"/>
        <c:ser>
          <c:idx val="0"/>
          <c:order val="0"/>
          <c:marker>
            <c:symbol val="none"/>
          </c:marker>
          <c:val>
            <c:numRef>
              <c:f>Sheet1!$A$1:$A$3</c:f>
              <c:numCache>
                <c:formatCode>General</c:formatCode>
                <c:ptCount val="3"/>
              </c:numCache>
            </c:numRef>
          </c:val>
        </c:ser>
        <c:ser>
          <c:idx val="1"/>
          <c:order val="1"/>
          <c:marker>
            <c:symbol val="none"/>
          </c:marker>
          <c:val>
            <c:numRef>
              <c:f>Sheet1!$B$1:$B$3</c:f>
              <c:numCache>
                <c:formatCode>General</c:formatCode>
                <c:ptCount val="3"/>
              </c:numCache>
            </c:numRef>
          </c:val>
        </c:ser>
        <c:dLbls/>
        <c:marker val="1"/>
        <c:axId val="67610496"/>
        <c:axId val="67612032"/>
      </c:lineChart>
      <c:catAx>
        <c:axId val="67610496"/>
        <c:scaling>
          <c:orientation val="minMax"/>
        </c:scaling>
        <c:axPos val="b"/>
        <c:majorTickMark val="none"/>
        <c:tickLblPos val="nextTo"/>
        <c:txPr>
          <a:bodyPr/>
          <a:lstStyle/>
          <a:p>
            <a:pPr>
              <a:defRPr sz="4000"/>
            </a:pPr>
            <a:endParaRPr lang="en-US"/>
          </a:p>
        </c:txPr>
        <c:crossAx val="67612032"/>
        <c:crosses val="autoZero"/>
        <c:auto val="1"/>
        <c:lblAlgn val="ctr"/>
        <c:lblOffset val="100"/>
      </c:catAx>
      <c:valAx>
        <c:axId val="67612032"/>
        <c:scaling>
          <c:orientation val="minMax"/>
        </c:scaling>
        <c:axPos val="l"/>
        <c:majorGridlines/>
        <c:title>
          <c:tx>
            <c:rich>
              <a:bodyPr/>
              <a:lstStyle/>
              <a:p>
                <a:pPr>
                  <a:defRPr/>
                </a:pPr>
                <a:r>
                  <a:rPr lang="en-US" sz="2800" dirty="0" smtClean="0"/>
                  <a:t>BHBA </a:t>
                </a:r>
                <a:r>
                  <a:rPr lang="en-US" sz="2800" dirty="0" err="1" smtClean="0"/>
                  <a:t>mmol</a:t>
                </a:r>
                <a:r>
                  <a:rPr lang="en-US" sz="2800" dirty="0" smtClean="0"/>
                  <a:t>/l</a:t>
                </a:r>
                <a:endParaRPr lang="en-US" sz="2800" dirty="0"/>
              </a:p>
            </c:rich>
          </c:tx>
          <c:layout/>
        </c:title>
        <c:numFmt formatCode="General" sourceLinked="1"/>
        <c:majorTickMark val="none"/>
        <c:tickLblPos val="nextTo"/>
        <c:crossAx val="67610496"/>
        <c:crosses val="autoZero"/>
        <c:crossBetween val="between"/>
      </c:valAx>
    </c:plotArea>
    <c:legend>
      <c:legendPos val="r"/>
      <c:layout/>
    </c:legend>
    <c:plotVisOnly val="1"/>
    <c:dispBlanksAs val="zero"/>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0.46602</cdr:x>
      <cdr:y>0.53165</cdr:y>
    </cdr:from>
    <cdr:to>
      <cdr:x>0.5</cdr:x>
      <cdr:y>0.56963</cdr:y>
    </cdr:to>
    <cdr:sp macro="" textlink="">
      <cdr:nvSpPr>
        <cdr:cNvPr id="2" name="Flowchart: Connector 1"/>
        <cdr:cNvSpPr/>
      </cdr:nvSpPr>
      <cdr:spPr>
        <a:xfrm xmlns:a="http://schemas.openxmlformats.org/drawingml/2006/main">
          <a:off x="7315200" y="6400800"/>
          <a:ext cx="533391" cy="457264"/>
        </a:xfrm>
        <a:prstGeom xmlns:a="http://schemas.openxmlformats.org/drawingml/2006/main" prst="flowChartConnector">
          <a:avLst/>
        </a:prstGeom>
        <a:solidFill xmlns:a="http://schemas.openxmlformats.org/drawingml/2006/main">
          <a:srgbClr val="FF0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0.76214</cdr:x>
      <cdr:y>0.77848</cdr:y>
    </cdr:from>
    <cdr:to>
      <cdr:x>0.79612</cdr:x>
      <cdr:y>0.82279</cdr:y>
    </cdr:to>
    <cdr:sp macro="" textlink="">
      <cdr:nvSpPr>
        <cdr:cNvPr id="3" name="Flowchart: Connector 2"/>
        <cdr:cNvSpPr/>
      </cdr:nvSpPr>
      <cdr:spPr>
        <a:xfrm xmlns:a="http://schemas.openxmlformats.org/drawingml/2006/main">
          <a:off x="11963400" y="9372600"/>
          <a:ext cx="533391" cy="533474"/>
        </a:xfrm>
        <a:prstGeom xmlns:a="http://schemas.openxmlformats.org/drawingml/2006/main" prst="flowChartConnector">
          <a:avLst/>
        </a:prstGeom>
        <a:solidFill xmlns:a="http://schemas.openxmlformats.org/drawingml/2006/main">
          <a:srgbClr val="FF0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0.48058</cdr:x>
      <cdr:y>0.74684</cdr:y>
    </cdr:from>
    <cdr:to>
      <cdr:x>0.49999</cdr:x>
      <cdr:y>0.79747</cdr:y>
    </cdr:to>
    <cdr:sp macro="" textlink="">
      <cdr:nvSpPr>
        <cdr:cNvPr id="4" name="Flowchart: Merge 3"/>
        <cdr:cNvSpPr/>
      </cdr:nvSpPr>
      <cdr:spPr>
        <a:xfrm xmlns:a="http://schemas.openxmlformats.org/drawingml/2006/main">
          <a:off x="7543800" y="8991600"/>
          <a:ext cx="304682" cy="609565"/>
        </a:xfrm>
        <a:prstGeom xmlns:a="http://schemas.openxmlformats.org/drawingml/2006/main" prst="flowChartMerg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0.7767</cdr:x>
      <cdr:y>0.8481</cdr:y>
    </cdr:from>
    <cdr:to>
      <cdr:x>0.79612</cdr:x>
      <cdr:y>0.88608</cdr:y>
    </cdr:to>
    <cdr:sp macro="" textlink="">
      <cdr:nvSpPr>
        <cdr:cNvPr id="5" name="Flowchart: Merge 4"/>
        <cdr:cNvSpPr/>
      </cdr:nvSpPr>
      <cdr:spPr>
        <a:xfrm xmlns:a="http://schemas.openxmlformats.org/drawingml/2006/main" flipH="1">
          <a:off x="12191998" y="10210800"/>
          <a:ext cx="304801" cy="457235"/>
        </a:xfrm>
        <a:prstGeom xmlns:a="http://schemas.openxmlformats.org/drawingml/2006/main" prst="flowChartMerg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0.18447</cdr:x>
      <cdr:y>0.33544</cdr:y>
    </cdr:from>
    <cdr:to>
      <cdr:x>0.48058</cdr:x>
      <cdr:y>0.55063</cdr:y>
    </cdr:to>
    <cdr:sp macro="" textlink="">
      <cdr:nvSpPr>
        <cdr:cNvPr id="7" name="Straight Connector 6"/>
        <cdr:cNvSpPr/>
      </cdr:nvSpPr>
      <cdr:spPr>
        <a:xfrm xmlns:a="http://schemas.openxmlformats.org/drawingml/2006/main">
          <a:off x="2895663" y="4038563"/>
          <a:ext cx="4648138" cy="2590837"/>
        </a:xfrm>
        <a:prstGeom xmlns:a="http://schemas.openxmlformats.org/drawingml/2006/main" prst="line">
          <a:avLst/>
        </a:prstGeom>
      </cdr:spPr>
      <cdr:style>
        <a:lnRef xmlns:a="http://schemas.openxmlformats.org/drawingml/2006/main" idx="2">
          <a:schemeClr val="accent6"/>
        </a:lnRef>
        <a:fillRef xmlns:a="http://schemas.openxmlformats.org/drawingml/2006/main" idx="0">
          <a:schemeClr val="accent6"/>
        </a:fillRef>
        <a:effectRef xmlns:a="http://schemas.openxmlformats.org/drawingml/2006/main" idx="1">
          <a:schemeClr val="accent6"/>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0.5</cdr:x>
      <cdr:y>0.56329</cdr:y>
    </cdr:from>
    <cdr:to>
      <cdr:x>0.77185</cdr:x>
      <cdr:y>0.8038</cdr:y>
    </cdr:to>
    <cdr:sp macro="" textlink="">
      <cdr:nvSpPr>
        <cdr:cNvPr id="9" name="Straight Connector 8"/>
        <cdr:cNvSpPr/>
      </cdr:nvSpPr>
      <cdr:spPr>
        <a:xfrm xmlns:a="http://schemas.openxmlformats.org/drawingml/2006/main">
          <a:off x="7848600" y="6781800"/>
          <a:ext cx="4267255" cy="2895588"/>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0.19417</cdr:x>
      <cdr:y>0.76582</cdr:y>
    </cdr:from>
    <cdr:to>
      <cdr:x>0.48544</cdr:x>
      <cdr:y>0.81013</cdr:y>
    </cdr:to>
    <cdr:sp macro="" textlink="">
      <cdr:nvSpPr>
        <cdr:cNvPr id="11" name="Straight Connector 10"/>
        <cdr:cNvSpPr/>
      </cdr:nvSpPr>
      <cdr:spPr>
        <a:xfrm xmlns:a="http://schemas.openxmlformats.org/drawingml/2006/main">
          <a:off x="3048001" y="9220201"/>
          <a:ext cx="4572000" cy="533400"/>
        </a:xfrm>
        <a:prstGeom xmlns:a="http://schemas.openxmlformats.org/drawingml/2006/main" prst="line">
          <a:avLst/>
        </a:prstGeom>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0.48058</cdr:x>
      <cdr:y>0.81013</cdr:y>
    </cdr:from>
    <cdr:to>
      <cdr:x>0.78155</cdr:x>
      <cdr:y>0.89241</cdr:y>
    </cdr:to>
    <cdr:sp macro="" textlink="">
      <cdr:nvSpPr>
        <cdr:cNvPr id="13" name="Straight Connector 12"/>
        <cdr:cNvSpPr/>
      </cdr:nvSpPr>
      <cdr:spPr>
        <a:xfrm xmlns:a="http://schemas.openxmlformats.org/drawingml/2006/main">
          <a:off x="7543801" y="9753601"/>
          <a:ext cx="4724400" cy="990600"/>
        </a:xfrm>
        <a:prstGeom xmlns:a="http://schemas.openxmlformats.org/drawingml/2006/main" prst="line">
          <a:avLst/>
        </a:prstGeom>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5846A-0581-4028-8CD0-95DE0A960DD8}" type="datetimeFigureOut">
              <a:rPr lang="en-US" smtClean="0"/>
              <a:t>11/26/2013</a:t>
            </a:fld>
            <a:endParaRPr lang="en-US"/>
          </a:p>
        </p:txBody>
      </p:sp>
      <p:sp>
        <p:nvSpPr>
          <p:cNvPr id="4" name="Slide Image Placeholder 3"/>
          <p:cNvSpPr>
            <a:spLocks noGrp="1" noRot="1" noChangeAspect="1"/>
          </p:cNvSpPr>
          <p:nvPr>
            <p:ph type="sldImg" idx="2"/>
          </p:nvPr>
        </p:nvSpPr>
        <p:spPr>
          <a:xfrm>
            <a:off x="2344738" y="685800"/>
            <a:ext cx="21685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47A482-0EA5-42ED-A8EB-3C5FF0FE547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47A482-0EA5-42ED-A8EB-3C5FF0FE547F}"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30306" y="15907178"/>
            <a:ext cx="27543444" cy="1097618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4860609" y="29016961"/>
            <a:ext cx="22682838" cy="13086080"/>
          </a:xfrm>
        </p:spPr>
        <p:txBody>
          <a:bodyPr/>
          <a:lstStyle>
            <a:lvl1pPr marL="0" indent="0" algn="ctr">
              <a:buNone/>
              <a:defRPr>
                <a:solidFill>
                  <a:schemeClr val="tx1">
                    <a:tint val="75000"/>
                  </a:schemeClr>
                </a:solidFill>
              </a:defRPr>
            </a:lvl1pPr>
            <a:lvl2pPr marL="983071" indent="0" algn="ctr">
              <a:buNone/>
              <a:defRPr>
                <a:solidFill>
                  <a:schemeClr val="tx1">
                    <a:tint val="75000"/>
                  </a:schemeClr>
                </a:solidFill>
              </a:defRPr>
            </a:lvl2pPr>
            <a:lvl3pPr marL="1966143" indent="0" algn="ctr">
              <a:buNone/>
              <a:defRPr>
                <a:solidFill>
                  <a:schemeClr val="tx1">
                    <a:tint val="75000"/>
                  </a:schemeClr>
                </a:solidFill>
              </a:defRPr>
            </a:lvl3pPr>
            <a:lvl4pPr marL="2949214" indent="0" algn="ctr">
              <a:buNone/>
              <a:defRPr>
                <a:solidFill>
                  <a:schemeClr val="tx1">
                    <a:tint val="75000"/>
                  </a:schemeClr>
                </a:solidFill>
              </a:defRPr>
            </a:lvl4pPr>
            <a:lvl5pPr marL="3932286" indent="0" algn="ctr">
              <a:buNone/>
              <a:defRPr>
                <a:solidFill>
                  <a:schemeClr val="tx1">
                    <a:tint val="75000"/>
                  </a:schemeClr>
                </a:solidFill>
              </a:defRPr>
            </a:lvl5pPr>
            <a:lvl6pPr marL="4915357" indent="0" algn="ctr">
              <a:buNone/>
              <a:defRPr>
                <a:solidFill>
                  <a:schemeClr val="tx1">
                    <a:tint val="75000"/>
                  </a:schemeClr>
                </a:solidFill>
              </a:defRPr>
            </a:lvl6pPr>
            <a:lvl7pPr marL="5898429" indent="0" algn="ctr">
              <a:buNone/>
              <a:defRPr>
                <a:solidFill>
                  <a:schemeClr val="tx1">
                    <a:tint val="75000"/>
                  </a:schemeClr>
                </a:solidFill>
              </a:defRPr>
            </a:lvl7pPr>
            <a:lvl8pPr marL="6881500" indent="0" algn="ctr">
              <a:buNone/>
              <a:defRPr>
                <a:solidFill>
                  <a:schemeClr val="tx1">
                    <a:tint val="75000"/>
                  </a:schemeClr>
                </a:solidFill>
              </a:defRPr>
            </a:lvl8pPr>
            <a:lvl9pPr marL="786457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6652082" y="9684181"/>
            <a:ext cx="5164396" cy="2064495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1147645" y="9684181"/>
            <a:ext cx="14964371" cy="2064495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559698" y="32904857"/>
            <a:ext cx="27543444" cy="10170159"/>
          </a:xfrm>
        </p:spPr>
        <p:txBody>
          <a:bodyPr anchor="t"/>
          <a:lstStyle>
            <a:lvl1pPr algn="l">
              <a:defRPr sz="8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2559698" y="21703460"/>
            <a:ext cx="27543444" cy="11201397"/>
          </a:xfrm>
        </p:spPr>
        <p:txBody>
          <a:bodyPr anchor="b"/>
          <a:lstStyle>
            <a:lvl1pPr marL="0" indent="0">
              <a:buNone/>
              <a:defRPr sz="4300">
                <a:solidFill>
                  <a:schemeClr val="tx1">
                    <a:tint val="75000"/>
                  </a:schemeClr>
                </a:solidFill>
              </a:defRPr>
            </a:lvl1pPr>
            <a:lvl2pPr marL="983071" indent="0">
              <a:buNone/>
              <a:defRPr sz="3900">
                <a:solidFill>
                  <a:schemeClr val="tx1">
                    <a:tint val="75000"/>
                  </a:schemeClr>
                </a:solidFill>
              </a:defRPr>
            </a:lvl2pPr>
            <a:lvl3pPr marL="1966143" indent="0">
              <a:buNone/>
              <a:defRPr sz="3400">
                <a:solidFill>
                  <a:schemeClr val="tx1">
                    <a:tint val="75000"/>
                  </a:schemeClr>
                </a:solidFill>
              </a:defRPr>
            </a:lvl3pPr>
            <a:lvl4pPr marL="2949214" indent="0">
              <a:buNone/>
              <a:defRPr sz="3000">
                <a:solidFill>
                  <a:schemeClr val="tx1">
                    <a:tint val="75000"/>
                  </a:schemeClr>
                </a:solidFill>
              </a:defRPr>
            </a:lvl4pPr>
            <a:lvl5pPr marL="3932286" indent="0">
              <a:buNone/>
              <a:defRPr sz="3000">
                <a:solidFill>
                  <a:schemeClr val="tx1">
                    <a:tint val="75000"/>
                  </a:schemeClr>
                </a:solidFill>
              </a:defRPr>
            </a:lvl5pPr>
            <a:lvl6pPr marL="4915357" indent="0">
              <a:buNone/>
              <a:defRPr sz="3000">
                <a:solidFill>
                  <a:schemeClr val="tx1">
                    <a:tint val="75000"/>
                  </a:schemeClr>
                </a:solidFill>
              </a:defRPr>
            </a:lvl6pPr>
            <a:lvl7pPr marL="5898429" indent="0">
              <a:buNone/>
              <a:defRPr sz="3000">
                <a:solidFill>
                  <a:schemeClr val="tx1">
                    <a:tint val="75000"/>
                  </a:schemeClr>
                </a:solidFill>
              </a:defRPr>
            </a:lvl7pPr>
            <a:lvl8pPr marL="6881500" indent="0">
              <a:buNone/>
              <a:defRPr sz="3000">
                <a:solidFill>
                  <a:schemeClr val="tx1">
                    <a:tint val="75000"/>
                  </a:schemeClr>
                </a:solidFill>
              </a:defRPr>
            </a:lvl8pPr>
            <a:lvl9pPr marL="7864572" indent="0">
              <a:buNone/>
              <a:defRPr sz="3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1147643" y="56457432"/>
            <a:ext cx="10064386" cy="159676250"/>
          </a:xfrm>
        </p:spPr>
        <p:txBody>
          <a:bodyPr/>
          <a:lstStyle>
            <a:lvl1pPr>
              <a:defRPr sz="6000"/>
            </a:lvl1pPr>
            <a:lvl2pPr>
              <a:defRPr sz="5200"/>
            </a:lvl2pPr>
            <a:lvl3pPr>
              <a:defRPr sz="4300"/>
            </a:lvl3pPr>
            <a:lvl4pPr>
              <a:defRPr sz="3900"/>
            </a:lvl4pPr>
            <a:lvl5pPr>
              <a:defRPr sz="3900"/>
            </a:lvl5pPr>
            <a:lvl6pPr>
              <a:defRPr sz="3900"/>
            </a:lvl6pPr>
            <a:lvl7pPr>
              <a:defRPr sz="3900"/>
            </a:lvl7pPr>
            <a:lvl8pPr>
              <a:defRPr sz="3900"/>
            </a:lvl8pPr>
            <a:lvl9pPr>
              <a:defRPr sz="3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11752099" y="56457432"/>
            <a:ext cx="10064381" cy="159676250"/>
          </a:xfrm>
        </p:spPr>
        <p:txBody>
          <a:bodyPr/>
          <a:lstStyle>
            <a:lvl1pPr>
              <a:defRPr sz="6000"/>
            </a:lvl1pPr>
            <a:lvl2pPr>
              <a:defRPr sz="5200"/>
            </a:lvl2pPr>
            <a:lvl3pPr>
              <a:defRPr sz="4300"/>
            </a:lvl3pPr>
            <a:lvl4pPr>
              <a:defRPr sz="3900"/>
            </a:lvl4pPr>
            <a:lvl5pPr>
              <a:defRPr sz="3900"/>
            </a:lvl5pPr>
            <a:lvl6pPr>
              <a:defRPr sz="3900"/>
            </a:lvl6pPr>
            <a:lvl7pPr>
              <a:defRPr sz="3900"/>
            </a:lvl7pPr>
            <a:lvl8pPr>
              <a:defRPr sz="3900"/>
            </a:lvl8pPr>
            <a:lvl9pPr>
              <a:defRPr sz="3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620204" y="2050632"/>
            <a:ext cx="29163648" cy="85344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620206" y="11462178"/>
            <a:ext cx="14317418" cy="4776889"/>
          </a:xfrm>
        </p:spPr>
        <p:txBody>
          <a:bodyPr anchor="b"/>
          <a:lstStyle>
            <a:lvl1pPr marL="0" indent="0">
              <a:buNone/>
              <a:defRPr sz="5200" b="1"/>
            </a:lvl1pPr>
            <a:lvl2pPr marL="983071" indent="0">
              <a:buNone/>
              <a:defRPr sz="4300" b="1"/>
            </a:lvl2pPr>
            <a:lvl3pPr marL="1966143" indent="0">
              <a:buNone/>
              <a:defRPr sz="3900" b="1"/>
            </a:lvl3pPr>
            <a:lvl4pPr marL="2949214" indent="0">
              <a:buNone/>
              <a:defRPr sz="3400" b="1"/>
            </a:lvl4pPr>
            <a:lvl5pPr marL="3932286" indent="0">
              <a:buNone/>
              <a:defRPr sz="3400" b="1"/>
            </a:lvl5pPr>
            <a:lvl6pPr marL="4915357" indent="0">
              <a:buNone/>
              <a:defRPr sz="3400" b="1"/>
            </a:lvl6pPr>
            <a:lvl7pPr marL="5898429" indent="0">
              <a:buNone/>
              <a:defRPr sz="3400" b="1"/>
            </a:lvl7pPr>
            <a:lvl8pPr marL="6881500" indent="0">
              <a:buNone/>
              <a:defRPr sz="3400" b="1"/>
            </a:lvl8pPr>
            <a:lvl9pPr marL="7864572" indent="0">
              <a:buNone/>
              <a:defRPr sz="34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1620206" y="16239066"/>
            <a:ext cx="14317418" cy="29502951"/>
          </a:xfrm>
        </p:spPr>
        <p:txBody>
          <a:bodyPr/>
          <a:lstStyle>
            <a:lvl1pPr>
              <a:defRPr sz="5200"/>
            </a:lvl1pPr>
            <a:lvl2pPr>
              <a:defRPr sz="4300"/>
            </a:lvl2pPr>
            <a:lvl3pPr>
              <a:defRPr sz="3900"/>
            </a:lvl3pPr>
            <a:lvl4pPr>
              <a:defRPr sz="3400"/>
            </a:lvl4pPr>
            <a:lvl5pPr>
              <a:defRPr sz="3400"/>
            </a:lvl5pPr>
            <a:lvl6pPr>
              <a:defRPr sz="3400"/>
            </a:lvl6pPr>
            <a:lvl7pPr>
              <a:defRPr sz="3400"/>
            </a:lvl7pPr>
            <a:lvl8pPr>
              <a:defRPr sz="3400"/>
            </a:lvl8pPr>
            <a:lvl9pPr>
              <a:defRPr sz="34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16460811" y="11462178"/>
            <a:ext cx="14323038" cy="4776889"/>
          </a:xfrm>
        </p:spPr>
        <p:txBody>
          <a:bodyPr anchor="b"/>
          <a:lstStyle>
            <a:lvl1pPr marL="0" indent="0">
              <a:buNone/>
              <a:defRPr sz="5200" b="1"/>
            </a:lvl1pPr>
            <a:lvl2pPr marL="983071" indent="0">
              <a:buNone/>
              <a:defRPr sz="4300" b="1"/>
            </a:lvl2pPr>
            <a:lvl3pPr marL="1966143" indent="0">
              <a:buNone/>
              <a:defRPr sz="3900" b="1"/>
            </a:lvl3pPr>
            <a:lvl4pPr marL="2949214" indent="0">
              <a:buNone/>
              <a:defRPr sz="3400" b="1"/>
            </a:lvl4pPr>
            <a:lvl5pPr marL="3932286" indent="0">
              <a:buNone/>
              <a:defRPr sz="3400" b="1"/>
            </a:lvl5pPr>
            <a:lvl6pPr marL="4915357" indent="0">
              <a:buNone/>
              <a:defRPr sz="3400" b="1"/>
            </a:lvl6pPr>
            <a:lvl7pPr marL="5898429" indent="0">
              <a:buNone/>
              <a:defRPr sz="3400" b="1"/>
            </a:lvl7pPr>
            <a:lvl8pPr marL="6881500" indent="0">
              <a:buNone/>
              <a:defRPr sz="3400" b="1"/>
            </a:lvl8pPr>
            <a:lvl9pPr marL="7864572" indent="0">
              <a:buNone/>
              <a:defRPr sz="34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16460811" y="16239066"/>
            <a:ext cx="14323038" cy="29502951"/>
          </a:xfrm>
        </p:spPr>
        <p:txBody>
          <a:bodyPr/>
          <a:lstStyle>
            <a:lvl1pPr>
              <a:defRPr sz="5200"/>
            </a:lvl1pPr>
            <a:lvl2pPr>
              <a:defRPr sz="4300"/>
            </a:lvl2pPr>
            <a:lvl3pPr>
              <a:defRPr sz="3900"/>
            </a:lvl3pPr>
            <a:lvl4pPr>
              <a:defRPr sz="3400"/>
            </a:lvl4pPr>
            <a:lvl5pPr>
              <a:defRPr sz="3400"/>
            </a:lvl5pPr>
            <a:lvl6pPr>
              <a:defRPr sz="3400"/>
            </a:lvl6pPr>
            <a:lvl7pPr>
              <a:defRPr sz="3400"/>
            </a:lvl7pPr>
            <a:lvl8pPr>
              <a:defRPr sz="3400"/>
            </a:lvl8pPr>
            <a:lvl9pPr>
              <a:defRPr sz="34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620206" y="2038773"/>
            <a:ext cx="10660710" cy="8676640"/>
          </a:xfrm>
        </p:spPr>
        <p:txBody>
          <a:bodyPr anchor="b"/>
          <a:lstStyle>
            <a:lvl1pPr algn="l">
              <a:defRPr sz="43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12669081" y="2038778"/>
            <a:ext cx="18114765" cy="43703244"/>
          </a:xfrm>
        </p:spPr>
        <p:txBody>
          <a:bodyPr/>
          <a:lstStyle>
            <a:lvl1pPr>
              <a:defRPr sz="6900"/>
            </a:lvl1pPr>
            <a:lvl2pPr>
              <a:defRPr sz="6000"/>
            </a:lvl2pPr>
            <a:lvl3pPr>
              <a:defRPr sz="5200"/>
            </a:lvl3pPr>
            <a:lvl4pPr>
              <a:defRPr sz="4300"/>
            </a:lvl4pPr>
            <a:lvl5pPr>
              <a:defRPr sz="4300"/>
            </a:lvl5pPr>
            <a:lvl6pPr>
              <a:defRPr sz="4300"/>
            </a:lvl6pPr>
            <a:lvl7pPr>
              <a:defRPr sz="4300"/>
            </a:lvl7pPr>
            <a:lvl8pPr>
              <a:defRPr sz="4300"/>
            </a:lvl8pPr>
            <a:lvl9pPr>
              <a:defRPr sz="4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1620206" y="10715418"/>
            <a:ext cx="10660710" cy="35026604"/>
          </a:xfrm>
        </p:spPr>
        <p:txBody>
          <a:bodyPr/>
          <a:lstStyle>
            <a:lvl1pPr marL="0" indent="0">
              <a:buNone/>
              <a:defRPr sz="3000"/>
            </a:lvl1pPr>
            <a:lvl2pPr marL="983071" indent="0">
              <a:buNone/>
              <a:defRPr sz="2600"/>
            </a:lvl2pPr>
            <a:lvl3pPr marL="1966143" indent="0">
              <a:buNone/>
              <a:defRPr sz="2200"/>
            </a:lvl3pPr>
            <a:lvl4pPr marL="2949214" indent="0">
              <a:buNone/>
              <a:defRPr sz="1900"/>
            </a:lvl4pPr>
            <a:lvl5pPr marL="3932286" indent="0">
              <a:buNone/>
              <a:defRPr sz="1900"/>
            </a:lvl5pPr>
            <a:lvl6pPr marL="4915357" indent="0">
              <a:buNone/>
              <a:defRPr sz="1900"/>
            </a:lvl6pPr>
            <a:lvl7pPr marL="5898429" indent="0">
              <a:buNone/>
              <a:defRPr sz="1900"/>
            </a:lvl7pPr>
            <a:lvl8pPr marL="6881500" indent="0">
              <a:buNone/>
              <a:defRPr sz="1900"/>
            </a:lvl8pPr>
            <a:lvl9pPr marL="7864572" indent="0">
              <a:buNone/>
              <a:defRPr sz="1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51425" y="35844481"/>
            <a:ext cx="19442430" cy="4231644"/>
          </a:xfrm>
        </p:spPr>
        <p:txBody>
          <a:bodyPr anchor="b"/>
          <a:lstStyle>
            <a:lvl1pPr algn="l">
              <a:defRPr sz="43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6351425" y="4575387"/>
            <a:ext cx="19442430" cy="30723840"/>
          </a:xfrm>
        </p:spPr>
        <p:txBody>
          <a:bodyPr/>
          <a:lstStyle>
            <a:lvl1pPr marL="0" indent="0">
              <a:buNone/>
              <a:defRPr sz="6900"/>
            </a:lvl1pPr>
            <a:lvl2pPr marL="983071" indent="0">
              <a:buNone/>
              <a:defRPr sz="6000"/>
            </a:lvl2pPr>
            <a:lvl3pPr marL="1966143" indent="0">
              <a:buNone/>
              <a:defRPr sz="5200"/>
            </a:lvl3pPr>
            <a:lvl4pPr marL="2949214" indent="0">
              <a:buNone/>
              <a:defRPr sz="4300"/>
            </a:lvl4pPr>
            <a:lvl5pPr marL="3932286" indent="0">
              <a:buNone/>
              <a:defRPr sz="4300"/>
            </a:lvl5pPr>
            <a:lvl6pPr marL="4915357" indent="0">
              <a:buNone/>
              <a:defRPr sz="4300"/>
            </a:lvl6pPr>
            <a:lvl7pPr marL="5898429" indent="0">
              <a:buNone/>
              <a:defRPr sz="4300"/>
            </a:lvl7pPr>
            <a:lvl8pPr marL="6881500" indent="0">
              <a:buNone/>
              <a:defRPr sz="4300"/>
            </a:lvl8pPr>
            <a:lvl9pPr marL="7864572" indent="0">
              <a:buNone/>
              <a:defRPr sz="4300"/>
            </a:lvl9pPr>
          </a:lstStyle>
          <a:p>
            <a:endParaRPr kumimoji="1" lang="ja-JP" altLang="en-US"/>
          </a:p>
        </p:txBody>
      </p:sp>
      <p:sp>
        <p:nvSpPr>
          <p:cNvPr id="4" name="テキスト プレースホルダ 3"/>
          <p:cNvSpPr>
            <a:spLocks noGrp="1"/>
          </p:cNvSpPr>
          <p:nvPr>
            <p:ph type="body" sz="half" idx="2"/>
          </p:nvPr>
        </p:nvSpPr>
        <p:spPr>
          <a:xfrm>
            <a:off x="6351425" y="40076125"/>
            <a:ext cx="19442430" cy="6009636"/>
          </a:xfrm>
        </p:spPr>
        <p:txBody>
          <a:bodyPr/>
          <a:lstStyle>
            <a:lvl1pPr marL="0" indent="0">
              <a:buNone/>
              <a:defRPr sz="3000"/>
            </a:lvl1pPr>
            <a:lvl2pPr marL="983071" indent="0">
              <a:buNone/>
              <a:defRPr sz="2600"/>
            </a:lvl2pPr>
            <a:lvl3pPr marL="1966143" indent="0">
              <a:buNone/>
              <a:defRPr sz="2200"/>
            </a:lvl3pPr>
            <a:lvl4pPr marL="2949214" indent="0">
              <a:buNone/>
              <a:defRPr sz="1900"/>
            </a:lvl4pPr>
            <a:lvl5pPr marL="3932286" indent="0">
              <a:buNone/>
              <a:defRPr sz="1900"/>
            </a:lvl5pPr>
            <a:lvl6pPr marL="4915357" indent="0">
              <a:buNone/>
              <a:defRPr sz="1900"/>
            </a:lvl6pPr>
            <a:lvl7pPr marL="5898429" indent="0">
              <a:buNone/>
              <a:defRPr sz="1900"/>
            </a:lvl7pPr>
            <a:lvl8pPr marL="6881500" indent="0">
              <a:buNone/>
              <a:defRPr sz="1900"/>
            </a:lvl8pPr>
            <a:lvl9pPr marL="7864572" indent="0">
              <a:buNone/>
              <a:defRPr sz="1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56C6E2-CB54-4827-A8C1-FE0705114929}" type="datetimeFigureOut">
              <a:rPr kumimoji="1" lang="ja-JP" altLang="en-US" smtClean="0"/>
              <a:pPr/>
              <a:t>2013/11/26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BFAFCC0-6E70-41FA-A880-1C9FA808467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620204" y="2050632"/>
            <a:ext cx="29163648" cy="8534400"/>
          </a:xfrm>
          <a:prstGeom prst="rect">
            <a:avLst/>
          </a:prstGeom>
        </p:spPr>
        <p:txBody>
          <a:bodyPr vert="horz" lIns="196614" tIns="98307" rIns="196614" bIns="983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620204" y="11948164"/>
            <a:ext cx="29163648" cy="33793857"/>
          </a:xfrm>
          <a:prstGeom prst="rect">
            <a:avLst/>
          </a:prstGeom>
        </p:spPr>
        <p:txBody>
          <a:bodyPr vert="horz" lIns="196614" tIns="98307" rIns="196614" bIns="983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1620206" y="47460750"/>
            <a:ext cx="7560946" cy="2726267"/>
          </a:xfrm>
          <a:prstGeom prst="rect">
            <a:avLst/>
          </a:prstGeom>
        </p:spPr>
        <p:txBody>
          <a:bodyPr vert="horz" lIns="196614" tIns="98307" rIns="196614" bIns="98307" rtlCol="0" anchor="ctr"/>
          <a:lstStyle>
            <a:lvl1pPr algn="l">
              <a:defRPr sz="2600">
                <a:solidFill>
                  <a:schemeClr val="tx1">
                    <a:tint val="75000"/>
                  </a:schemeClr>
                </a:solidFill>
              </a:defRPr>
            </a:lvl1pPr>
          </a:lstStyle>
          <a:p>
            <a:fld id="{CC56C6E2-CB54-4827-A8C1-FE0705114929}" type="datetimeFigureOut">
              <a:rPr kumimoji="1" lang="ja-JP" altLang="en-US" smtClean="0"/>
              <a:pPr/>
              <a:t>2013/11/26</a:t>
            </a:fld>
            <a:endParaRPr kumimoji="1" lang="ja-JP" altLang="en-US"/>
          </a:p>
        </p:txBody>
      </p:sp>
      <p:sp>
        <p:nvSpPr>
          <p:cNvPr id="5" name="フッター プレースホルダ 4"/>
          <p:cNvSpPr>
            <a:spLocks noGrp="1"/>
          </p:cNvSpPr>
          <p:nvPr>
            <p:ph type="ftr" sz="quarter" idx="3"/>
          </p:nvPr>
        </p:nvSpPr>
        <p:spPr>
          <a:xfrm>
            <a:off x="11071388" y="47460750"/>
            <a:ext cx="10261280" cy="2726267"/>
          </a:xfrm>
          <a:prstGeom prst="rect">
            <a:avLst/>
          </a:prstGeom>
        </p:spPr>
        <p:txBody>
          <a:bodyPr vert="horz" lIns="196614" tIns="98307" rIns="196614" bIns="98307" rtlCol="0" anchor="ctr"/>
          <a:lstStyle>
            <a:lvl1pPr algn="ctr">
              <a:defRPr sz="26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23222903" y="47460750"/>
            <a:ext cx="7560946" cy="2726267"/>
          </a:xfrm>
          <a:prstGeom prst="rect">
            <a:avLst/>
          </a:prstGeom>
        </p:spPr>
        <p:txBody>
          <a:bodyPr vert="horz" lIns="196614" tIns="98307" rIns="196614" bIns="98307" rtlCol="0" anchor="ctr"/>
          <a:lstStyle>
            <a:lvl1pPr algn="r">
              <a:defRPr sz="2600">
                <a:solidFill>
                  <a:schemeClr val="tx1">
                    <a:tint val="75000"/>
                  </a:schemeClr>
                </a:solidFill>
              </a:defRPr>
            </a:lvl1pPr>
          </a:lstStyle>
          <a:p>
            <a:fld id="{BBFAFCC0-6E70-41FA-A880-1C9FA808467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66143" rtl="0" eaLnBrk="1" latinLnBrk="0" hangingPunct="1">
        <a:spcBef>
          <a:spcPct val="0"/>
        </a:spcBef>
        <a:buNone/>
        <a:defRPr kumimoji="1" sz="9500" kern="1200">
          <a:solidFill>
            <a:schemeClr val="tx1"/>
          </a:solidFill>
          <a:latin typeface="+mj-lt"/>
          <a:ea typeface="+mj-ea"/>
          <a:cs typeface="+mj-cs"/>
        </a:defRPr>
      </a:lvl1pPr>
    </p:titleStyle>
    <p:bodyStyle>
      <a:lvl1pPr marL="737304" indent="-737304" algn="l" defTabSz="1966143" rtl="0" eaLnBrk="1" latinLnBrk="0" hangingPunct="1">
        <a:spcBef>
          <a:spcPct val="20000"/>
        </a:spcBef>
        <a:buFont typeface="Arial" pitchFamily="34" charset="0"/>
        <a:buChar char="•"/>
        <a:defRPr kumimoji="1" sz="6900" kern="1200">
          <a:solidFill>
            <a:schemeClr val="tx1"/>
          </a:solidFill>
          <a:latin typeface="+mn-lt"/>
          <a:ea typeface="+mn-ea"/>
          <a:cs typeface="+mn-cs"/>
        </a:defRPr>
      </a:lvl1pPr>
      <a:lvl2pPr marL="1597491" indent="-614420" algn="l" defTabSz="1966143" rtl="0" eaLnBrk="1" latinLnBrk="0" hangingPunct="1">
        <a:spcBef>
          <a:spcPct val="20000"/>
        </a:spcBef>
        <a:buFont typeface="Arial" pitchFamily="34" charset="0"/>
        <a:buChar char="–"/>
        <a:defRPr kumimoji="1" sz="6000" kern="1200">
          <a:solidFill>
            <a:schemeClr val="tx1"/>
          </a:solidFill>
          <a:latin typeface="+mn-lt"/>
          <a:ea typeface="+mn-ea"/>
          <a:cs typeface="+mn-cs"/>
        </a:defRPr>
      </a:lvl2pPr>
      <a:lvl3pPr marL="2457679" indent="-491536" algn="l" defTabSz="1966143" rtl="0" eaLnBrk="1" latinLnBrk="0" hangingPunct="1">
        <a:spcBef>
          <a:spcPct val="20000"/>
        </a:spcBef>
        <a:buFont typeface="Arial" pitchFamily="34" charset="0"/>
        <a:buChar char="•"/>
        <a:defRPr kumimoji="1" sz="5200" kern="1200">
          <a:solidFill>
            <a:schemeClr val="tx1"/>
          </a:solidFill>
          <a:latin typeface="+mn-lt"/>
          <a:ea typeface="+mn-ea"/>
          <a:cs typeface="+mn-cs"/>
        </a:defRPr>
      </a:lvl3pPr>
      <a:lvl4pPr marL="3440750" indent="-491536" algn="l" defTabSz="1966143" rtl="0" eaLnBrk="1" latinLnBrk="0" hangingPunct="1">
        <a:spcBef>
          <a:spcPct val="20000"/>
        </a:spcBef>
        <a:buFont typeface="Arial" pitchFamily="34" charset="0"/>
        <a:buChar char="–"/>
        <a:defRPr kumimoji="1" sz="4300" kern="1200">
          <a:solidFill>
            <a:schemeClr val="tx1"/>
          </a:solidFill>
          <a:latin typeface="+mn-lt"/>
          <a:ea typeface="+mn-ea"/>
          <a:cs typeface="+mn-cs"/>
        </a:defRPr>
      </a:lvl4pPr>
      <a:lvl5pPr marL="4423821" indent="-491536" algn="l" defTabSz="1966143" rtl="0" eaLnBrk="1" latinLnBrk="0" hangingPunct="1">
        <a:spcBef>
          <a:spcPct val="20000"/>
        </a:spcBef>
        <a:buFont typeface="Arial" pitchFamily="34" charset="0"/>
        <a:buChar char="»"/>
        <a:defRPr kumimoji="1" sz="4300" kern="1200">
          <a:solidFill>
            <a:schemeClr val="tx1"/>
          </a:solidFill>
          <a:latin typeface="+mn-lt"/>
          <a:ea typeface="+mn-ea"/>
          <a:cs typeface="+mn-cs"/>
        </a:defRPr>
      </a:lvl5pPr>
      <a:lvl6pPr marL="5406893" indent="-491536" algn="l" defTabSz="1966143" rtl="0" eaLnBrk="1" latinLnBrk="0" hangingPunct="1">
        <a:spcBef>
          <a:spcPct val="20000"/>
        </a:spcBef>
        <a:buFont typeface="Arial" pitchFamily="34" charset="0"/>
        <a:buChar char="•"/>
        <a:defRPr kumimoji="1" sz="4300" kern="1200">
          <a:solidFill>
            <a:schemeClr val="tx1"/>
          </a:solidFill>
          <a:latin typeface="+mn-lt"/>
          <a:ea typeface="+mn-ea"/>
          <a:cs typeface="+mn-cs"/>
        </a:defRPr>
      </a:lvl6pPr>
      <a:lvl7pPr marL="6389964" indent="-491536" algn="l" defTabSz="1966143" rtl="0" eaLnBrk="1" latinLnBrk="0" hangingPunct="1">
        <a:spcBef>
          <a:spcPct val="20000"/>
        </a:spcBef>
        <a:buFont typeface="Arial" pitchFamily="34" charset="0"/>
        <a:buChar char="•"/>
        <a:defRPr kumimoji="1" sz="4300" kern="1200">
          <a:solidFill>
            <a:schemeClr val="tx1"/>
          </a:solidFill>
          <a:latin typeface="+mn-lt"/>
          <a:ea typeface="+mn-ea"/>
          <a:cs typeface="+mn-cs"/>
        </a:defRPr>
      </a:lvl7pPr>
      <a:lvl8pPr marL="7373036" indent="-491536" algn="l" defTabSz="1966143" rtl="0" eaLnBrk="1" latinLnBrk="0" hangingPunct="1">
        <a:spcBef>
          <a:spcPct val="20000"/>
        </a:spcBef>
        <a:buFont typeface="Arial" pitchFamily="34" charset="0"/>
        <a:buChar char="•"/>
        <a:defRPr kumimoji="1" sz="4300" kern="1200">
          <a:solidFill>
            <a:schemeClr val="tx1"/>
          </a:solidFill>
          <a:latin typeface="+mn-lt"/>
          <a:ea typeface="+mn-ea"/>
          <a:cs typeface="+mn-cs"/>
        </a:defRPr>
      </a:lvl8pPr>
      <a:lvl9pPr marL="8356107" indent="-491536" algn="l" defTabSz="1966143" rtl="0" eaLnBrk="1" latinLnBrk="0" hangingPunct="1">
        <a:spcBef>
          <a:spcPct val="20000"/>
        </a:spcBef>
        <a:buFont typeface="Arial" pitchFamily="34" charset="0"/>
        <a:buChar char="•"/>
        <a:defRPr kumimoji="1" sz="4300" kern="1200">
          <a:solidFill>
            <a:schemeClr val="tx1"/>
          </a:solidFill>
          <a:latin typeface="+mn-lt"/>
          <a:ea typeface="+mn-ea"/>
          <a:cs typeface="+mn-cs"/>
        </a:defRPr>
      </a:lvl9pPr>
    </p:bodyStyle>
    <p:otherStyle>
      <a:defPPr>
        <a:defRPr lang="ja-JP"/>
      </a:defPPr>
      <a:lvl1pPr marL="0" algn="l" defTabSz="1966143" rtl="0" eaLnBrk="1" latinLnBrk="0" hangingPunct="1">
        <a:defRPr kumimoji="1" sz="3900" kern="1200">
          <a:solidFill>
            <a:schemeClr val="tx1"/>
          </a:solidFill>
          <a:latin typeface="+mn-lt"/>
          <a:ea typeface="+mn-ea"/>
          <a:cs typeface="+mn-cs"/>
        </a:defRPr>
      </a:lvl1pPr>
      <a:lvl2pPr marL="983071" algn="l" defTabSz="1966143" rtl="0" eaLnBrk="1" latinLnBrk="0" hangingPunct="1">
        <a:defRPr kumimoji="1" sz="3900" kern="1200">
          <a:solidFill>
            <a:schemeClr val="tx1"/>
          </a:solidFill>
          <a:latin typeface="+mn-lt"/>
          <a:ea typeface="+mn-ea"/>
          <a:cs typeface="+mn-cs"/>
        </a:defRPr>
      </a:lvl2pPr>
      <a:lvl3pPr marL="1966143" algn="l" defTabSz="1966143" rtl="0" eaLnBrk="1" latinLnBrk="0" hangingPunct="1">
        <a:defRPr kumimoji="1" sz="3900" kern="1200">
          <a:solidFill>
            <a:schemeClr val="tx1"/>
          </a:solidFill>
          <a:latin typeface="+mn-lt"/>
          <a:ea typeface="+mn-ea"/>
          <a:cs typeface="+mn-cs"/>
        </a:defRPr>
      </a:lvl3pPr>
      <a:lvl4pPr marL="2949214" algn="l" defTabSz="1966143" rtl="0" eaLnBrk="1" latinLnBrk="0" hangingPunct="1">
        <a:defRPr kumimoji="1" sz="3900" kern="1200">
          <a:solidFill>
            <a:schemeClr val="tx1"/>
          </a:solidFill>
          <a:latin typeface="+mn-lt"/>
          <a:ea typeface="+mn-ea"/>
          <a:cs typeface="+mn-cs"/>
        </a:defRPr>
      </a:lvl4pPr>
      <a:lvl5pPr marL="3932286" algn="l" defTabSz="1966143" rtl="0" eaLnBrk="1" latinLnBrk="0" hangingPunct="1">
        <a:defRPr kumimoji="1" sz="3900" kern="1200">
          <a:solidFill>
            <a:schemeClr val="tx1"/>
          </a:solidFill>
          <a:latin typeface="+mn-lt"/>
          <a:ea typeface="+mn-ea"/>
          <a:cs typeface="+mn-cs"/>
        </a:defRPr>
      </a:lvl5pPr>
      <a:lvl6pPr marL="4915357" algn="l" defTabSz="1966143" rtl="0" eaLnBrk="1" latinLnBrk="0" hangingPunct="1">
        <a:defRPr kumimoji="1" sz="3900" kern="1200">
          <a:solidFill>
            <a:schemeClr val="tx1"/>
          </a:solidFill>
          <a:latin typeface="+mn-lt"/>
          <a:ea typeface="+mn-ea"/>
          <a:cs typeface="+mn-cs"/>
        </a:defRPr>
      </a:lvl6pPr>
      <a:lvl7pPr marL="5898429" algn="l" defTabSz="1966143" rtl="0" eaLnBrk="1" latinLnBrk="0" hangingPunct="1">
        <a:defRPr kumimoji="1" sz="3900" kern="1200">
          <a:solidFill>
            <a:schemeClr val="tx1"/>
          </a:solidFill>
          <a:latin typeface="+mn-lt"/>
          <a:ea typeface="+mn-ea"/>
          <a:cs typeface="+mn-cs"/>
        </a:defRPr>
      </a:lvl7pPr>
      <a:lvl8pPr marL="6881500" algn="l" defTabSz="1966143" rtl="0" eaLnBrk="1" latinLnBrk="0" hangingPunct="1">
        <a:defRPr kumimoji="1" sz="3900" kern="1200">
          <a:solidFill>
            <a:schemeClr val="tx1"/>
          </a:solidFill>
          <a:latin typeface="+mn-lt"/>
          <a:ea typeface="+mn-ea"/>
          <a:cs typeface="+mn-cs"/>
        </a:defRPr>
      </a:lvl8pPr>
      <a:lvl9pPr marL="7864572" algn="l" defTabSz="1966143" rtl="0" eaLnBrk="1" latinLnBrk="0" hangingPunct="1">
        <a:defRPr kumimoji="1" sz="3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gi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7.png"/><Relationship Id="rId4" Type="http://schemas.openxmlformats.org/officeDocument/2006/relationships/image" Target="../media/image2.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10025" y="2667000"/>
            <a:ext cx="24079200" cy="4616648"/>
          </a:xfrm>
          <a:prstGeom prst="rect">
            <a:avLst/>
          </a:prstGeom>
          <a:noFill/>
        </p:spPr>
        <p:txBody>
          <a:bodyPr wrap="square" rtlCol="0">
            <a:spAutoFit/>
          </a:bodyPr>
          <a:lstStyle/>
          <a:p>
            <a:pPr algn="ctr"/>
            <a:r>
              <a:rPr lang="en-US" sz="6600" b="1" dirty="0" smtClean="0">
                <a:latin typeface="Times New Roman" pitchFamily="18" charset="0"/>
                <a:cs typeface="Times New Roman" pitchFamily="18" charset="0"/>
              </a:rPr>
              <a:t>Negative Energy Balance in Transition Period and the Prevalence of Subclinical Ketosis in  Early Lactation in Dairy Cattle in the </a:t>
            </a:r>
            <a:r>
              <a:rPr lang="en-US" sz="6600" b="1" dirty="0" err="1" smtClean="0">
                <a:latin typeface="Times New Roman" pitchFamily="18" charset="0"/>
                <a:cs typeface="Times New Roman" pitchFamily="18" charset="0"/>
              </a:rPr>
              <a:t>Peri</a:t>
            </a:r>
            <a:r>
              <a:rPr lang="en-US" sz="6600" b="1" dirty="0" smtClean="0">
                <a:latin typeface="Times New Roman" pitchFamily="18" charset="0"/>
                <a:cs typeface="Times New Roman" pitchFamily="18" charset="0"/>
              </a:rPr>
              <a:t>-Urban Kampala</a:t>
            </a:r>
          </a:p>
          <a:p>
            <a:pPr algn="ctr"/>
            <a:r>
              <a:rPr lang="en-US" sz="4800" b="1" dirty="0" smtClean="0">
                <a:latin typeface="Times New Roman" pitchFamily="18" charset="0"/>
                <a:cs typeface="Times New Roman" pitchFamily="18" charset="0"/>
              </a:rPr>
              <a:t>Dr. </a:t>
            </a:r>
            <a:r>
              <a:rPr lang="en-US" sz="4800" b="1" dirty="0" err="1" smtClean="0">
                <a:latin typeface="Times New Roman" pitchFamily="18" charset="0"/>
                <a:cs typeface="Times New Roman" pitchFamily="18" charset="0"/>
              </a:rPr>
              <a:t>Tayebwa</a:t>
            </a:r>
            <a:r>
              <a:rPr lang="en-US" sz="4800" b="1" dirty="0" smtClean="0">
                <a:latin typeface="Times New Roman" pitchFamily="18" charset="0"/>
                <a:cs typeface="Times New Roman" pitchFamily="18" charset="0"/>
              </a:rPr>
              <a:t> Dickson</a:t>
            </a:r>
            <a:r>
              <a:rPr lang="en-US" sz="4800" b="1" baseline="30000" dirty="0" smtClean="0">
                <a:latin typeface="Times New Roman" pitchFamily="18" charset="0"/>
                <a:cs typeface="Times New Roman" pitchFamily="18" charset="0"/>
              </a:rPr>
              <a:t>1</a:t>
            </a:r>
            <a:r>
              <a:rPr lang="en-US" sz="4800" b="1" dirty="0" smtClean="0">
                <a:latin typeface="Times New Roman" pitchFamily="18" charset="0"/>
                <a:cs typeface="Times New Roman" pitchFamily="18" charset="0"/>
              </a:rPr>
              <a:t>, Dr. Godfrey Bigirwa</a:t>
            </a:r>
            <a:r>
              <a:rPr lang="en-US" sz="4800" b="1" baseline="30000" dirty="0" smtClean="0">
                <a:latin typeface="Times New Roman" pitchFamily="18" charset="0"/>
                <a:cs typeface="Times New Roman" pitchFamily="18" charset="0"/>
              </a:rPr>
              <a:t>2</a:t>
            </a:r>
            <a:r>
              <a:rPr lang="en-US" sz="4800" b="1" dirty="0" smtClean="0">
                <a:latin typeface="Times New Roman" pitchFamily="18" charset="0"/>
                <a:cs typeface="Times New Roman" pitchFamily="18" charset="0"/>
              </a:rPr>
              <a:t>, Dr. </a:t>
            </a:r>
            <a:r>
              <a:rPr lang="en-US" sz="4800" b="1" dirty="0" err="1" smtClean="0">
                <a:latin typeface="Times New Roman" pitchFamily="18" charset="0"/>
                <a:cs typeface="Times New Roman" pitchFamily="18" charset="0"/>
              </a:rPr>
              <a:t>Benon</a:t>
            </a:r>
            <a:r>
              <a:rPr lang="en-US" sz="4800" b="1" dirty="0" smtClean="0">
                <a:latin typeface="Times New Roman" pitchFamily="18" charset="0"/>
                <a:cs typeface="Times New Roman" pitchFamily="18" charset="0"/>
              </a:rPr>
              <a:t> M. Kanyima</a:t>
            </a:r>
            <a:r>
              <a:rPr lang="en-US" sz="4800" b="1" baseline="30000" dirty="0" smtClean="0">
                <a:latin typeface="Times New Roman" pitchFamily="18" charset="0"/>
                <a:cs typeface="Times New Roman" pitchFamily="18" charset="0"/>
              </a:rPr>
              <a:t>2</a:t>
            </a:r>
            <a:r>
              <a:rPr lang="en-US" sz="4800" b="1" dirty="0" smtClean="0">
                <a:latin typeface="Times New Roman" pitchFamily="18" charset="0"/>
                <a:cs typeface="Times New Roman" pitchFamily="18" charset="0"/>
              </a:rPr>
              <a:t>, Prof Toshihiko Nakao</a:t>
            </a:r>
            <a:r>
              <a:rPr lang="en-US" sz="4800" b="1" baseline="30000" dirty="0" smtClean="0">
                <a:latin typeface="Times New Roman" pitchFamily="18" charset="0"/>
                <a:cs typeface="Times New Roman" pitchFamily="18" charset="0"/>
              </a:rPr>
              <a:t>3</a:t>
            </a:r>
            <a:endParaRPr lang="en-US" sz="4800" b="1" baseline="30000" dirty="0">
              <a:latin typeface="Times New Roman" pitchFamily="18" charset="0"/>
              <a:cs typeface="Times New Roman" pitchFamily="18" charset="0"/>
            </a:endParaRPr>
          </a:p>
        </p:txBody>
      </p:sp>
      <p:sp>
        <p:nvSpPr>
          <p:cNvPr id="4" name="TextBox 3"/>
          <p:cNvSpPr txBox="1"/>
          <p:nvPr/>
        </p:nvSpPr>
        <p:spPr>
          <a:xfrm>
            <a:off x="962025" y="10744201"/>
            <a:ext cx="14478000" cy="11172289"/>
          </a:xfrm>
          <a:prstGeom prst="rect">
            <a:avLst/>
          </a:prstGeom>
          <a:noFill/>
        </p:spPr>
        <p:txBody>
          <a:bodyPr wrap="square" rtlCol="0">
            <a:spAutoFit/>
          </a:bodyPr>
          <a:lstStyle/>
          <a:p>
            <a:pPr algn="just"/>
            <a:endParaRPr lang="en-US" sz="4000" dirty="0" smtClean="0">
              <a:latin typeface="Times New Roman" pitchFamily="18" charset="0"/>
              <a:cs typeface="Times New Roman" pitchFamily="18" charset="0"/>
            </a:endParaRPr>
          </a:p>
          <a:p>
            <a:pPr algn="just"/>
            <a:r>
              <a:rPr lang="en-US" sz="4000" b="1" dirty="0" smtClean="0">
                <a:latin typeface="Times New Roman" pitchFamily="18" charset="0"/>
                <a:cs typeface="Times New Roman" pitchFamily="18" charset="0"/>
              </a:rPr>
              <a:t>Dairy cows face a metabolic challenge in the transition period and in early lactation. Negative energy balance (NEB) within a few weeks before calving and subclinical ketosis (SCK) in early lactation are the major factors causing increased incidence of postpartum diseases, reduced milk production and impaired reproductive performance. Cows in NEB mobilize body fat to produce non-</a:t>
            </a:r>
            <a:r>
              <a:rPr lang="en-US" sz="4000" b="1" dirty="0" err="1" smtClean="0">
                <a:latin typeface="Times New Roman" pitchFamily="18" charset="0"/>
                <a:cs typeface="Times New Roman" pitchFamily="18" charset="0"/>
              </a:rPr>
              <a:t>esterified</a:t>
            </a:r>
            <a:r>
              <a:rPr lang="en-US" sz="4000" b="1" dirty="0" smtClean="0">
                <a:latin typeface="Times New Roman" pitchFamily="18" charset="0"/>
                <a:cs typeface="Times New Roman" pitchFamily="18" charset="0"/>
              </a:rPr>
              <a:t> fatty acids (NEFA), In excess breakdown of NEFA (fat), there is production of </a:t>
            </a:r>
            <a:r>
              <a:rPr lang="en-US" sz="4000" b="1" dirty="0" err="1" smtClean="0">
                <a:latin typeface="Times New Roman" pitchFamily="18" charset="0"/>
                <a:cs typeface="Times New Roman" pitchFamily="18" charset="0"/>
              </a:rPr>
              <a:t>ketone</a:t>
            </a:r>
            <a:r>
              <a:rPr lang="en-US" sz="4000" b="1" dirty="0" smtClean="0">
                <a:latin typeface="Times New Roman" pitchFamily="18" charset="0"/>
                <a:cs typeface="Times New Roman" pitchFamily="18" charset="0"/>
              </a:rPr>
              <a:t> bodies which are bio-makers of NEB, SCK and whose concentrations can be measured in blood and milk. </a:t>
            </a:r>
          </a:p>
          <a:p>
            <a:pPr algn="just"/>
            <a:endParaRPr lang="en-US" sz="4000" b="1" dirty="0" smtClean="0">
              <a:latin typeface="Times New Roman" pitchFamily="18" charset="0"/>
              <a:cs typeface="Times New Roman" pitchFamily="18" charset="0"/>
            </a:endParaRPr>
          </a:p>
          <a:p>
            <a:pPr algn="just"/>
            <a:r>
              <a:rPr lang="en-US" sz="4000" b="1" dirty="0" smtClean="0">
                <a:latin typeface="Times New Roman" pitchFamily="18" charset="0"/>
                <a:cs typeface="Times New Roman" pitchFamily="18" charset="0"/>
              </a:rPr>
              <a:t>The study aimed at showing the prevalence of NEB  pre-partum and SCK in early lactation, to know the adverse effects of NEB and SCK on health, production and reproduction in cows and to demonstrate the effectiveness of propylene glycol in managing SCK.</a:t>
            </a:r>
          </a:p>
          <a:p>
            <a:pPr algn="just"/>
            <a:endParaRPr lang="en-US" sz="4000" b="1" dirty="0" smtClean="0">
              <a:latin typeface="Times New Roman" pitchFamily="18" charset="0"/>
              <a:cs typeface="Times New Roman" pitchFamily="18" charset="0"/>
            </a:endParaRPr>
          </a:p>
        </p:txBody>
      </p:sp>
      <p:sp>
        <p:nvSpPr>
          <p:cNvPr id="7" name="TextBox 6"/>
          <p:cNvSpPr txBox="1"/>
          <p:nvPr/>
        </p:nvSpPr>
        <p:spPr>
          <a:xfrm>
            <a:off x="15668625" y="21640800"/>
            <a:ext cx="11049000" cy="369332"/>
          </a:xfrm>
          <a:prstGeom prst="rect">
            <a:avLst/>
          </a:prstGeom>
          <a:noFill/>
        </p:spPr>
        <p:txBody>
          <a:bodyPr wrap="square" rtlCol="0">
            <a:spAutoFit/>
          </a:bodyPr>
          <a:lstStyle/>
          <a:p>
            <a:pPr lvl="0" defTabSz="914400">
              <a:defRPr/>
            </a:pPr>
            <a:endParaRPr lang="ja-JP" altLang="en-US" sz="1800" b="1" dirty="0" smtClean="0">
              <a:solidFill>
                <a:prstClr val="white"/>
              </a:solidFill>
              <a:latin typeface="Arial Narrow" pitchFamily="34" charset="0"/>
            </a:endParaRPr>
          </a:p>
        </p:txBody>
      </p:sp>
      <p:sp>
        <p:nvSpPr>
          <p:cNvPr id="9" name="TextBox 8"/>
          <p:cNvSpPr txBox="1"/>
          <p:nvPr/>
        </p:nvSpPr>
        <p:spPr>
          <a:xfrm>
            <a:off x="18030825" y="32004000"/>
            <a:ext cx="15087600" cy="1292662"/>
          </a:xfrm>
          <a:prstGeom prst="rect">
            <a:avLst/>
          </a:prstGeom>
          <a:noFill/>
        </p:spPr>
        <p:txBody>
          <a:bodyPr wrap="square" rtlCol="0">
            <a:spAutoFit/>
          </a:bodyPr>
          <a:lstStyle/>
          <a:p>
            <a:r>
              <a:rPr lang="en-US" dirty="0" smtClean="0"/>
              <a:t> The results above show the prevalence of NEB and SCK attained in </a:t>
            </a:r>
            <a:r>
              <a:rPr lang="en-US" dirty="0" err="1" smtClean="0"/>
              <a:t>comparrison</a:t>
            </a:r>
            <a:r>
              <a:rPr lang="en-US" dirty="0" smtClean="0"/>
              <a:t> to the data collected from other countries</a:t>
            </a:r>
            <a:endParaRPr lang="en-US" dirty="0"/>
          </a:p>
        </p:txBody>
      </p:sp>
      <p:sp>
        <p:nvSpPr>
          <p:cNvPr id="14" name="Rectangle 13"/>
          <p:cNvSpPr/>
          <p:nvPr/>
        </p:nvSpPr>
        <p:spPr>
          <a:xfrm>
            <a:off x="0" y="0"/>
            <a:ext cx="3240405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85800"/>
            <a:ext cx="32404050" cy="762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0" y="1371600"/>
            <a:ext cx="3240405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F:\dunks 3\after vet\LOGO\logo-makerere-university.gif"/>
          <p:cNvPicPr>
            <a:picLocks noChangeAspect="1" noChangeArrowheads="1"/>
          </p:cNvPicPr>
          <p:nvPr/>
        </p:nvPicPr>
        <p:blipFill>
          <a:blip r:embed="rId3"/>
          <a:srcRect/>
          <a:stretch>
            <a:fillRect/>
          </a:stretch>
        </p:blipFill>
        <p:spPr bwMode="auto">
          <a:xfrm>
            <a:off x="0" y="2286000"/>
            <a:ext cx="4238625" cy="4800600"/>
          </a:xfrm>
          <a:prstGeom prst="rect">
            <a:avLst/>
          </a:prstGeom>
          <a:noFill/>
        </p:spPr>
      </p:pic>
      <p:sp>
        <p:nvSpPr>
          <p:cNvPr id="18" name="Rectangle 17"/>
          <p:cNvSpPr/>
          <p:nvPr/>
        </p:nvSpPr>
        <p:spPr>
          <a:xfrm>
            <a:off x="809625" y="7543800"/>
            <a:ext cx="30556201" cy="17526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baseline="30000" dirty="0" smtClean="0">
                <a:solidFill>
                  <a:schemeClr val="tx1"/>
                </a:solidFill>
              </a:rPr>
              <a:t>1</a:t>
            </a:r>
            <a:r>
              <a:rPr lang="en-US" b="1" dirty="0" smtClean="0">
                <a:solidFill>
                  <a:schemeClr val="tx1"/>
                </a:solidFill>
              </a:rPr>
              <a:t>Cental Diagnostic Laboratory Makerere University, </a:t>
            </a:r>
            <a:r>
              <a:rPr lang="en-US" b="1" baseline="30000" dirty="0" smtClean="0">
                <a:solidFill>
                  <a:schemeClr val="tx1"/>
                </a:solidFill>
              </a:rPr>
              <a:t>2</a:t>
            </a:r>
            <a:r>
              <a:rPr lang="en-US" b="1" dirty="0" smtClean="0">
                <a:solidFill>
                  <a:schemeClr val="tx1"/>
                </a:solidFill>
              </a:rPr>
              <a:t>College of Animal Resources and  Bio-security Makerere University,  </a:t>
            </a:r>
            <a:r>
              <a:rPr lang="en-US" b="1" baseline="30000" dirty="0" smtClean="0">
                <a:solidFill>
                  <a:schemeClr val="tx1"/>
                </a:solidFill>
              </a:rPr>
              <a:t>3</a:t>
            </a:r>
            <a:r>
              <a:rPr lang="en-US" b="1" dirty="0" smtClean="0">
                <a:solidFill>
                  <a:schemeClr val="tx1"/>
                </a:solidFill>
              </a:rPr>
              <a:t>JICA project on Animal Disease Control Uganda</a:t>
            </a:r>
            <a:endParaRPr lang="en-US" b="1" dirty="0">
              <a:solidFill>
                <a:schemeClr val="tx1"/>
              </a:solidFill>
            </a:endParaRPr>
          </a:p>
        </p:txBody>
      </p:sp>
      <p:pic>
        <p:nvPicPr>
          <p:cNvPr id="72" name="図 3" descr="DSCN0268.JPG"/>
          <p:cNvPicPr>
            <a:picLocks noChangeAspect="1"/>
          </p:cNvPicPr>
          <p:nvPr/>
        </p:nvPicPr>
        <p:blipFill>
          <a:blip r:embed="rId4" cstate="print"/>
          <a:stretch>
            <a:fillRect/>
          </a:stretch>
        </p:blipFill>
        <p:spPr>
          <a:xfrm>
            <a:off x="885825" y="32689800"/>
            <a:ext cx="7543800" cy="5029200"/>
          </a:xfrm>
          <a:prstGeom prst="rect">
            <a:avLst/>
          </a:prstGeom>
        </p:spPr>
      </p:pic>
      <p:pic>
        <p:nvPicPr>
          <p:cNvPr id="73" name="図 5" descr="Milk ketone IMAG0073.jpg"/>
          <p:cNvPicPr>
            <a:picLocks noChangeAspect="1"/>
          </p:cNvPicPr>
          <p:nvPr/>
        </p:nvPicPr>
        <p:blipFill>
          <a:blip r:embed="rId5" cstate="email"/>
          <a:stretch>
            <a:fillRect/>
          </a:stretch>
        </p:blipFill>
        <p:spPr>
          <a:xfrm>
            <a:off x="8810625" y="32766000"/>
            <a:ext cx="7192888" cy="6477000"/>
          </a:xfrm>
          <a:prstGeom prst="rect">
            <a:avLst/>
          </a:prstGeom>
        </p:spPr>
      </p:pic>
      <p:pic>
        <p:nvPicPr>
          <p:cNvPr id="77" name="Picture 1" descr="C:\Users\tnakao\Documents\JICA 2013\JICA Uganda\Photos\NEFA assay IMAG0046.jpg"/>
          <p:cNvPicPr>
            <a:picLocks noChangeAspect="1" noChangeArrowheads="1"/>
          </p:cNvPicPr>
          <p:nvPr/>
        </p:nvPicPr>
        <p:blipFill>
          <a:blip r:embed="rId6" cstate="print"/>
          <a:srcRect/>
          <a:stretch>
            <a:fillRect/>
          </a:stretch>
        </p:blipFill>
        <p:spPr bwMode="auto">
          <a:xfrm>
            <a:off x="733425" y="40309800"/>
            <a:ext cx="7772400" cy="6629400"/>
          </a:xfrm>
          <a:prstGeom prst="rect">
            <a:avLst/>
          </a:prstGeom>
          <a:noFill/>
        </p:spPr>
      </p:pic>
      <p:sp>
        <p:nvSpPr>
          <p:cNvPr id="105" name="Rectangle 104"/>
          <p:cNvSpPr/>
          <p:nvPr/>
        </p:nvSpPr>
        <p:spPr>
          <a:xfrm>
            <a:off x="657225" y="45415200"/>
            <a:ext cx="7848600" cy="1524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p>
          <a:p>
            <a:pPr algn="ctr"/>
            <a:endParaRPr lang="en-US" b="1" dirty="0" smtClean="0">
              <a:solidFill>
                <a:schemeClr val="tx1"/>
              </a:solidFill>
            </a:endParaRPr>
          </a:p>
          <a:p>
            <a:pPr algn="ctr"/>
            <a:r>
              <a:rPr lang="en-US" b="1" dirty="0" smtClean="0">
                <a:solidFill>
                  <a:schemeClr val="tx1"/>
                </a:solidFill>
              </a:rPr>
              <a:t>NEFA Analysis</a:t>
            </a:r>
          </a:p>
          <a:p>
            <a:pPr algn="ctr"/>
            <a:r>
              <a:rPr lang="en-US" altLang="ja-JP" sz="3600" b="1" dirty="0" smtClean="0">
                <a:solidFill>
                  <a:schemeClr val="tx1"/>
                </a:solidFill>
                <a:latin typeface="Arial Narrow" pitchFamily="34" charset="0"/>
              </a:rPr>
              <a:t>NEFA C test kit  (Wako, Japan)</a:t>
            </a:r>
            <a:endParaRPr lang="en-US" b="1" dirty="0" smtClean="0">
              <a:solidFill>
                <a:schemeClr val="tx1"/>
              </a:solidFill>
            </a:endParaRPr>
          </a:p>
          <a:p>
            <a:pPr algn="ctr"/>
            <a:endParaRPr lang="en-US" b="1" dirty="0" smtClean="0"/>
          </a:p>
          <a:p>
            <a:pPr algn="ctr"/>
            <a:endParaRPr lang="en-US" b="1" dirty="0"/>
          </a:p>
        </p:txBody>
      </p:sp>
      <p:sp>
        <p:nvSpPr>
          <p:cNvPr id="109" name="Rectangle 108"/>
          <p:cNvSpPr/>
          <p:nvPr/>
        </p:nvSpPr>
        <p:spPr>
          <a:xfrm>
            <a:off x="885825" y="37642800"/>
            <a:ext cx="7543800" cy="2286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4mls of blood was collected</a:t>
            </a:r>
          </a:p>
          <a:p>
            <a:pPr algn="ctr"/>
            <a:r>
              <a:rPr lang="en-US" b="1" dirty="0" smtClean="0">
                <a:solidFill>
                  <a:schemeClr val="tx1"/>
                </a:solidFill>
              </a:rPr>
              <a:t>And </a:t>
            </a:r>
            <a:r>
              <a:rPr lang="en-US" b="1" dirty="0" err="1" smtClean="0">
                <a:solidFill>
                  <a:schemeClr val="tx1"/>
                </a:solidFill>
              </a:rPr>
              <a:t>ketones</a:t>
            </a:r>
            <a:r>
              <a:rPr lang="en-US" b="1" dirty="0" smtClean="0">
                <a:solidFill>
                  <a:schemeClr val="tx1"/>
                </a:solidFill>
              </a:rPr>
              <a:t> tested with a precision </a:t>
            </a:r>
            <a:r>
              <a:rPr lang="en-US" b="1" dirty="0" err="1" smtClean="0">
                <a:solidFill>
                  <a:schemeClr val="tx1"/>
                </a:solidFill>
              </a:rPr>
              <a:t>xceed</a:t>
            </a:r>
            <a:r>
              <a:rPr lang="en-US" b="1" dirty="0" smtClean="0">
                <a:solidFill>
                  <a:schemeClr val="tx1"/>
                </a:solidFill>
              </a:rPr>
              <a:t> </a:t>
            </a:r>
            <a:endParaRPr lang="en-US" b="1" dirty="0">
              <a:solidFill>
                <a:schemeClr val="tx1"/>
              </a:solidFill>
            </a:endParaRPr>
          </a:p>
        </p:txBody>
      </p:sp>
      <p:graphicFrame>
        <p:nvGraphicFramePr>
          <p:cNvPr id="111" name="Table 110"/>
          <p:cNvGraphicFramePr>
            <a:graphicFrameLocks noGrp="1"/>
          </p:cNvGraphicFramePr>
          <p:nvPr/>
        </p:nvGraphicFramePr>
        <p:xfrm>
          <a:off x="17040225" y="26441400"/>
          <a:ext cx="14401800" cy="10607040"/>
        </p:xfrm>
        <a:graphic>
          <a:graphicData uri="http://schemas.openxmlformats.org/drawingml/2006/table">
            <a:tbl>
              <a:tblPr firstRow="1" bandRow="1">
                <a:tableStyleId>{5C22544A-7EE6-4342-B048-85BDC9FD1C3A}</a:tableStyleId>
              </a:tblPr>
              <a:tblGrid>
                <a:gridCol w="2880360"/>
                <a:gridCol w="2880360"/>
                <a:gridCol w="2880360"/>
                <a:gridCol w="2880360"/>
                <a:gridCol w="2880360"/>
              </a:tblGrid>
              <a:tr h="2034540">
                <a:tc>
                  <a:txBody>
                    <a:bodyPr/>
                    <a:lstStyle/>
                    <a:p>
                      <a:endParaRPr lang="en-US" dirty="0"/>
                    </a:p>
                  </a:txBody>
                  <a:tcPr/>
                </a:tc>
                <a:tc>
                  <a:txBody>
                    <a:bodyPr/>
                    <a:lstStyle/>
                    <a:p>
                      <a:endParaRPr lang="en-US" dirty="0"/>
                    </a:p>
                  </a:txBody>
                  <a:tcPr/>
                </a:tc>
                <a:tc>
                  <a:txBody>
                    <a:bodyPr/>
                    <a:lstStyle/>
                    <a:p>
                      <a:pPr marL="0" marR="0" indent="0" algn="l" defTabSz="1966143" rtl="0" eaLnBrk="1" fontAlgn="auto" latinLnBrk="0" hangingPunct="1">
                        <a:lnSpc>
                          <a:spcPct val="100000"/>
                        </a:lnSpc>
                        <a:spcBef>
                          <a:spcPts val="0"/>
                        </a:spcBef>
                        <a:spcAft>
                          <a:spcPts val="0"/>
                        </a:spcAft>
                        <a:buClrTx/>
                        <a:buSzTx/>
                        <a:buFontTx/>
                        <a:buNone/>
                        <a:tabLst/>
                        <a:defRPr/>
                      </a:pPr>
                      <a:r>
                        <a:rPr lang="en-US" dirty="0" smtClean="0"/>
                        <a:t>Kampala (Uganda)</a:t>
                      </a:r>
                      <a:r>
                        <a:rPr lang="en-US" baseline="0" dirty="0" smtClean="0"/>
                        <a:t> 2013</a:t>
                      </a:r>
                      <a:endParaRPr lang="en-US" dirty="0" smtClean="0"/>
                    </a:p>
                    <a:p>
                      <a:endParaRPr lang="en-US" dirty="0"/>
                    </a:p>
                  </a:txBody>
                  <a:tcPr/>
                </a:tc>
                <a:tc>
                  <a:txBody>
                    <a:bodyPr/>
                    <a:lstStyle/>
                    <a:p>
                      <a:r>
                        <a:rPr lang="en-US" dirty="0" smtClean="0"/>
                        <a:t>Yamaguchi (Japan) 2009</a:t>
                      </a:r>
                      <a:endParaRPr lang="en-US" dirty="0"/>
                    </a:p>
                  </a:txBody>
                  <a:tcPr/>
                </a:tc>
                <a:tc>
                  <a:txBody>
                    <a:bodyPr/>
                    <a:lstStyle/>
                    <a:p>
                      <a:r>
                        <a:rPr lang="en-US" dirty="0" smtClean="0"/>
                        <a:t>Hannover</a:t>
                      </a:r>
                      <a:r>
                        <a:rPr lang="en-US" baseline="0" dirty="0" smtClean="0"/>
                        <a:t> (German) 2010</a:t>
                      </a:r>
                      <a:endParaRPr lang="en-US" dirty="0"/>
                    </a:p>
                  </a:txBody>
                  <a:tcPr/>
                </a:tc>
              </a:tr>
              <a:tr h="2034540">
                <a:tc rowSpan="2">
                  <a:txBody>
                    <a:bodyPr/>
                    <a:lstStyle/>
                    <a:p>
                      <a:r>
                        <a:rPr lang="en-US" b="1" dirty="0" smtClean="0"/>
                        <a:t>NEB </a:t>
                      </a:r>
                    </a:p>
                    <a:p>
                      <a:r>
                        <a:rPr lang="en-US" b="1" dirty="0" smtClean="0"/>
                        <a:t>pre-partum</a:t>
                      </a:r>
                      <a:endParaRPr lang="en-US" b="1" dirty="0"/>
                    </a:p>
                  </a:txBody>
                  <a:tcPr/>
                </a:tc>
                <a:tc>
                  <a:txBody>
                    <a:bodyPr/>
                    <a:lstStyle/>
                    <a:p>
                      <a:r>
                        <a:rPr lang="en-US" dirty="0" smtClean="0"/>
                        <a:t>RATIO</a:t>
                      </a:r>
                      <a:endParaRPr lang="en-US" dirty="0"/>
                    </a:p>
                  </a:txBody>
                  <a:tcPr/>
                </a:tc>
                <a:tc>
                  <a:txBody>
                    <a:bodyPr/>
                    <a:lstStyle/>
                    <a:p>
                      <a:r>
                        <a:rPr lang="en-US" dirty="0" smtClean="0"/>
                        <a:t>12/39</a:t>
                      </a:r>
                      <a:endParaRPr lang="en-US" dirty="0"/>
                    </a:p>
                  </a:txBody>
                  <a:tcPr/>
                </a:tc>
                <a:tc>
                  <a:txBody>
                    <a:bodyPr/>
                    <a:lstStyle/>
                    <a:p>
                      <a:r>
                        <a:rPr lang="en-US" dirty="0" smtClean="0"/>
                        <a:t>20/93</a:t>
                      </a:r>
                      <a:endParaRPr lang="en-US" dirty="0"/>
                    </a:p>
                  </a:txBody>
                  <a:tcPr/>
                </a:tc>
                <a:tc>
                  <a:txBody>
                    <a:bodyPr/>
                    <a:lstStyle/>
                    <a:p>
                      <a:r>
                        <a:rPr lang="en-US" dirty="0" smtClean="0"/>
                        <a:t>9/45</a:t>
                      </a:r>
                      <a:endParaRPr lang="en-US" dirty="0"/>
                    </a:p>
                  </a:txBody>
                  <a:tcPr/>
                </a:tc>
              </a:tr>
              <a:tr h="2034540">
                <a:tc vMerge="1">
                  <a:txBody>
                    <a:bodyPr/>
                    <a:lstStyle/>
                    <a:p>
                      <a:endParaRPr lang="en-US" dirty="0"/>
                    </a:p>
                  </a:txBody>
                  <a:tcPr/>
                </a:tc>
                <a:tc>
                  <a:txBody>
                    <a:bodyPr/>
                    <a:lstStyle/>
                    <a:p>
                      <a:r>
                        <a:rPr lang="en-US" dirty="0" smtClean="0"/>
                        <a:t>Percentage %</a:t>
                      </a:r>
                      <a:endParaRPr lang="en-US" dirty="0"/>
                    </a:p>
                  </a:txBody>
                  <a:tcPr/>
                </a:tc>
                <a:tc>
                  <a:txBody>
                    <a:bodyPr/>
                    <a:lstStyle/>
                    <a:p>
                      <a:r>
                        <a:rPr lang="en-US" dirty="0" smtClean="0"/>
                        <a:t>30.7</a:t>
                      </a:r>
                      <a:endParaRPr lang="en-US" dirty="0"/>
                    </a:p>
                  </a:txBody>
                  <a:tcPr/>
                </a:tc>
                <a:tc>
                  <a:txBody>
                    <a:bodyPr/>
                    <a:lstStyle/>
                    <a:p>
                      <a:r>
                        <a:rPr lang="en-US" dirty="0" smtClean="0"/>
                        <a:t>21.5</a:t>
                      </a:r>
                      <a:endParaRPr lang="en-US" dirty="0"/>
                    </a:p>
                  </a:txBody>
                  <a:tcPr/>
                </a:tc>
                <a:tc>
                  <a:txBody>
                    <a:bodyPr/>
                    <a:lstStyle/>
                    <a:p>
                      <a:r>
                        <a:rPr lang="en-US" dirty="0" smtClean="0"/>
                        <a:t>20.0</a:t>
                      </a:r>
                      <a:endParaRPr lang="en-US" dirty="0"/>
                    </a:p>
                  </a:txBody>
                  <a:tcPr/>
                </a:tc>
              </a:tr>
              <a:tr h="2034540">
                <a:tc rowSpan="2">
                  <a:txBody>
                    <a:bodyPr/>
                    <a:lstStyle/>
                    <a:p>
                      <a:r>
                        <a:rPr lang="en-US" b="1" dirty="0" smtClean="0"/>
                        <a:t>SCK in Early lactation</a:t>
                      </a:r>
                      <a:endParaRPr lang="en-US" b="1" dirty="0"/>
                    </a:p>
                  </a:txBody>
                  <a:tcPr/>
                </a:tc>
                <a:tc>
                  <a:txBody>
                    <a:bodyPr/>
                    <a:lstStyle/>
                    <a:p>
                      <a:r>
                        <a:rPr lang="en-US" dirty="0" smtClean="0"/>
                        <a:t>RATIO</a:t>
                      </a:r>
                      <a:endParaRPr lang="en-US" dirty="0"/>
                    </a:p>
                  </a:txBody>
                  <a:tcPr/>
                </a:tc>
                <a:tc>
                  <a:txBody>
                    <a:bodyPr/>
                    <a:lstStyle/>
                    <a:p>
                      <a:r>
                        <a:rPr lang="en-US" dirty="0" smtClean="0"/>
                        <a:t>12/64</a:t>
                      </a:r>
                      <a:endParaRPr lang="en-US" dirty="0"/>
                    </a:p>
                  </a:txBody>
                  <a:tcPr/>
                </a:tc>
                <a:tc>
                  <a:txBody>
                    <a:bodyPr/>
                    <a:lstStyle/>
                    <a:p>
                      <a:r>
                        <a:rPr lang="en-US" dirty="0" smtClean="0"/>
                        <a:t>27/103</a:t>
                      </a:r>
                      <a:endParaRPr lang="en-US" dirty="0"/>
                    </a:p>
                  </a:txBody>
                  <a:tcPr/>
                </a:tc>
                <a:tc>
                  <a:txBody>
                    <a:bodyPr/>
                    <a:lstStyle/>
                    <a:p>
                      <a:r>
                        <a:rPr lang="en-US" dirty="0" smtClean="0"/>
                        <a:t>12/40</a:t>
                      </a:r>
                      <a:endParaRPr lang="en-US" dirty="0"/>
                    </a:p>
                  </a:txBody>
                  <a:tcPr/>
                </a:tc>
              </a:tr>
              <a:tr h="2034540">
                <a:tc vMerge="1">
                  <a:txBody>
                    <a:bodyPr/>
                    <a:lstStyle/>
                    <a:p>
                      <a:endParaRPr lang="en-US" dirty="0"/>
                    </a:p>
                  </a:txBody>
                  <a:tcPr/>
                </a:tc>
                <a:tc>
                  <a:txBody>
                    <a:bodyPr/>
                    <a:lstStyle/>
                    <a:p>
                      <a:r>
                        <a:rPr lang="en-US" dirty="0" smtClean="0"/>
                        <a:t>Percentage</a:t>
                      </a:r>
                      <a:r>
                        <a:rPr lang="en-US" baseline="0" dirty="0" smtClean="0"/>
                        <a:t> %</a:t>
                      </a:r>
                      <a:endParaRPr lang="en-US" dirty="0"/>
                    </a:p>
                  </a:txBody>
                  <a:tcPr/>
                </a:tc>
                <a:tc>
                  <a:txBody>
                    <a:bodyPr/>
                    <a:lstStyle/>
                    <a:p>
                      <a:r>
                        <a:rPr lang="en-US" dirty="0" smtClean="0"/>
                        <a:t>18.8</a:t>
                      </a:r>
                      <a:endParaRPr lang="en-US" dirty="0"/>
                    </a:p>
                  </a:txBody>
                  <a:tcPr/>
                </a:tc>
                <a:tc>
                  <a:txBody>
                    <a:bodyPr/>
                    <a:lstStyle/>
                    <a:p>
                      <a:r>
                        <a:rPr lang="en-US" dirty="0" smtClean="0"/>
                        <a:t>26.2</a:t>
                      </a:r>
                      <a:endParaRPr lang="en-US" dirty="0"/>
                    </a:p>
                  </a:txBody>
                  <a:tcPr/>
                </a:tc>
                <a:tc>
                  <a:txBody>
                    <a:bodyPr/>
                    <a:lstStyle/>
                    <a:p>
                      <a:r>
                        <a:rPr lang="en-US" dirty="0" smtClean="0"/>
                        <a:t>30.0</a:t>
                      </a:r>
                    </a:p>
                    <a:p>
                      <a:endParaRPr lang="en-US" dirty="0"/>
                    </a:p>
                  </a:txBody>
                  <a:tcPr/>
                </a:tc>
              </a:tr>
            </a:tbl>
          </a:graphicData>
        </a:graphic>
      </p:graphicFrame>
      <p:sp>
        <p:nvSpPr>
          <p:cNvPr id="112" name="Rounded Rectangle 111"/>
          <p:cNvSpPr/>
          <p:nvPr/>
        </p:nvSpPr>
        <p:spPr>
          <a:xfrm>
            <a:off x="17192625" y="24841200"/>
            <a:ext cx="14020800" cy="12192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tx1"/>
                </a:solidFill>
                <a:latin typeface="Times New Roman" pitchFamily="18" charset="0"/>
                <a:cs typeface="Times New Roman" pitchFamily="18" charset="0"/>
              </a:rPr>
              <a:t>Results and Discussion</a:t>
            </a:r>
            <a:endParaRPr lang="en-US" sz="5400" b="1" dirty="0">
              <a:solidFill>
                <a:schemeClr val="tx1"/>
              </a:solidFill>
              <a:latin typeface="Times New Roman" pitchFamily="18" charset="0"/>
              <a:cs typeface="Times New Roman" pitchFamily="18" charset="0"/>
            </a:endParaRPr>
          </a:p>
        </p:txBody>
      </p:sp>
      <p:sp>
        <p:nvSpPr>
          <p:cNvPr id="113" name="Rounded Rectangle 112"/>
          <p:cNvSpPr/>
          <p:nvPr/>
        </p:nvSpPr>
        <p:spPr>
          <a:xfrm>
            <a:off x="733425" y="9906000"/>
            <a:ext cx="14782800" cy="12192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tx1"/>
                </a:solidFill>
                <a:latin typeface="Times New Roman" pitchFamily="18" charset="0"/>
                <a:cs typeface="Times New Roman" pitchFamily="18" charset="0"/>
              </a:rPr>
              <a:t>Introduction and Significance of the study</a:t>
            </a:r>
            <a:endParaRPr lang="en-US" sz="5400" dirty="0">
              <a:solidFill>
                <a:schemeClr val="tx1"/>
              </a:solidFill>
              <a:latin typeface="Times New Roman" pitchFamily="18" charset="0"/>
              <a:cs typeface="Times New Roman" pitchFamily="18" charset="0"/>
            </a:endParaRPr>
          </a:p>
        </p:txBody>
      </p:sp>
      <p:sp>
        <p:nvSpPr>
          <p:cNvPr id="116" name="Rounded Rectangle 115"/>
          <p:cNvSpPr/>
          <p:nvPr/>
        </p:nvSpPr>
        <p:spPr>
          <a:xfrm>
            <a:off x="733425" y="21488400"/>
            <a:ext cx="15392400" cy="12192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tx1"/>
                </a:solidFill>
                <a:latin typeface="Times New Roman" pitchFamily="18" charset="0"/>
                <a:cs typeface="Times New Roman" pitchFamily="18" charset="0"/>
              </a:rPr>
              <a:t>Materials and Methodology</a:t>
            </a:r>
            <a:endParaRPr lang="en-US" sz="5400" b="1" dirty="0">
              <a:solidFill>
                <a:schemeClr val="tx1"/>
              </a:solidFill>
              <a:latin typeface="Times New Roman" pitchFamily="18" charset="0"/>
              <a:cs typeface="Times New Roman" pitchFamily="18" charset="0"/>
            </a:endParaRPr>
          </a:p>
        </p:txBody>
      </p:sp>
      <p:sp>
        <p:nvSpPr>
          <p:cNvPr id="119" name="TextBox 118"/>
          <p:cNvSpPr txBox="1"/>
          <p:nvPr/>
        </p:nvSpPr>
        <p:spPr>
          <a:xfrm>
            <a:off x="1038225" y="22936200"/>
            <a:ext cx="15011400" cy="10556736"/>
          </a:xfrm>
          <a:prstGeom prst="rect">
            <a:avLst/>
          </a:prstGeom>
          <a:noFill/>
        </p:spPr>
        <p:txBody>
          <a:bodyPr wrap="square" rtlCol="0">
            <a:spAutoFit/>
          </a:bodyPr>
          <a:lstStyle/>
          <a:p>
            <a:pPr algn="just"/>
            <a:r>
              <a:rPr lang="en-US" sz="4000" b="1" dirty="0" smtClean="0">
                <a:latin typeface="Times New Roman" pitchFamily="18" charset="0"/>
                <a:cs typeface="Times New Roman" pitchFamily="18" charset="0"/>
              </a:rPr>
              <a:t>A total of 34 farms in the  Kampala, </a:t>
            </a:r>
            <a:r>
              <a:rPr lang="en-US" sz="4000" b="1" dirty="0" err="1" smtClean="0">
                <a:latin typeface="Times New Roman" pitchFamily="18" charset="0"/>
                <a:cs typeface="Times New Roman" pitchFamily="18" charset="0"/>
              </a:rPr>
              <a:t>Mukono</a:t>
            </a:r>
            <a:r>
              <a:rPr lang="en-US" sz="4000" b="1" dirty="0" smtClean="0">
                <a:latin typeface="Times New Roman" pitchFamily="18" charset="0"/>
                <a:cs typeface="Times New Roman" pitchFamily="18" charset="0"/>
              </a:rPr>
              <a:t> and </a:t>
            </a:r>
            <a:r>
              <a:rPr lang="en-US" sz="4000" b="1" dirty="0" err="1" smtClean="0">
                <a:latin typeface="Times New Roman" pitchFamily="18" charset="0"/>
                <a:cs typeface="Times New Roman" pitchFamily="18" charset="0"/>
              </a:rPr>
              <a:t>Wakiso</a:t>
            </a:r>
            <a:r>
              <a:rPr lang="en-US" sz="4000" b="1" dirty="0" smtClean="0">
                <a:latin typeface="Times New Roman" pitchFamily="18" charset="0"/>
                <a:cs typeface="Times New Roman" pitchFamily="18" charset="0"/>
              </a:rPr>
              <a:t> were visited two or three times at a 4 week interval from June to August 2013 for monitoring of the metabolic status of the cows in transition period.  Dairy cattle 30 days pre-partum (n=47) and those within one month postpartum (n=49) were enrolled in the monitoring. </a:t>
            </a:r>
          </a:p>
          <a:p>
            <a:pPr algn="just"/>
            <a:endParaRPr lang="en-US" sz="4000" b="1" dirty="0" smtClean="0">
              <a:latin typeface="Times New Roman" pitchFamily="18" charset="0"/>
              <a:cs typeface="Times New Roman" pitchFamily="18" charset="0"/>
            </a:endParaRPr>
          </a:p>
          <a:p>
            <a:pPr algn="just"/>
            <a:r>
              <a:rPr lang="en-US" sz="4000" b="1" dirty="0" smtClean="0">
                <a:latin typeface="Times New Roman" pitchFamily="18" charset="0"/>
                <a:cs typeface="Times New Roman" pitchFamily="18" charset="0"/>
              </a:rPr>
              <a:t>Animals were examined visually for their physical characteristics. </a:t>
            </a:r>
            <a:r>
              <a:rPr lang="en-US" sz="4000" b="1" dirty="0">
                <a:latin typeface="Times New Roman" pitchFamily="18" charset="0"/>
                <a:cs typeface="Times New Roman" pitchFamily="18" charset="0"/>
              </a:rPr>
              <a:t>B</a:t>
            </a:r>
            <a:r>
              <a:rPr lang="en-US" sz="4000" b="1" dirty="0" smtClean="0">
                <a:latin typeface="Times New Roman" pitchFamily="18" charset="0"/>
                <a:cs typeface="Times New Roman" pitchFamily="18" charset="0"/>
              </a:rPr>
              <a:t>lood was sampled for an on-farm test for blood ketones and for analyzing serum concentrations of NEFA. Milk samples were tested for  SCK and uterine health was checked by collecting a vaginal discharge using a </a:t>
            </a:r>
            <a:r>
              <a:rPr lang="en-US" sz="4000" b="1" dirty="0" err="1" smtClean="0">
                <a:latin typeface="Times New Roman" pitchFamily="18" charset="0"/>
                <a:cs typeface="Times New Roman" pitchFamily="18" charset="0"/>
              </a:rPr>
              <a:t>Metricheck</a:t>
            </a:r>
            <a:r>
              <a:rPr lang="en-US" sz="4000" b="1" baseline="30000" dirty="0" err="1" smtClean="0">
                <a:latin typeface="Times New Roman" pitchFamily="18" charset="0"/>
                <a:cs typeface="Times New Roman" pitchFamily="18" charset="0"/>
              </a:rPr>
              <a:t>R</a:t>
            </a:r>
            <a:r>
              <a:rPr lang="en-US" sz="4000" b="1" dirty="0" smtClean="0">
                <a:latin typeface="Times New Roman" pitchFamily="18" charset="0"/>
                <a:cs typeface="Times New Roman" pitchFamily="18" charset="0"/>
              </a:rPr>
              <a:t>.</a:t>
            </a:r>
          </a:p>
          <a:p>
            <a:pPr algn="just"/>
            <a:endParaRPr lang="en-US" sz="4000" b="1" dirty="0" smtClean="0">
              <a:latin typeface="Times New Roman" pitchFamily="18" charset="0"/>
              <a:cs typeface="Times New Roman" pitchFamily="18" charset="0"/>
            </a:endParaRPr>
          </a:p>
          <a:p>
            <a:pPr algn="just"/>
            <a:r>
              <a:rPr lang="en-US" sz="4000" b="1" dirty="0" smtClean="0">
                <a:latin typeface="Times New Roman" pitchFamily="18" charset="0"/>
                <a:cs typeface="Times New Roman" pitchFamily="18" charset="0"/>
              </a:rPr>
              <a:t>Animals diagnosed with SCK were drenched with 300ml propylene glycol and farmers were instructed to administer propylene glycol for the next tow days.</a:t>
            </a:r>
          </a:p>
          <a:p>
            <a:endParaRPr lang="en-US" sz="4000" dirty="0" smtClean="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p:txBody>
      </p:sp>
      <p:sp>
        <p:nvSpPr>
          <p:cNvPr id="120" name="Bent Arrow 119"/>
          <p:cNvSpPr/>
          <p:nvPr/>
        </p:nvSpPr>
        <p:spPr>
          <a:xfrm rot="556948">
            <a:off x="936048" y="35492978"/>
            <a:ext cx="1905000" cy="2667000"/>
          </a:xfrm>
          <a:prstGeom prst="ben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Rectangle 120"/>
          <p:cNvSpPr/>
          <p:nvPr/>
        </p:nvSpPr>
        <p:spPr>
          <a:xfrm>
            <a:off x="581024" y="47320200"/>
            <a:ext cx="31165801" cy="3200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5400" b="1" dirty="0" smtClean="0">
                <a:solidFill>
                  <a:schemeClr val="tx1"/>
                </a:solidFill>
                <a:latin typeface="Times New Roman" pitchFamily="18" charset="0"/>
                <a:cs typeface="Times New Roman" pitchFamily="18" charset="0"/>
              </a:rPr>
              <a:t>Acknowledgements:</a:t>
            </a:r>
            <a:endParaRPr lang="en-US" sz="4000" b="1" dirty="0" smtClean="0">
              <a:solidFill>
                <a:schemeClr val="tx1"/>
              </a:solidFill>
              <a:latin typeface="Times New Roman" pitchFamily="18" charset="0"/>
              <a:cs typeface="Times New Roman" pitchFamily="18" charset="0"/>
            </a:endParaRPr>
          </a:p>
          <a:p>
            <a:pPr algn="just"/>
            <a:r>
              <a:rPr lang="en-US" sz="4000" dirty="0" smtClean="0">
                <a:solidFill>
                  <a:schemeClr val="tx1"/>
                </a:solidFill>
                <a:latin typeface="Times New Roman" pitchFamily="18" charset="0"/>
                <a:cs typeface="Times New Roman" pitchFamily="18" charset="0"/>
              </a:rPr>
              <a:t>This study was carried out as part of the  JICA technical assistance to improve the National  Diagnostic Capacity for Animal Diseases in Uganda. The authors appreciate  Assoc Prof David </a:t>
            </a:r>
            <a:r>
              <a:rPr lang="en-US" sz="4000" dirty="0" err="1" smtClean="0">
                <a:solidFill>
                  <a:schemeClr val="tx1"/>
                </a:solidFill>
                <a:latin typeface="Times New Roman" pitchFamily="18" charset="0"/>
                <a:cs typeface="Times New Roman" pitchFamily="18" charset="0"/>
              </a:rPr>
              <a:t>Okello</a:t>
            </a:r>
            <a:r>
              <a:rPr lang="en-US" sz="4000" dirty="0" smtClean="0">
                <a:solidFill>
                  <a:schemeClr val="tx1"/>
                </a:solidFill>
                <a:latin typeface="Times New Roman" pitchFamily="18" charset="0"/>
                <a:cs typeface="Times New Roman" pitchFamily="18" charset="0"/>
              </a:rPr>
              <a:t> </a:t>
            </a:r>
            <a:r>
              <a:rPr lang="en-US" sz="4000" dirty="0" err="1" smtClean="0">
                <a:solidFill>
                  <a:schemeClr val="tx1"/>
                </a:solidFill>
                <a:latin typeface="Times New Roman" pitchFamily="18" charset="0"/>
                <a:cs typeface="Times New Roman" pitchFamily="18" charset="0"/>
              </a:rPr>
              <a:t>Owiny</a:t>
            </a:r>
            <a:r>
              <a:rPr lang="en-US" sz="4000" dirty="0" smtClean="0">
                <a:solidFill>
                  <a:schemeClr val="tx1"/>
                </a:solidFill>
                <a:latin typeface="Times New Roman" pitchFamily="18" charset="0"/>
                <a:cs typeface="Times New Roman" pitchFamily="18" charset="0"/>
              </a:rPr>
              <a:t> (</a:t>
            </a:r>
            <a:r>
              <a:rPr lang="en-US" sz="4000" dirty="0" err="1" smtClean="0">
                <a:solidFill>
                  <a:schemeClr val="tx1"/>
                </a:solidFill>
                <a:latin typeface="Times New Roman" pitchFamily="18" charset="0"/>
                <a:cs typeface="Times New Roman" pitchFamily="18" charset="0"/>
              </a:rPr>
              <a:t>CoVAB</a:t>
            </a:r>
            <a:r>
              <a:rPr lang="en-US" sz="4000" dirty="0" smtClean="0">
                <a:solidFill>
                  <a:schemeClr val="tx1"/>
                </a:solidFill>
                <a:latin typeface="Times New Roman" pitchFamily="18" charset="0"/>
                <a:cs typeface="Times New Roman" pitchFamily="18" charset="0"/>
              </a:rPr>
              <a:t>), Dr. Jean Simon </a:t>
            </a:r>
            <a:r>
              <a:rPr lang="en-US" sz="4000" dirty="0" err="1" smtClean="0">
                <a:solidFill>
                  <a:schemeClr val="tx1"/>
                </a:solidFill>
                <a:latin typeface="Times New Roman" pitchFamily="18" charset="0"/>
                <a:cs typeface="Times New Roman" pitchFamily="18" charset="0"/>
              </a:rPr>
              <a:t>Onyait</a:t>
            </a:r>
            <a:r>
              <a:rPr lang="en-US" sz="4000" dirty="0" smtClean="0">
                <a:solidFill>
                  <a:schemeClr val="tx1"/>
                </a:solidFill>
                <a:latin typeface="Times New Roman" pitchFamily="18" charset="0"/>
                <a:cs typeface="Times New Roman" pitchFamily="18" charset="0"/>
              </a:rPr>
              <a:t>, Mr. Godfrey </a:t>
            </a:r>
            <a:r>
              <a:rPr lang="en-US" sz="4000" dirty="0" err="1" smtClean="0">
                <a:solidFill>
                  <a:schemeClr val="tx1"/>
                </a:solidFill>
                <a:latin typeface="Times New Roman" pitchFamily="18" charset="0"/>
                <a:cs typeface="Times New Roman" pitchFamily="18" charset="0"/>
              </a:rPr>
              <a:t>Luwemba</a:t>
            </a:r>
            <a:r>
              <a:rPr lang="en-US" sz="4000" dirty="0" smtClean="0">
                <a:solidFill>
                  <a:schemeClr val="tx1"/>
                </a:solidFill>
                <a:latin typeface="Times New Roman" pitchFamily="18" charset="0"/>
                <a:cs typeface="Times New Roman" pitchFamily="18" charset="0"/>
              </a:rPr>
              <a:t> (</a:t>
            </a:r>
            <a:r>
              <a:rPr lang="en-US" sz="4000" dirty="0" err="1" smtClean="0">
                <a:solidFill>
                  <a:schemeClr val="tx1"/>
                </a:solidFill>
                <a:latin typeface="Times New Roman" pitchFamily="18" charset="0"/>
                <a:cs typeface="Times New Roman" pitchFamily="18" charset="0"/>
              </a:rPr>
              <a:t>CoVAB</a:t>
            </a:r>
            <a:r>
              <a:rPr lang="en-US" sz="4000" dirty="0" smtClean="0">
                <a:solidFill>
                  <a:schemeClr val="tx1"/>
                </a:solidFill>
                <a:latin typeface="Times New Roman" pitchFamily="18" charset="0"/>
                <a:cs typeface="Times New Roman" pitchFamily="18" charset="0"/>
              </a:rPr>
              <a:t>), East Africa Dairy Development (EADD) and  Japanese International  Co-operation Agency (JICA) Animal Disease Control Project </a:t>
            </a:r>
          </a:p>
          <a:p>
            <a:pPr algn="just"/>
            <a:endParaRPr lang="en-US" sz="4000" dirty="0">
              <a:solidFill>
                <a:schemeClr val="tx1"/>
              </a:solidFill>
              <a:latin typeface="Times New Roman" pitchFamily="18" charset="0"/>
              <a:cs typeface="Times New Roman" pitchFamily="18" charset="0"/>
            </a:endParaRPr>
          </a:p>
        </p:txBody>
      </p:sp>
      <p:sp>
        <p:nvSpPr>
          <p:cNvPr id="122" name="Rectangle 121"/>
          <p:cNvSpPr/>
          <p:nvPr/>
        </p:nvSpPr>
        <p:spPr>
          <a:xfrm>
            <a:off x="8810625" y="37642800"/>
            <a:ext cx="7239000" cy="23622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Testing for </a:t>
            </a:r>
            <a:r>
              <a:rPr lang="en-US" b="1" dirty="0" err="1" smtClean="0">
                <a:solidFill>
                  <a:schemeClr val="tx1"/>
                </a:solidFill>
              </a:rPr>
              <a:t>ketones</a:t>
            </a:r>
            <a:r>
              <a:rPr lang="en-US" b="1" dirty="0" smtClean="0">
                <a:solidFill>
                  <a:schemeClr val="tx1"/>
                </a:solidFill>
              </a:rPr>
              <a:t> in milk sample using a milk test strip</a:t>
            </a:r>
            <a:endParaRPr lang="en-US" b="1" dirty="0">
              <a:solidFill>
                <a:schemeClr val="tx1"/>
              </a:solidFill>
            </a:endParaRPr>
          </a:p>
        </p:txBody>
      </p:sp>
      <p:pic>
        <p:nvPicPr>
          <p:cNvPr id="123" name="図 3" descr="DSCN0313.JPG"/>
          <p:cNvPicPr>
            <a:picLocks noChangeAspect="1"/>
          </p:cNvPicPr>
          <p:nvPr/>
        </p:nvPicPr>
        <p:blipFill>
          <a:blip r:embed="rId7" cstate="email"/>
          <a:stretch>
            <a:fillRect/>
          </a:stretch>
        </p:blipFill>
        <p:spPr>
          <a:xfrm>
            <a:off x="8886825" y="40462200"/>
            <a:ext cx="7162800" cy="5334000"/>
          </a:xfrm>
          <a:prstGeom prst="rect">
            <a:avLst/>
          </a:prstGeom>
        </p:spPr>
      </p:pic>
      <p:sp>
        <p:nvSpPr>
          <p:cNvPr id="124" name="Rectangle 123"/>
          <p:cNvSpPr/>
          <p:nvPr/>
        </p:nvSpPr>
        <p:spPr>
          <a:xfrm>
            <a:off x="8886825" y="45491400"/>
            <a:ext cx="7239000" cy="1524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Treating SCK using propylene glycol  packaged by JICA</a:t>
            </a:r>
            <a:endParaRPr lang="en-US" b="1" dirty="0">
              <a:solidFill>
                <a:schemeClr val="tx1"/>
              </a:solidFill>
            </a:endParaRPr>
          </a:p>
        </p:txBody>
      </p:sp>
      <p:sp>
        <p:nvSpPr>
          <p:cNvPr id="136" name="タイトル 1"/>
          <p:cNvSpPr txBox="1">
            <a:spLocks/>
          </p:cNvSpPr>
          <p:nvPr/>
        </p:nvSpPr>
        <p:spPr>
          <a:xfrm>
            <a:off x="16278055" y="9525001"/>
            <a:ext cx="15314451" cy="1828799"/>
          </a:xfrm>
          <a:prstGeom prst="rect">
            <a:avLst/>
          </a:prstGeom>
        </p:spPr>
        <p:txBody>
          <a:bodyPr vert="horz" lIns="196614" tIns="98307" rIns="196614" bIns="98307" rtlCol="0" anchor="ctr">
            <a:noAutofit/>
          </a:bodyPr>
          <a:lstStyle/>
          <a:p>
            <a:pPr marL="0" marR="0" lvl="0" indent="0" algn="ctr" defTabSz="1966143" rtl="0" eaLnBrk="1" fontAlgn="auto" latinLnBrk="0" hangingPunct="1">
              <a:lnSpc>
                <a:spcPct val="100000"/>
              </a:lnSpc>
              <a:spcBef>
                <a:spcPct val="0"/>
              </a:spcBef>
              <a:spcAft>
                <a:spcPts val="0"/>
              </a:spcAft>
              <a:buClrTx/>
              <a:buSzTx/>
              <a:buFontTx/>
              <a:buNone/>
              <a:tabLst/>
              <a:defRPr/>
            </a:pPr>
            <a:r>
              <a:rPr kumimoji="1" lang="en-US" altLang="ja-JP" sz="5400" b="1" i="0" u="none" strike="noStrike" kern="1200" cap="none" spc="0" normalizeH="0" baseline="0" noProof="0" dirty="0" smtClean="0">
                <a:ln>
                  <a:noFill/>
                </a:ln>
                <a:solidFill>
                  <a:schemeClr val="tx1"/>
                </a:solidFill>
                <a:effectLst/>
                <a:uLnTx/>
                <a:uFillTx/>
                <a:latin typeface="Arial Narrow" pitchFamily="34" charset="0"/>
                <a:ea typeface="+mj-ea"/>
                <a:cs typeface="+mj-cs"/>
              </a:rPr>
              <a:t>Effects of Propylene Glycol on Serum NEFA and Blood BHBA in a Cow: A </a:t>
            </a:r>
            <a:r>
              <a:rPr kumimoji="1" lang="en-US" altLang="ja-JP" sz="5400" b="1" i="0" u="none" strike="noStrike" kern="1200" cap="none" spc="0" normalizeH="0" baseline="0" noProof="0" smtClean="0">
                <a:ln>
                  <a:noFill/>
                </a:ln>
                <a:solidFill>
                  <a:schemeClr val="tx1"/>
                </a:solidFill>
                <a:effectLst/>
                <a:uLnTx/>
                <a:uFillTx/>
                <a:latin typeface="Arial Narrow" pitchFamily="34" charset="0"/>
                <a:ea typeface="+mj-ea"/>
                <a:cs typeface="+mj-cs"/>
              </a:rPr>
              <a:t>Preliminary  </a:t>
            </a:r>
            <a:r>
              <a:rPr kumimoji="1" lang="en-US" altLang="ja-JP" sz="5400" b="1" i="0" u="none" strike="noStrike" kern="1200" cap="none" spc="0" normalizeH="0" baseline="0" noProof="0" dirty="0" smtClean="0">
                <a:ln>
                  <a:noFill/>
                </a:ln>
                <a:solidFill>
                  <a:schemeClr val="tx1"/>
                </a:solidFill>
                <a:effectLst/>
                <a:uLnTx/>
                <a:uFillTx/>
                <a:latin typeface="Arial Narrow" pitchFamily="34" charset="0"/>
                <a:ea typeface="+mj-ea"/>
                <a:cs typeface="+mj-cs"/>
              </a:rPr>
              <a:t>Study at </a:t>
            </a:r>
            <a:r>
              <a:rPr kumimoji="1" lang="en-US" altLang="ja-JP" sz="5400" b="1" i="0" u="none" strike="noStrike" kern="1200" cap="none" spc="0" normalizeH="0" baseline="0" noProof="0" dirty="0" err="1" smtClean="0">
                <a:ln>
                  <a:noFill/>
                </a:ln>
                <a:solidFill>
                  <a:schemeClr val="tx1"/>
                </a:solidFill>
                <a:effectLst/>
                <a:uLnTx/>
                <a:uFillTx/>
                <a:latin typeface="Arial Narrow" pitchFamily="34" charset="0"/>
                <a:ea typeface="+mj-ea"/>
                <a:cs typeface="+mj-cs"/>
              </a:rPr>
              <a:t>CoVAB</a:t>
            </a:r>
            <a:r>
              <a:rPr kumimoji="1" lang="en-US" altLang="ja-JP" sz="5400" b="1" i="0" u="none" strike="noStrike" kern="1200" cap="none" spc="0" normalizeH="0" baseline="0" noProof="0" dirty="0" smtClean="0">
                <a:ln>
                  <a:noFill/>
                </a:ln>
                <a:solidFill>
                  <a:schemeClr val="tx1"/>
                </a:solidFill>
                <a:effectLst/>
                <a:uLnTx/>
                <a:uFillTx/>
                <a:latin typeface="Arial Narrow" pitchFamily="34" charset="0"/>
                <a:ea typeface="+mj-ea"/>
                <a:cs typeface="+mj-cs"/>
              </a:rPr>
              <a:t> </a:t>
            </a:r>
            <a:endParaRPr kumimoji="1" lang="ja-JP" altLang="en-US" sz="5400" b="1" i="0" u="none" strike="noStrike" kern="1200" cap="none" spc="0" normalizeH="0" baseline="0" noProof="0" dirty="0">
              <a:ln>
                <a:noFill/>
              </a:ln>
              <a:solidFill>
                <a:schemeClr val="tx1"/>
              </a:solidFill>
              <a:effectLst/>
              <a:uLnTx/>
              <a:uFillTx/>
              <a:latin typeface="Arial Narrow" pitchFamily="34" charset="0"/>
              <a:ea typeface="+mj-ea"/>
              <a:cs typeface="+mj-cs"/>
            </a:endParaRPr>
          </a:p>
        </p:txBody>
      </p:sp>
      <p:graphicFrame>
        <p:nvGraphicFramePr>
          <p:cNvPr id="137" name="コンテンツ プレースホルダ 3"/>
          <p:cNvGraphicFramePr>
            <a:graphicFrameLocks/>
          </p:cNvGraphicFramePr>
          <p:nvPr/>
        </p:nvGraphicFramePr>
        <p:xfrm>
          <a:off x="16049625" y="10820400"/>
          <a:ext cx="15697200" cy="12039600"/>
        </p:xfrm>
        <a:graphic>
          <a:graphicData uri="http://schemas.openxmlformats.org/drawingml/2006/chart">
            <c:chart xmlns:c="http://schemas.openxmlformats.org/drawingml/2006/chart" xmlns:r="http://schemas.openxmlformats.org/officeDocument/2006/relationships" r:id="rId8"/>
          </a:graphicData>
        </a:graphic>
      </p:graphicFrame>
      <p:sp>
        <p:nvSpPr>
          <p:cNvPr id="138" name="下矢印 4"/>
          <p:cNvSpPr/>
          <p:nvPr/>
        </p:nvSpPr>
        <p:spPr>
          <a:xfrm>
            <a:off x="18488025" y="12420600"/>
            <a:ext cx="685800" cy="16654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下矢印 5"/>
          <p:cNvSpPr/>
          <p:nvPr/>
        </p:nvSpPr>
        <p:spPr>
          <a:xfrm>
            <a:off x="23288625" y="16002000"/>
            <a:ext cx="762000" cy="10558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下矢印 6"/>
          <p:cNvSpPr/>
          <p:nvPr/>
        </p:nvSpPr>
        <p:spPr>
          <a:xfrm>
            <a:off x="27860625" y="19126200"/>
            <a:ext cx="533400" cy="9034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テキスト ボックス 7"/>
          <p:cNvSpPr txBox="1"/>
          <p:nvPr/>
        </p:nvSpPr>
        <p:spPr>
          <a:xfrm>
            <a:off x="20545425" y="14935200"/>
            <a:ext cx="3292897" cy="692497"/>
          </a:xfrm>
          <a:prstGeom prst="rect">
            <a:avLst/>
          </a:prstGeom>
          <a:noFill/>
        </p:spPr>
        <p:txBody>
          <a:bodyPr wrap="square" rtlCol="0">
            <a:spAutoFit/>
          </a:bodyPr>
          <a:lstStyle/>
          <a:p>
            <a:r>
              <a:rPr lang="en-US" altLang="ja-JP" b="1" dirty="0" smtClean="0">
                <a:latin typeface="Arial Narrow" pitchFamily="34" charset="0"/>
              </a:rPr>
              <a:t>Blood BHBA</a:t>
            </a:r>
            <a:endParaRPr kumimoji="1" lang="ja-JP" altLang="en-US" b="1" dirty="0">
              <a:latin typeface="Arial Narrow" pitchFamily="34" charset="0"/>
            </a:endParaRPr>
          </a:p>
        </p:txBody>
      </p:sp>
      <p:cxnSp>
        <p:nvCxnSpPr>
          <p:cNvPr id="142" name="曲線コネクタ 11"/>
          <p:cNvCxnSpPr/>
          <p:nvPr/>
        </p:nvCxnSpPr>
        <p:spPr>
          <a:xfrm rot="10800000">
            <a:off x="22816837" y="13358875"/>
            <a:ext cx="48134" cy="2787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43" name="テキスト ボックス 13"/>
          <p:cNvSpPr txBox="1"/>
          <p:nvPr/>
        </p:nvSpPr>
        <p:spPr>
          <a:xfrm>
            <a:off x="19402425" y="19126200"/>
            <a:ext cx="3079808" cy="692497"/>
          </a:xfrm>
          <a:prstGeom prst="rect">
            <a:avLst/>
          </a:prstGeom>
          <a:noFill/>
        </p:spPr>
        <p:txBody>
          <a:bodyPr wrap="square" rtlCol="0">
            <a:spAutoFit/>
          </a:bodyPr>
          <a:lstStyle/>
          <a:p>
            <a:r>
              <a:rPr kumimoji="1" lang="en-US" altLang="ja-JP" b="1" dirty="0" smtClean="0">
                <a:latin typeface="Arial Narrow" pitchFamily="34" charset="0"/>
              </a:rPr>
              <a:t>Serum NEFA</a:t>
            </a:r>
            <a:endParaRPr kumimoji="1" lang="ja-JP" altLang="en-US" b="1" dirty="0">
              <a:latin typeface="Arial Narrow" pitchFamily="34" charset="0"/>
            </a:endParaRPr>
          </a:p>
        </p:txBody>
      </p:sp>
      <p:cxnSp>
        <p:nvCxnSpPr>
          <p:cNvPr id="144" name="曲線コネクタ 15"/>
          <p:cNvCxnSpPr/>
          <p:nvPr/>
        </p:nvCxnSpPr>
        <p:spPr>
          <a:xfrm rot="10800000" flipV="1">
            <a:off x="22384097" y="15203760"/>
            <a:ext cx="360040" cy="28803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pic>
        <p:nvPicPr>
          <p:cNvPr id="145" name="Picture 2" descr="E:\DCIM\100NIKON\DSCN0560.JPG"/>
          <p:cNvPicPr>
            <a:picLocks noChangeAspect="1" noChangeArrowheads="1"/>
          </p:cNvPicPr>
          <p:nvPr/>
        </p:nvPicPr>
        <p:blipFill>
          <a:blip r:embed="rId9" cstate="email"/>
          <a:srcRect/>
          <a:stretch>
            <a:fillRect/>
          </a:stretch>
        </p:blipFill>
        <p:spPr bwMode="auto">
          <a:xfrm>
            <a:off x="25269825" y="11734800"/>
            <a:ext cx="6477000" cy="5715000"/>
          </a:xfrm>
          <a:prstGeom prst="rect">
            <a:avLst/>
          </a:prstGeom>
          <a:noFill/>
        </p:spPr>
      </p:pic>
      <p:sp>
        <p:nvSpPr>
          <p:cNvPr id="160" name="Flowchart: Connector 159"/>
          <p:cNvSpPr/>
          <p:nvPr/>
        </p:nvSpPr>
        <p:spPr>
          <a:xfrm>
            <a:off x="18640425" y="14249400"/>
            <a:ext cx="457200" cy="609600"/>
          </a:xfrm>
          <a:prstGeom prst="flowChartConnector">
            <a:avLst/>
          </a:prstGeom>
          <a:gradFill>
            <a:gsLst>
              <a:gs pos="0">
                <a:srgbClr val="FF0000"/>
              </a:gs>
              <a:gs pos="80000">
                <a:schemeClr val="accent2">
                  <a:shade val="93000"/>
                  <a:satMod val="130000"/>
                </a:schemeClr>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61" name="Flowchart: Merge 160"/>
          <p:cNvSpPr/>
          <p:nvPr/>
        </p:nvSpPr>
        <p:spPr>
          <a:xfrm>
            <a:off x="18945225" y="19354800"/>
            <a:ext cx="381000" cy="5334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20088225" y="11734800"/>
            <a:ext cx="5029200" cy="182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300 ml of  Propylene Glycol  administered once a day</a:t>
            </a:r>
            <a:endParaRPr lang="en-US" dirty="0">
              <a:solidFill>
                <a:schemeClr val="tx1"/>
              </a:solidFill>
            </a:endParaRPr>
          </a:p>
        </p:txBody>
      </p:sp>
      <p:sp>
        <p:nvSpPr>
          <p:cNvPr id="163" name="Rectangle 162"/>
          <p:cNvSpPr/>
          <p:nvPr/>
        </p:nvSpPr>
        <p:spPr>
          <a:xfrm>
            <a:off x="21840825" y="22936200"/>
            <a:ext cx="4800600" cy="1066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days</a:t>
            </a:r>
            <a:endParaRPr lang="en-US" b="1" dirty="0">
              <a:solidFill>
                <a:schemeClr val="tx1"/>
              </a:solidFill>
            </a:endParaRPr>
          </a:p>
        </p:txBody>
      </p:sp>
      <p:sp>
        <p:nvSpPr>
          <p:cNvPr id="165" name="TextBox 164"/>
          <p:cNvSpPr txBox="1"/>
          <p:nvPr/>
        </p:nvSpPr>
        <p:spPr>
          <a:xfrm>
            <a:off x="16887825" y="37414200"/>
            <a:ext cx="14630400" cy="9925794"/>
          </a:xfrm>
          <a:prstGeom prst="rect">
            <a:avLst/>
          </a:prstGeom>
          <a:noFill/>
        </p:spPr>
        <p:txBody>
          <a:bodyPr wrap="square" rtlCol="0">
            <a:spAutoFit/>
          </a:bodyPr>
          <a:lstStyle/>
          <a:p>
            <a:pPr algn="just">
              <a:buFont typeface="Wingdings" pitchFamily="2" charset="2"/>
              <a:buChar char="§"/>
            </a:pPr>
            <a:r>
              <a:rPr lang="en-US" sz="4000" b="1" dirty="0" smtClean="0">
                <a:latin typeface="Times New Roman" pitchFamily="18" charset="0"/>
                <a:cs typeface="Times New Roman" pitchFamily="18" charset="0"/>
              </a:rPr>
              <a:t>The percentage of cows with NEB was 30.7 %, which was rather higher than the figures from Yamaguchi and Hannover. The prevalence of SCK in early lactation was 18.8 %, which is a little lower than the prevalence earlier reported in Japan (2009), Germany (2010) and USA (2013) at 28%.</a:t>
            </a:r>
          </a:p>
          <a:p>
            <a:pPr algn="just">
              <a:buFont typeface="Wingdings" pitchFamily="2" charset="2"/>
              <a:buChar char="§"/>
            </a:pPr>
            <a:endParaRPr lang="en-US" sz="4000" b="1" dirty="0" smtClean="0">
              <a:latin typeface="Times New Roman" pitchFamily="18" charset="0"/>
              <a:cs typeface="Times New Roman" pitchFamily="18" charset="0"/>
            </a:endParaRPr>
          </a:p>
          <a:p>
            <a:pPr algn="just">
              <a:buFont typeface="Wingdings" pitchFamily="2" charset="2"/>
              <a:buChar char="§"/>
            </a:pPr>
            <a:r>
              <a:rPr lang="en-US" sz="4000" b="1" dirty="0" smtClean="0">
                <a:latin typeface="Times New Roman" pitchFamily="18" charset="0"/>
                <a:cs typeface="Times New Roman" pitchFamily="18" charset="0"/>
              </a:rPr>
              <a:t>The metabolic Monitoring program with regular herd visit was successfully applied to detect cows with NEB and SCK in Uganda, however there is need for further research to establish implications of NEB and SCK on health, milk production and reproduction .</a:t>
            </a:r>
          </a:p>
          <a:p>
            <a:pPr algn="just">
              <a:buFont typeface="Wingdings" pitchFamily="2" charset="2"/>
              <a:buChar char="§"/>
            </a:pPr>
            <a:endParaRPr lang="en-US" sz="4000" b="1" dirty="0" smtClean="0">
              <a:latin typeface="Times New Roman" pitchFamily="18" charset="0"/>
              <a:cs typeface="Times New Roman" pitchFamily="18" charset="0"/>
            </a:endParaRPr>
          </a:p>
          <a:p>
            <a:pPr algn="just">
              <a:buFont typeface="Wingdings" pitchFamily="2" charset="2"/>
              <a:buChar char="§"/>
            </a:pPr>
            <a:r>
              <a:rPr lang="en-US" sz="4000" b="1" dirty="0" smtClean="0">
                <a:latin typeface="Times New Roman" pitchFamily="18" charset="0"/>
                <a:cs typeface="Times New Roman" pitchFamily="18" charset="0"/>
              </a:rPr>
              <a:t>Veterinarians need to pay more attention to nutrition and metabolic conditions. This will help farmers increase production and  the capacity to afford the services offered. </a:t>
            </a:r>
          </a:p>
          <a:p>
            <a:endParaRPr lang="en-US" dirty="0"/>
          </a:p>
        </p:txBody>
      </p:sp>
      <p:pic>
        <p:nvPicPr>
          <p:cNvPr id="3" name="Picture 1"/>
          <p:cNvPicPr>
            <a:picLocks noChangeAspect="1" noChangeArrowheads="1"/>
          </p:cNvPicPr>
          <p:nvPr/>
        </p:nvPicPr>
        <p:blipFill>
          <a:blip r:embed="rId10" cstate="email"/>
          <a:srcRect/>
          <a:stretch>
            <a:fillRect/>
          </a:stretch>
        </p:blipFill>
        <p:spPr bwMode="auto">
          <a:xfrm>
            <a:off x="27936825" y="2286001"/>
            <a:ext cx="4467224"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1480</TotalTime>
  <Words>695</Words>
  <Application>Microsoft Office PowerPoint</Application>
  <PresentationFormat>Custom</PresentationFormat>
  <Paragraphs>61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テーマ</vt:lpstr>
      <vt:lpstr>Slide 1</vt:lpstr>
    </vt:vector>
  </TitlesOfParts>
  <Company>MouseComputer 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ishizuka</dc:creator>
  <cp:lastModifiedBy>Public Relations Office</cp:lastModifiedBy>
  <cp:revision>97</cp:revision>
  <dcterms:created xsi:type="dcterms:W3CDTF">2011-07-27T10:13:45Z</dcterms:created>
  <dcterms:modified xsi:type="dcterms:W3CDTF">2013-11-26T13:59:41Z</dcterms:modified>
</cp:coreProperties>
</file>