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7" r:id="rId2"/>
    <p:sldId id="258" r:id="rId3"/>
    <p:sldId id="278" r:id="rId4"/>
    <p:sldId id="261" r:id="rId5"/>
    <p:sldId id="259" r:id="rId6"/>
    <p:sldId id="260" r:id="rId7"/>
    <p:sldId id="268" r:id="rId8"/>
    <p:sldId id="276" r:id="rId9"/>
    <p:sldId id="277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62" autoAdjust="0"/>
  </p:normalViewPr>
  <p:slideViewPr>
    <p:cSldViewPr>
      <p:cViewPr varScale="1">
        <p:scale>
          <a:sx n="42" d="100"/>
          <a:sy n="42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393DC-E771-4BD9-A1DC-4395A2311411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30475-46FF-46BD-A625-3FDEC3126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9448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0475-46FF-46BD-A625-3FDEC31266D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0475-46FF-46BD-A625-3FDEC31266D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7547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0475-46FF-46BD-A625-3FDEC31266D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0475-46FF-46BD-A625-3FDEC31266D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0475-46FF-46BD-A625-3FDEC31266D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0979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0475-46FF-46BD-A625-3FDEC31266D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0475-46FF-46BD-A625-3FDEC31266D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0475-46FF-46BD-A625-3FDEC31266D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0475-46FF-46BD-A625-3FDEC31266D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0004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0475-46FF-46BD-A625-3FDEC31266D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0475-46FF-46BD-A625-3FDEC31266D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0475-46FF-46BD-A625-3FDEC31266D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2E4CA0F-7878-4E71-9597-C4F974B3ED72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E319056-13E2-4BEE-9499-1ED30CEF7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4CA0F-7878-4E71-9597-C4F974B3ED72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319056-13E2-4BEE-9499-1ED30CEF7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4CA0F-7878-4E71-9597-C4F974B3ED72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319056-13E2-4BEE-9499-1ED30CEF7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4CA0F-7878-4E71-9597-C4F974B3ED72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319056-13E2-4BEE-9499-1ED30CEF74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4CA0F-7878-4E71-9597-C4F974B3ED72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319056-13E2-4BEE-9499-1ED30CEF74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4CA0F-7878-4E71-9597-C4F974B3ED72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319056-13E2-4BEE-9499-1ED30CEF74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4CA0F-7878-4E71-9597-C4F974B3ED72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319056-13E2-4BEE-9499-1ED30CEF7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4CA0F-7878-4E71-9597-C4F974B3ED72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319056-13E2-4BEE-9499-1ED30CEF74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4CA0F-7878-4E71-9597-C4F974B3ED72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319056-13E2-4BEE-9499-1ED30CEF7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2E4CA0F-7878-4E71-9597-C4F974B3ED72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319056-13E2-4BEE-9499-1ED30CEF7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2E4CA0F-7878-4E71-9597-C4F974B3ED72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E319056-13E2-4BEE-9499-1ED30CEF74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2E4CA0F-7878-4E71-9597-C4F974B3ED72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E319056-13E2-4BEE-9499-1ED30CEF7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\Pictures\2012-08-06\82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7999" y="1512277"/>
            <a:ext cx="8014677" cy="443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" y="228600"/>
            <a:ext cx="8915400" cy="19050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Centaur" pitchFamily="18" charset="0"/>
              </a:rPr>
              <a:t>INFLUENCE OF REPRODUCTIVE AND UDDER HEALTH MANAGEMENT ON PERFORMANCE OF DAIRY COWS IN URBAN &amp; PERI-URBAN KAMPALA AND GULU, UGANDA</a:t>
            </a:r>
            <a:r>
              <a:rPr lang="en-US" sz="2800" dirty="0" smtClean="0">
                <a:latin typeface="Centaur" pitchFamily="18" charset="0"/>
              </a:rPr>
              <a:t/>
            </a:r>
            <a:br>
              <a:rPr lang="en-US" sz="2800" dirty="0" smtClean="0">
                <a:latin typeface="Centaur" pitchFamily="18" charset="0"/>
              </a:rPr>
            </a:br>
            <a:endParaRPr lang="en-US" sz="2800" dirty="0">
              <a:latin typeface="Centaur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6600" y="55626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Centaur" pitchFamily="18" charset="0"/>
              </a:rPr>
              <a:t>Benon</a:t>
            </a:r>
            <a:r>
              <a:rPr lang="en-US" sz="2800" dirty="0" smtClean="0">
                <a:solidFill>
                  <a:schemeClr val="tx1"/>
                </a:solidFill>
                <a:latin typeface="Centaur" pitchFamily="18" charset="0"/>
              </a:rPr>
              <a:t> M. </a:t>
            </a:r>
            <a:r>
              <a:rPr lang="en-US" sz="2800" dirty="0" err="1" smtClean="0">
                <a:solidFill>
                  <a:schemeClr val="tx1"/>
                </a:solidFill>
                <a:latin typeface="Centaur" pitchFamily="18" charset="0"/>
              </a:rPr>
              <a:t>Kanyima</a:t>
            </a:r>
            <a:r>
              <a:rPr lang="en-US" sz="2800" dirty="0" smtClean="0">
                <a:solidFill>
                  <a:schemeClr val="tx1"/>
                </a:solidFill>
                <a:latin typeface="Centaur" pitchFamily="18" charset="0"/>
              </a:rPr>
              <a:t> </a:t>
            </a:r>
          </a:p>
        </p:txBody>
      </p:sp>
      <p:pic>
        <p:nvPicPr>
          <p:cNvPr id="5" name="Picture 2" descr="C:\Users\User\Documents\Makerere documents\Makerere photos\makerere-logo-k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28106"/>
            <a:ext cx="895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250382" y="6096000"/>
            <a:ext cx="89361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:\Logga Kampala-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73" t="28555" r="7641" b="6038"/>
          <a:stretch/>
        </p:blipFill>
        <p:spPr bwMode="auto">
          <a:xfrm>
            <a:off x="3657600" y="6156731"/>
            <a:ext cx="914400" cy="70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226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86868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b="1" dirty="0" smtClean="0">
                <a:solidFill>
                  <a:srgbClr val="000099"/>
                </a:solidFill>
                <a:latin typeface="Centaur" pitchFamily="18" charset="0"/>
              </a:rPr>
              <a:t>Policy Recommendations </a:t>
            </a:r>
          </a:p>
          <a:p>
            <a:pPr marL="514350" indent="-514350" algn="just">
              <a:spcBef>
                <a:spcPts val="600"/>
              </a:spcBef>
              <a:buFont typeface="+mj-lt"/>
              <a:buAutoNum type="arabicPeriod"/>
            </a:pPr>
            <a:r>
              <a:rPr lang="en-US" sz="2700" dirty="0" smtClean="0">
                <a:latin typeface="Centaur" pitchFamily="18" charset="0"/>
              </a:rPr>
              <a:t>A format to support post-strife rural –urban immigrants engaging in urban and </a:t>
            </a:r>
            <a:r>
              <a:rPr lang="en-US" sz="2700" dirty="0" err="1" smtClean="0">
                <a:latin typeface="Centaur" pitchFamily="18" charset="0"/>
              </a:rPr>
              <a:t>peri</a:t>
            </a:r>
            <a:r>
              <a:rPr lang="en-US" sz="2700" dirty="0" smtClean="0">
                <a:latin typeface="Centaur" pitchFamily="18" charset="0"/>
              </a:rPr>
              <a:t>-urban dairy farming for their socio-economic well-being. </a:t>
            </a:r>
            <a:r>
              <a:rPr lang="en-US" sz="2700" dirty="0" err="1" smtClean="0">
                <a:latin typeface="Centaur" pitchFamily="18" charset="0"/>
              </a:rPr>
              <a:t>E.g</a:t>
            </a:r>
            <a:r>
              <a:rPr lang="en-US" sz="2700" dirty="0" smtClean="0">
                <a:latin typeface="Centaur" pitchFamily="18" charset="0"/>
              </a:rPr>
              <a:t>  Accessing  critical services as “public good.” Dairy production would contribute to farmers incomes and ensure food security in this livelihood. 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US" sz="2700" dirty="0" smtClean="0">
                <a:latin typeface="Centaur" pitchFamily="18" charset="0"/>
              </a:rPr>
              <a:t>Develop </a:t>
            </a:r>
            <a:r>
              <a:rPr lang="en-US" sz="2700" dirty="0">
                <a:latin typeface="Centaur" pitchFamily="18" charset="0"/>
              </a:rPr>
              <a:t>differential price rewards for quality milk production to  encourage farmers attend to  hygienic milk production and control of antibiotic residues in milk – good for both dairy cows and human welfare.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US" sz="2700" dirty="0" smtClean="0">
                <a:latin typeface="Centaur" pitchFamily="18" charset="0"/>
              </a:rPr>
              <a:t>Establish a Dairy </a:t>
            </a:r>
            <a:r>
              <a:rPr lang="en-US" sz="2700" dirty="0">
                <a:latin typeface="Centaur" pitchFamily="18" charset="0"/>
              </a:rPr>
              <a:t>cow welfare policy to ensure  cow reproductive and udder health as well as housing </a:t>
            </a:r>
            <a:r>
              <a:rPr lang="en-US" sz="2700" dirty="0" smtClean="0">
                <a:latin typeface="Centaur" pitchFamily="18" charset="0"/>
              </a:rPr>
              <a:t>to facilitate the </a:t>
            </a:r>
            <a:r>
              <a:rPr lang="en-US" sz="2700" dirty="0">
                <a:latin typeface="Centaur" pitchFamily="18" charset="0"/>
              </a:rPr>
              <a:t>cows’ production potential. 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250382" y="6096000"/>
            <a:ext cx="89361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ocuments\Makerere documents\Makerere photos\makerere-logo-k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28106"/>
            <a:ext cx="895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:\Logga Kampala-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73" t="28555" r="7641" b="6038"/>
          <a:stretch/>
        </p:blipFill>
        <p:spPr bwMode="auto">
          <a:xfrm>
            <a:off x="3657600" y="6156731"/>
            <a:ext cx="914400" cy="70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22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81958"/>
            <a:ext cx="88392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800" b="1" dirty="0">
                <a:solidFill>
                  <a:srgbClr val="000099"/>
                </a:solidFill>
                <a:latin typeface="Centaur" pitchFamily="18" charset="0"/>
                <a:cs typeface="Times New Roman" pitchFamily="18" charset="0"/>
              </a:rPr>
              <a:t>Progress</a:t>
            </a:r>
          </a:p>
          <a:p>
            <a:pPr>
              <a:spcBef>
                <a:spcPts val="600"/>
              </a:spcBef>
            </a:pPr>
            <a:r>
              <a:rPr lang="en-US" sz="2700" b="1" dirty="0">
                <a:latin typeface="Centaur" pitchFamily="18" charset="0"/>
              </a:rPr>
              <a:t>Paper I</a:t>
            </a:r>
            <a:r>
              <a:rPr lang="en-US" sz="2700" dirty="0">
                <a:latin typeface="Centaur" pitchFamily="18" charset="0"/>
              </a:rPr>
              <a:t>: Husbandry factors influencing the resumption of ovarian activity in dairy cows under open and zero-grazing farming system in urban and </a:t>
            </a:r>
            <a:r>
              <a:rPr lang="en-US" sz="2700" dirty="0" err="1">
                <a:latin typeface="Centaur" pitchFamily="18" charset="0"/>
              </a:rPr>
              <a:t>peri</a:t>
            </a:r>
            <a:r>
              <a:rPr lang="en-US" sz="2700" dirty="0">
                <a:latin typeface="Centaur" pitchFamily="18" charset="0"/>
              </a:rPr>
              <a:t>-urban Kampala. (u</a:t>
            </a:r>
            <a:r>
              <a:rPr lang="en-US" sz="2700" i="1" dirty="0">
                <a:latin typeface="Centaur" pitchFamily="18" charset="0"/>
              </a:rPr>
              <a:t>nder final review for submission</a:t>
            </a:r>
            <a:r>
              <a:rPr lang="en-US" sz="2700" dirty="0">
                <a:latin typeface="Centaur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2700" b="1" dirty="0">
                <a:latin typeface="Centaur" pitchFamily="18" charset="0"/>
              </a:rPr>
              <a:t>Paper II</a:t>
            </a:r>
            <a:r>
              <a:rPr lang="en-US" sz="2700" dirty="0">
                <a:latin typeface="Centaur" pitchFamily="18" charset="0"/>
              </a:rPr>
              <a:t>: Effects of husbandry practices/farming systems on reproductive performance of dairy cows in </a:t>
            </a:r>
            <a:r>
              <a:rPr lang="en-US" sz="2700" dirty="0" err="1">
                <a:latin typeface="Centaur" pitchFamily="18" charset="0"/>
              </a:rPr>
              <a:t>peri</a:t>
            </a:r>
            <a:r>
              <a:rPr lang="en-US" sz="2700" dirty="0">
                <a:latin typeface="Centaur" pitchFamily="18" charset="0"/>
              </a:rPr>
              <a:t>-urban farms in </a:t>
            </a:r>
            <a:r>
              <a:rPr lang="en-US" sz="2700" dirty="0" err="1">
                <a:latin typeface="Centaur" pitchFamily="18" charset="0"/>
              </a:rPr>
              <a:t>Gulu</a:t>
            </a:r>
            <a:r>
              <a:rPr lang="en-US" sz="2700" dirty="0">
                <a:latin typeface="Centaur" pitchFamily="18" charset="0"/>
              </a:rPr>
              <a:t> and Kampala (</a:t>
            </a:r>
            <a:r>
              <a:rPr lang="en-US" sz="2700" i="1" dirty="0">
                <a:latin typeface="Centaur" pitchFamily="18" charset="0"/>
              </a:rPr>
              <a:t>In Preparation)</a:t>
            </a:r>
            <a:endParaRPr lang="en-US" sz="2700" dirty="0">
              <a:latin typeface="Centaur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700" b="1" dirty="0">
                <a:latin typeface="Centaur" pitchFamily="18" charset="0"/>
              </a:rPr>
              <a:t>Paper III</a:t>
            </a:r>
            <a:r>
              <a:rPr lang="en-US" sz="2700" dirty="0">
                <a:latin typeface="Centaur" pitchFamily="18" charset="0"/>
              </a:rPr>
              <a:t>: Factors affecting milk production, quality and yield of dairy cows in </a:t>
            </a:r>
            <a:r>
              <a:rPr lang="en-US" sz="2700" dirty="0" err="1">
                <a:latin typeface="Centaur" pitchFamily="18" charset="0"/>
              </a:rPr>
              <a:t>peri</a:t>
            </a:r>
            <a:r>
              <a:rPr lang="en-US" sz="2700" dirty="0">
                <a:latin typeface="Centaur" pitchFamily="18" charset="0"/>
              </a:rPr>
              <a:t>-urban farms in </a:t>
            </a:r>
            <a:r>
              <a:rPr lang="en-US" sz="2700" dirty="0" err="1">
                <a:latin typeface="Centaur" pitchFamily="18" charset="0"/>
              </a:rPr>
              <a:t>Gulu</a:t>
            </a:r>
            <a:r>
              <a:rPr lang="en-US" sz="2700" dirty="0">
                <a:latin typeface="Centaur" pitchFamily="18" charset="0"/>
              </a:rPr>
              <a:t> &amp; Kampala, Uganda (</a:t>
            </a:r>
            <a:r>
              <a:rPr lang="en-US" sz="2700" i="1" dirty="0">
                <a:latin typeface="Centaur" pitchFamily="18" charset="0"/>
              </a:rPr>
              <a:t>In Preparation</a:t>
            </a:r>
            <a:r>
              <a:rPr lang="en-US" sz="2700" dirty="0">
                <a:latin typeface="Centaur" pitchFamily="18" charset="0"/>
              </a:rPr>
              <a:t>)</a:t>
            </a:r>
          </a:p>
          <a:p>
            <a:pPr lvl="0">
              <a:spcBef>
                <a:spcPts val="600"/>
              </a:spcBef>
            </a:pPr>
            <a:r>
              <a:rPr lang="en-US" sz="2700" b="1" dirty="0">
                <a:latin typeface="Centaur" pitchFamily="18" charset="0"/>
              </a:rPr>
              <a:t>Paper IV: </a:t>
            </a:r>
            <a:r>
              <a:rPr lang="en-US" sz="2700" dirty="0">
                <a:latin typeface="Centaur" pitchFamily="18" charset="0"/>
              </a:rPr>
              <a:t>Model estimates for abortion, calving &amp; neonatal calf mortality rates affecting cow reproductive performance in urban and </a:t>
            </a:r>
            <a:r>
              <a:rPr lang="en-US" sz="2700" dirty="0" err="1">
                <a:latin typeface="Centaur" pitchFamily="18" charset="0"/>
              </a:rPr>
              <a:t>peri</a:t>
            </a:r>
            <a:r>
              <a:rPr lang="en-US" sz="2700" dirty="0">
                <a:latin typeface="Centaur" pitchFamily="18" charset="0"/>
              </a:rPr>
              <a:t>-urban dairy farming systems of </a:t>
            </a:r>
            <a:r>
              <a:rPr lang="en-US" sz="2700" dirty="0" err="1">
                <a:latin typeface="Centaur" pitchFamily="18" charset="0"/>
              </a:rPr>
              <a:t>Gulu</a:t>
            </a:r>
            <a:r>
              <a:rPr lang="en-US" sz="2700" dirty="0">
                <a:latin typeface="Centaur" pitchFamily="18" charset="0"/>
              </a:rPr>
              <a:t> and Kampala (</a:t>
            </a:r>
            <a:r>
              <a:rPr lang="en-US" sz="2700" i="1" dirty="0">
                <a:latin typeface="Centaur" pitchFamily="18" charset="0"/>
              </a:rPr>
              <a:t>Not yet started</a:t>
            </a:r>
            <a:r>
              <a:rPr lang="en-US" sz="2700" dirty="0">
                <a:latin typeface="Centaur" pitchFamily="18" charset="0"/>
              </a:rPr>
              <a:t>)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250382" y="6096000"/>
            <a:ext cx="89361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ocuments\Makerere documents\Makerere photos\makerere-logo-k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28106"/>
            <a:ext cx="895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:\Logga Kampala-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73" t="28555" r="7641" b="6038"/>
          <a:stretch/>
        </p:blipFill>
        <p:spPr bwMode="auto">
          <a:xfrm>
            <a:off x="3657600" y="6156731"/>
            <a:ext cx="914400" cy="70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632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686800" cy="569386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aur" pitchFamily="18" charset="0"/>
              </a:rPr>
              <a:t>Acknowledgements;</a:t>
            </a:r>
          </a:p>
          <a:p>
            <a:pPr algn="ctr"/>
            <a:r>
              <a:rPr lang="en-US" sz="3600" dirty="0">
                <a:latin typeface="Centaur" pitchFamily="18" charset="0"/>
              </a:rPr>
              <a:t>1. </a:t>
            </a:r>
            <a:r>
              <a:rPr lang="en-US" sz="3600" dirty="0" err="1">
                <a:latin typeface="Centaur" pitchFamily="18" charset="0"/>
              </a:rPr>
              <a:t>Sida-Makerere</a:t>
            </a:r>
            <a:r>
              <a:rPr lang="en-US" sz="3600" dirty="0">
                <a:latin typeface="Centaur" pitchFamily="18" charset="0"/>
              </a:rPr>
              <a:t> bilateral cooperation program</a:t>
            </a:r>
          </a:p>
          <a:p>
            <a:pPr algn="ctr"/>
            <a:r>
              <a:rPr lang="en-US" sz="3600" dirty="0">
                <a:latin typeface="Centaur" pitchFamily="18" charset="0"/>
              </a:rPr>
              <a:t>2. PhD </a:t>
            </a:r>
            <a:r>
              <a:rPr lang="en-US" sz="3600" dirty="0" smtClean="0">
                <a:latin typeface="Centaur" pitchFamily="18" charset="0"/>
              </a:rPr>
              <a:t>Supervisors</a:t>
            </a:r>
            <a:r>
              <a:rPr lang="en-US" sz="3600" dirty="0">
                <a:latin typeface="Centaur" pitchFamily="18" charset="0"/>
              </a:rPr>
              <a:t>@</a:t>
            </a:r>
          </a:p>
          <a:p>
            <a:pPr algn="ctr"/>
            <a:r>
              <a:rPr lang="en-US" sz="3600" dirty="0">
                <a:latin typeface="Centaur" pitchFamily="18" charset="0"/>
              </a:rPr>
              <a:t>	SLU</a:t>
            </a:r>
          </a:p>
          <a:p>
            <a:pPr algn="ctr"/>
            <a:r>
              <a:rPr lang="en-US" sz="3600" dirty="0">
                <a:latin typeface="Centaur" pitchFamily="18" charset="0"/>
              </a:rPr>
              <a:t>	COVAB</a:t>
            </a:r>
            <a:endParaRPr lang="en-US" sz="4000" i="1" dirty="0">
              <a:latin typeface="Centaur" pitchFamily="18" charset="0"/>
            </a:endParaRPr>
          </a:p>
          <a:p>
            <a:pPr algn="ctr"/>
            <a:endParaRPr lang="en-US" sz="3600" i="1" dirty="0" smtClean="0"/>
          </a:p>
          <a:p>
            <a:pPr algn="ctr"/>
            <a:endParaRPr lang="en-US" sz="3600" i="1" dirty="0" smtClean="0"/>
          </a:p>
          <a:p>
            <a:pPr algn="ctr"/>
            <a:endParaRPr lang="en-US" sz="3600" i="1" dirty="0"/>
          </a:p>
          <a:p>
            <a:pPr algn="ctr"/>
            <a:r>
              <a:rPr lang="en-US" sz="3600" i="1" dirty="0" smtClean="0"/>
              <a:t>Thank you</a:t>
            </a:r>
          </a:p>
          <a:p>
            <a:pPr algn="ctr"/>
            <a:r>
              <a:rPr lang="en-US" sz="3600" i="1" dirty="0" smtClean="0"/>
              <a:t>“</a:t>
            </a:r>
            <a:endParaRPr lang="en-US" sz="3600" i="1" dirty="0"/>
          </a:p>
        </p:txBody>
      </p:sp>
      <p:pic>
        <p:nvPicPr>
          <p:cNvPr id="3" name="Picture 2" descr="C:\Users\User\Documents\Makerere documents\Makerere photos\makerere-logo-k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28106"/>
            <a:ext cx="895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250382" y="6096000"/>
            <a:ext cx="89361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:\Logga Kampala-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73" t="28555" r="7641" b="6038"/>
          <a:stretch/>
        </p:blipFill>
        <p:spPr bwMode="auto">
          <a:xfrm>
            <a:off x="3657600" y="6156731"/>
            <a:ext cx="914400" cy="70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367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90646" y="0"/>
            <a:ext cx="4853354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3399"/>
                </a:solidFill>
                <a:latin typeface="Centaur" pitchFamily="18" charset="0"/>
              </a:rPr>
              <a:t>Background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dirty="0" smtClean="0">
                <a:latin typeface="Centaur" pitchFamily="18" charset="0"/>
              </a:rPr>
              <a:t>Dairy cattle farming activity is engaged in by livestock keepers around many urban centers; Kampala city and </a:t>
            </a:r>
            <a:r>
              <a:rPr lang="en-US" sz="2400" dirty="0" err="1" smtClean="0">
                <a:latin typeface="Centaur" pitchFamily="18" charset="0"/>
              </a:rPr>
              <a:t>Gulu</a:t>
            </a:r>
            <a:r>
              <a:rPr lang="en-US" sz="2400" dirty="0" smtClean="0">
                <a:latin typeface="Centaur" pitchFamily="18" charset="0"/>
              </a:rPr>
              <a:t> municipality being some of them. </a:t>
            </a:r>
          </a:p>
          <a:p>
            <a:endParaRPr lang="en-US" sz="2400" dirty="0" smtClean="0">
              <a:latin typeface="Centaur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dirty="0" smtClean="0">
                <a:latin typeface="Centaur" pitchFamily="18" charset="0"/>
              </a:rPr>
              <a:t>Dairy farming systems around urban areas  are zero or open grazing on smallholder basis; dairy market and easy access to inputs are major attractions to this engagement.</a:t>
            </a:r>
          </a:p>
          <a:p>
            <a:endParaRPr lang="en-US" sz="2400" dirty="0" smtClean="0">
              <a:latin typeface="Centaur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dirty="0" smtClean="0">
                <a:latin typeface="Centaur" pitchFamily="18" charset="0"/>
              </a:rPr>
              <a:t> Good cow reproduction and udder health are factors for productivity  towards economic gains from farming are  and are hallmarks of good dairy management</a:t>
            </a:r>
            <a:endParaRPr lang="en-US" sz="2400" dirty="0"/>
          </a:p>
        </p:txBody>
      </p:sp>
      <p:pic>
        <p:nvPicPr>
          <p:cNvPr id="2050" name="Picture 2" descr="C:\Users\Dr\Pictures\2012-08-06\62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8007"/>
          <a:stretch/>
        </p:blipFill>
        <p:spPr bwMode="auto">
          <a:xfrm>
            <a:off x="0" y="152401"/>
            <a:ext cx="4290646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250382" y="6324600"/>
            <a:ext cx="89361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User\Documents\Makerere documents\Makerere photos\makerere-logo-k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28106"/>
            <a:ext cx="895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:\Logga Kampala-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73" t="28555" r="7641" b="6038"/>
          <a:stretch/>
        </p:blipFill>
        <p:spPr bwMode="auto">
          <a:xfrm>
            <a:off x="3657600" y="6156731"/>
            <a:ext cx="914400" cy="70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755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Uganda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8001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4716458" y="1905000"/>
            <a:ext cx="278604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4868858" y="3810000"/>
            <a:ext cx="278604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User\Documents\Makerere documents\Makerere photos\makerere-logo-k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" y="6080820"/>
            <a:ext cx="895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:\Logga Kampala-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73" t="28555" r="7641" b="6038"/>
          <a:stretch/>
        </p:blipFill>
        <p:spPr bwMode="auto">
          <a:xfrm>
            <a:off x="4100286" y="6128106"/>
            <a:ext cx="914400" cy="70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250382" y="6324600"/>
            <a:ext cx="89361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7819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Makerere documents\Makerere photos\makerere-logo-k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28106"/>
            <a:ext cx="895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250382" y="6096000"/>
            <a:ext cx="89361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673685"/>
            <a:ext cx="8839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 smtClean="0">
                <a:latin typeface="Centaur" pitchFamily="18" charset="0"/>
              </a:rPr>
              <a:t>Study reports indicate that poor management practices (</a:t>
            </a:r>
            <a:r>
              <a:rPr lang="en-US" sz="2500" dirty="0" err="1" smtClean="0">
                <a:latin typeface="Centaur" pitchFamily="18" charset="0"/>
              </a:rPr>
              <a:t>Musisa</a:t>
            </a:r>
            <a:r>
              <a:rPr lang="en-US" sz="2500" dirty="0" smtClean="0">
                <a:latin typeface="Centaur" pitchFamily="18" charset="0"/>
              </a:rPr>
              <a:t> et al. 1999) poor cow reproduction (</a:t>
            </a:r>
            <a:r>
              <a:rPr lang="en-US" sz="2500" dirty="0" err="1" smtClean="0">
                <a:latin typeface="Centaur" pitchFamily="18" charset="0"/>
              </a:rPr>
              <a:t>Nakiganda</a:t>
            </a:r>
            <a:r>
              <a:rPr lang="en-US" sz="2500" dirty="0" smtClean="0">
                <a:latin typeface="Centaur" pitchFamily="18" charset="0"/>
              </a:rPr>
              <a:t> , 2006)  and mastitis (</a:t>
            </a:r>
            <a:r>
              <a:rPr lang="en-US" sz="2500" dirty="0" err="1" smtClean="0">
                <a:latin typeface="Centaur" pitchFamily="18" charset="0"/>
              </a:rPr>
              <a:t>Kivaria</a:t>
            </a:r>
            <a:r>
              <a:rPr lang="en-US" sz="2500" dirty="0" smtClean="0">
                <a:latin typeface="Centaur" pitchFamily="18" charset="0"/>
              </a:rPr>
              <a:t> et al. 2004, </a:t>
            </a:r>
            <a:r>
              <a:rPr lang="en-US" sz="2500" dirty="0" err="1" smtClean="0">
                <a:latin typeface="Centaur" pitchFamily="18" charset="0"/>
              </a:rPr>
              <a:t>Byarugaba</a:t>
            </a:r>
            <a:r>
              <a:rPr lang="en-US" sz="2500" dirty="0" smtClean="0">
                <a:latin typeface="Centaur" pitchFamily="18" charset="0"/>
              </a:rPr>
              <a:t> et al. 2008, </a:t>
            </a:r>
            <a:r>
              <a:rPr lang="en-US" sz="2500" dirty="0" err="1" smtClean="0">
                <a:latin typeface="Centaur" pitchFamily="18" charset="0"/>
              </a:rPr>
              <a:t>Almaw</a:t>
            </a:r>
            <a:r>
              <a:rPr lang="en-US" sz="2500" dirty="0" smtClean="0">
                <a:latin typeface="Centaur" pitchFamily="18" charset="0"/>
              </a:rPr>
              <a:t> et al. 2009) prevalent among urban and </a:t>
            </a:r>
            <a:r>
              <a:rPr lang="en-US" sz="2500" dirty="0" err="1" smtClean="0">
                <a:latin typeface="Centaur" pitchFamily="18" charset="0"/>
              </a:rPr>
              <a:t>peri</a:t>
            </a:r>
            <a:r>
              <a:rPr lang="en-US" sz="2500" dirty="0" smtClean="0">
                <a:latin typeface="Centaur" pitchFamily="18" charset="0"/>
              </a:rPr>
              <a:t>-urban dairy farms were responsible for low milk production.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 smtClean="0">
                <a:latin typeface="Centaur" pitchFamily="18" charset="0"/>
              </a:rPr>
              <a:t>To understand the causes of poor dairy cow performance in urban and </a:t>
            </a:r>
            <a:r>
              <a:rPr lang="en-US" sz="2500" dirty="0" err="1" smtClean="0">
                <a:latin typeface="Centaur" pitchFamily="18" charset="0"/>
              </a:rPr>
              <a:t>peri</a:t>
            </a:r>
            <a:r>
              <a:rPr lang="en-US" sz="2500" dirty="0" smtClean="0">
                <a:latin typeface="Centaur" pitchFamily="18" charset="0"/>
              </a:rPr>
              <a:t>-urban herds , husbandry practices among dairy farming systems and the associated risk factors, require to be established. </a:t>
            </a:r>
            <a:endParaRPr lang="en-US" sz="2500" dirty="0">
              <a:latin typeface="Centaur" pitchFamily="18" charset="0"/>
            </a:endParaRPr>
          </a:p>
        </p:txBody>
      </p:sp>
      <p:pic>
        <p:nvPicPr>
          <p:cNvPr id="5" name="Picture 2" descr="H:\Logga Kampala-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73" t="28555" r="7641" b="6038"/>
          <a:stretch/>
        </p:blipFill>
        <p:spPr bwMode="auto">
          <a:xfrm>
            <a:off x="4100286" y="6128106"/>
            <a:ext cx="914400" cy="70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639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Makerere documents\Makerere photos\makerere-logo-k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28106"/>
            <a:ext cx="895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250382" y="6096000"/>
            <a:ext cx="89361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05200" y="58847"/>
            <a:ext cx="5486400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3399"/>
                </a:solidFill>
                <a:latin typeface="Centaur" pitchFamily="18" charset="0"/>
              </a:rPr>
              <a:t>General research objective: </a:t>
            </a:r>
            <a:endParaRPr lang="en-US" sz="2800" dirty="0" smtClean="0">
              <a:solidFill>
                <a:srgbClr val="003399"/>
              </a:solidFill>
              <a:latin typeface="Centaur" pitchFamily="18" charset="0"/>
            </a:endParaRPr>
          </a:p>
          <a:p>
            <a:pPr algn="just"/>
            <a:r>
              <a:rPr lang="en-GB" sz="2400" dirty="0" smtClean="0">
                <a:latin typeface="Centaur" pitchFamily="18" charset="0"/>
              </a:rPr>
              <a:t>To establish prevalence rates of reproductive disorders, udder ill health and calf mortalities affecting dairy cow performance and provide models for cost effective mitigation measures for dairy farming in the urban &amp; </a:t>
            </a:r>
            <a:r>
              <a:rPr lang="en-GB" sz="2400" dirty="0" err="1" smtClean="0">
                <a:latin typeface="Centaur" pitchFamily="18" charset="0"/>
              </a:rPr>
              <a:t>peri</a:t>
            </a:r>
            <a:r>
              <a:rPr lang="en-GB" sz="2400" dirty="0" smtClean="0">
                <a:latin typeface="Centaur" pitchFamily="18" charset="0"/>
              </a:rPr>
              <a:t>-urban livelihoods of Kampala and </a:t>
            </a:r>
            <a:r>
              <a:rPr lang="en-GB" sz="2400" dirty="0" err="1" smtClean="0">
                <a:latin typeface="Centaur" pitchFamily="18" charset="0"/>
              </a:rPr>
              <a:t>Gulu</a:t>
            </a:r>
            <a:r>
              <a:rPr lang="en-GB" sz="2400" dirty="0" smtClean="0">
                <a:latin typeface="Centaur" pitchFamily="18" charset="0"/>
              </a:rPr>
              <a:t> in Uganda.</a:t>
            </a:r>
            <a:r>
              <a:rPr lang="en-GB" sz="2400" b="1" i="1" dirty="0" smtClean="0">
                <a:latin typeface="Centaur" pitchFamily="18" charset="0"/>
              </a:rPr>
              <a:t> </a:t>
            </a:r>
          </a:p>
          <a:p>
            <a:pPr algn="just"/>
            <a:endParaRPr lang="en-GB" sz="2400" b="1" i="1" dirty="0" smtClean="0">
              <a:latin typeface="Centaur" pitchFamily="18" charset="0"/>
            </a:endParaRPr>
          </a:p>
          <a:p>
            <a:pPr algn="just"/>
            <a:r>
              <a:rPr lang="en-GB" sz="2600" b="1" i="1" dirty="0" smtClean="0">
                <a:solidFill>
                  <a:srgbClr val="003399"/>
                </a:solidFill>
                <a:latin typeface="Centaur" pitchFamily="18" charset="0"/>
              </a:rPr>
              <a:t>Specific objective</a:t>
            </a:r>
            <a:r>
              <a:rPr lang="en-GB" sz="2600" i="1" dirty="0" smtClean="0">
                <a:solidFill>
                  <a:srgbClr val="003399"/>
                </a:solidFill>
                <a:latin typeface="Centaur" pitchFamily="18" charset="0"/>
              </a:rPr>
              <a:t>s</a:t>
            </a:r>
            <a:r>
              <a:rPr lang="en-GB" sz="2400" b="1" i="1" dirty="0" smtClean="0">
                <a:solidFill>
                  <a:srgbClr val="003399"/>
                </a:solidFill>
                <a:latin typeface="Centaur" pitchFamily="18" charset="0"/>
              </a:rPr>
              <a:t>:</a:t>
            </a:r>
            <a:endParaRPr lang="en-US" sz="2400" dirty="0" smtClean="0">
              <a:solidFill>
                <a:srgbClr val="003399"/>
              </a:solidFill>
              <a:latin typeface="Centaur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GB" sz="2400" dirty="0" smtClean="0">
                <a:latin typeface="Centaur" pitchFamily="18" charset="0"/>
              </a:rPr>
              <a:t>To establish prevalence rates of reproductive disorders, udder ill-health, neonatal calf mortality. </a:t>
            </a:r>
            <a:endParaRPr lang="en-US" sz="2400" dirty="0" smtClean="0">
              <a:latin typeface="Centaur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GB" sz="2400" dirty="0" smtClean="0">
                <a:latin typeface="Centaur" pitchFamily="18" charset="0"/>
              </a:rPr>
              <a:t>To understand/determine the factors and practices associated with the prevalent rates of (a) reproductive disorders, (b) udder ill-health and (c) neonatal calf mortality among various dairy production systems</a:t>
            </a:r>
            <a:endParaRPr lang="en-US" sz="2400" dirty="0"/>
          </a:p>
        </p:txBody>
      </p:sp>
      <p:pic>
        <p:nvPicPr>
          <p:cNvPr id="3074" name="Picture 2" descr="C:\Users\Dr\Pictures\2012-08-06\78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3505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:\Logga Kampala-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73" t="28555" r="7641" b="6038"/>
          <a:stretch/>
        </p:blipFill>
        <p:spPr bwMode="auto">
          <a:xfrm>
            <a:off x="3962400" y="6400800"/>
            <a:ext cx="914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542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Makerere documents\Makerere photos\makerere-logo-k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" y="6080820"/>
            <a:ext cx="895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250382" y="6096000"/>
            <a:ext cx="89361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1" y="152400"/>
            <a:ext cx="84582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dirty="0" smtClean="0">
                <a:latin typeface="Centaur" pitchFamily="18" charset="0"/>
              </a:rPr>
              <a:t>3.To  provide model estimates for prevalent poor herd  performance and its future improvement.</a:t>
            </a:r>
          </a:p>
          <a:p>
            <a:endParaRPr lang="en-GB" sz="2500" dirty="0" smtClean="0">
              <a:latin typeface="Centaur" pitchFamily="18" charset="0"/>
            </a:endParaRPr>
          </a:p>
          <a:p>
            <a:r>
              <a:rPr lang="en-GB" sz="2800" b="1" dirty="0" smtClean="0">
                <a:solidFill>
                  <a:srgbClr val="003399"/>
                </a:solidFill>
                <a:latin typeface="Centaur" pitchFamily="18" charset="0"/>
              </a:rPr>
              <a:t>Study design</a:t>
            </a:r>
            <a:endParaRPr lang="en-US" sz="2800" dirty="0" smtClean="0">
              <a:solidFill>
                <a:srgbClr val="003399"/>
              </a:solidFill>
              <a:latin typeface="Centaur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600" b="1" i="1" dirty="0" smtClean="0">
                <a:solidFill>
                  <a:srgbClr val="003399"/>
                </a:solidFill>
                <a:latin typeface="Centaur" pitchFamily="18" charset="0"/>
              </a:rPr>
              <a:t>Cross-sectional study</a:t>
            </a:r>
            <a:r>
              <a:rPr lang="en-GB" sz="2600" dirty="0" smtClean="0">
                <a:solidFill>
                  <a:srgbClr val="003399"/>
                </a:solidFill>
                <a:latin typeface="Centaur" pitchFamily="18" charset="0"/>
              </a:rPr>
              <a:t>: </a:t>
            </a:r>
            <a:r>
              <a:rPr lang="en-GB" sz="2600" dirty="0" smtClean="0">
                <a:latin typeface="Centaur" pitchFamily="18" charset="0"/>
              </a:rPr>
              <a:t>- </a:t>
            </a:r>
            <a:r>
              <a:rPr lang="en-GB" sz="2500" dirty="0" smtClean="0">
                <a:latin typeface="Centaur" pitchFamily="18" charset="0"/>
              </a:rPr>
              <a:t>data collected by a structured questionnaire. </a:t>
            </a:r>
          </a:p>
          <a:p>
            <a:r>
              <a:rPr lang="en-GB" sz="2500" dirty="0" smtClean="0">
                <a:latin typeface="Centaur" pitchFamily="18" charset="0"/>
              </a:rPr>
              <a:t>Physical examination to assess  cow reproductive and quarter- health status , Californian Mastitis Test (CMT) and /or </a:t>
            </a:r>
            <a:r>
              <a:rPr lang="en-GB" sz="2500" dirty="0" err="1" smtClean="0">
                <a:latin typeface="Centaur" pitchFamily="18" charset="0"/>
              </a:rPr>
              <a:t>Delaval</a:t>
            </a:r>
            <a:r>
              <a:rPr lang="en-GB" sz="2500" dirty="0" smtClean="0">
                <a:latin typeface="Centaur" pitchFamily="18" charset="0"/>
              </a:rPr>
              <a:t>  somatic cell counter protocols.</a:t>
            </a:r>
          </a:p>
          <a:p>
            <a:endParaRPr lang="en-US" sz="2500" dirty="0" smtClean="0">
              <a:latin typeface="Centaur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600" b="1" i="1" dirty="0" smtClean="0">
                <a:solidFill>
                  <a:srgbClr val="003399"/>
                </a:solidFill>
                <a:latin typeface="Centaur" pitchFamily="18" charset="0"/>
              </a:rPr>
              <a:t>Longitudinal studies</a:t>
            </a:r>
            <a:r>
              <a:rPr lang="en-GB" sz="2600" dirty="0" smtClean="0">
                <a:solidFill>
                  <a:srgbClr val="003399"/>
                </a:solidFill>
                <a:latin typeface="Centaur" pitchFamily="18" charset="0"/>
              </a:rPr>
              <a:t>: </a:t>
            </a:r>
            <a:r>
              <a:rPr lang="en-GB" sz="2500" dirty="0" smtClean="0">
                <a:latin typeface="Centaur" pitchFamily="18" charset="0"/>
              </a:rPr>
              <a:t>- Resumption of post-partum ovarian activity </a:t>
            </a:r>
          </a:p>
          <a:p>
            <a:r>
              <a:rPr lang="en-GB" sz="2500" dirty="0" smtClean="0">
                <a:latin typeface="Centaur" pitchFamily="18" charset="0"/>
              </a:rPr>
              <a:t>Data collected on cows (parities 1-6) on select farms in the Kampala urban/ </a:t>
            </a:r>
            <a:r>
              <a:rPr lang="en-GB" sz="2500" dirty="0" err="1" smtClean="0">
                <a:latin typeface="Centaur" pitchFamily="18" charset="0"/>
              </a:rPr>
              <a:t>peri</a:t>
            </a:r>
            <a:r>
              <a:rPr lang="en-GB" sz="2500" dirty="0" smtClean="0">
                <a:latin typeface="Centaur" pitchFamily="18" charset="0"/>
              </a:rPr>
              <a:t>-urban area, visited at 10-12 day intervals for a period of 5-6months</a:t>
            </a:r>
            <a:endParaRPr lang="en-US" sz="2500" dirty="0">
              <a:latin typeface="Centaur" pitchFamily="18" charset="0"/>
            </a:endParaRPr>
          </a:p>
        </p:txBody>
      </p:sp>
      <p:pic>
        <p:nvPicPr>
          <p:cNvPr id="6" name="Picture 2" descr="H:\Logga Kampala-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73" t="28555" r="7641" b="6038"/>
          <a:stretch/>
        </p:blipFill>
        <p:spPr bwMode="auto">
          <a:xfrm>
            <a:off x="4495800" y="6324600"/>
            <a:ext cx="914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517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599" y="617577"/>
            <a:ext cx="868680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99"/>
                </a:solidFill>
                <a:latin typeface="Centaur" pitchFamily="18" charset="0"/>
              </a:rPr>
              <a:t>Findings</a:t>
            </a:r>
            <a:endParaRPr lang="en-US" sz="2800" b="1" i="1" dirty="0" smtClean="0">
              <a:solidFill>
                <a:srgbClr val="003399"/>
              </a:solidFill>
              <a:latin typeface="Centaur" pitchFamily="18" charset="0"/>
            </a:endParaRPr>
          </a:p>
          <a:p>
            <a:pPr algn="just"/>
            <a:r>
              <a:rPr lang="en-US" sz="2600" b="1" dirty="0" smtClean="0">
                <a:solidFill>
                  <a:srgbClr val="003399"/>
                </a:solidFill>
                <a:latin typeface="Centaur" pitchFamily="18" charset="0"/>
              </a:rPr>
              <a:t>Resumption </a:t>
            </a:r>
            <a:r>
              <a:rPr lang="en-US" sz="2600" b="1" dirty="0">
                <a:solidFill>
                  <a:srgbClr val="003399"/>
                </a:solidFill>
                <a:latin typeface="Centaur" pitchFamily="18" charset="0"/>
              </a:rPr>
              <a:t>of </a:t>
            </a:r>
            <a:r>
              <a:rPr lang="en-US" sz="2600" b="1" dirty="0" err="1">
                <a:solidFill>
                  <a:srgbClr val="003399"/>
                </a:solidFill>
                <a:latin typeface="Centaur" pitchFamily="18" charset="0"/>
              </a:rPr>
              <a:t>pp</a:t>
            </a:r>
            <a:r>
              <a:rPr lang="en-US" sz="2600" b="1" dirty="0">
                <a:solidFill>
                  <a:srgbClr val="003399"/>
                </a:solidFill>
                <a:latin typeface="Centaur" pitchFamily="18" charset="0"/>
              </a:rPr>
              <a:t> ovarian activity in urban and </a:t>
            </a:r>
            <a:r>
              <a:rPr lang="en-US" sz="2600" b="1" dirty="0" err="1">
                <a:solidFill>
                  <a:srgbClr val="003399"/>
                </a:solidFill>
                <a:latin typeface="Centaur" pitchFamily="18" charset="0"/>
              </a:rPr>
              <a:t>peri</a:t>
            </a:r>
            <a:r>
              <a:rPr lang="en-US" sz="2600" b="1" dirty="0">
                <a:solidFill>
                  <a:srgbClr val="003399"/>
                </a:solidFill>
                <a:latin typeface="Centaur" pitchFamily="18" charset="0"/>
              </a:rPr>
              <a:t>-urban dairy cows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500" dirty="0" smtClean="0">
                <a:latin typeface="Centaur" pitchFamily="18" charset="0"/>
              </a:rPr>
              <a:t>81.4% of cows </a:t>
            </a:r>
            <a:r>
              <a:rPr lang="en-US" sz="2500" dirty="0">
                <a:latin typeface="Centaur" pitchFamily="18" charset="0"/>
              </a:rPr>
              <a:t>resume </a:t>
            </a:r>
            <a:r>
              <a:rPr lang="en-US" sz="2500" dirty="0" smtClean="0">
                <a:latin typeface="Centaur" pitchFamily="18" charset="0"/>
              </a:rPr>
              <a:t>ovarian </a:t>
            </a:r>
            <a:r>
              <a:rPr lang="en-US" sz="2500" dirty="0">
                <a:latin typeface="Centaur" pitchFamily="18" charset="0"/>
              </a:rPr>
              <a:t>activity </a:t>
            </a:r>
            <a:r>
              <a:rPr lang="en-US" sz="2500" dirty="0" smtClean="0">
                <a:latin typeface="Centaur" pitchFamily="18" charset="0"/>
              </a:rPr>
              <a:t>by </a:t>
            </a:r>
            <a:r>
              <a:rPr lang="en-US" sz="2500" dirty="0">
                <a:latin typeface="Centaur" pitchFamily="18" charset="0"/>
              </a:rPr>
              <a:t>60 </a:t>
            </a:r>
            <a:r>
              <a:rPr lang="en-US" sz="2500" dirty="0" err="1">
                <a:latin typeface="Centaur" pitchFamily="18" charset="0"/>
              </a:rPr>
              <a:t>pp</a:t>
            </a:r>
            <a:r>
              <a:rPr lang="en-US" sz="2500" dirty="0">
                <a:latin typeface="Centaur" pitchFamily="18" charset="0"/>
              </a:rPr>
              <a:t> in </a:t>
            </a:r>
            <a:r>
              <a:rPr lang="en-US" sz="2500" dirty="0" err="1" smtClean="0">
                <a:latin typeface="Centaur" pitchFamily="18" charset="0"/>
              </a:rPr>
              <a:t>Kla</a:t>
            </a:r>
            <a:r>
              <a:rPr lang="en-US" sz="2500" dirty="0" smtClean="0">
                <a:latin typeface="Centaur" pitchFamily="18" charset="0"/>
              </a:rPr>
              <a:t>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500" dirty="0" smtClean="0">
                <a:latin typeface="Centaur" pitchFamily="18" charset="0"/>
              </a:rPr>
              <a:t>Cow </a:t>
            </a:r>
            <a:r>
              <a:rPr lang="en-US" sz="2500" dirty="0">
                <a:latin typeface="Centaur" pitchFamily="18" charset="0"/>
              </a:rPr>
              <a:t>husbandry e.g. poor feeding &amp; reproductive ill-health associated with  malpractices e.g. </a:t>
            </a:r>
            <a:r>
              <a:rPr lang="en-US" sz="2500" dirty="0" err="1">
                <a:latin typeface="Centaur" pitchFamily="18" charset="0"/>
              </a:rPr>
              <a:t>mgt</a:t>
            </a:r>
            <a:r>
              <a:rPr lang="en-US" sz="2500" dirty="0">
                <a:latin typeface="Centaur" pitchFamily="18" charset="0"/>
              </a:rPr>
              <a:t> of RAB affect continuity of activity </a:t>
            </a:r>
            <a:r>
              <a:rPr lang="en-US" sz="2500" dirty="0" smtClean="0">
                <a:latin typeface="Centaur" pitchFamily="18" charset="0"/>
              </a:rPr>
              <a:t>in 70.8% </a:t>
            </a:r>
            <a:r>
              <a:rPr lang="en-US" sz="2500" dirty="0">
                <a:latin typeface="Centaur" pitchFamily="18" charset="0"/>
              </a:rPr>
              <a:t>majority</a:t>
            </a:r>
            <a:r>
              <a:rPr lang="en-US" sz="2500" dirty="0" smtClean="0">
                <a:latin typeface="Centaur" pitchFamily="18" charset="0"/>
              </a:rPr>
              <a:t>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500" dirty="0" smtClean="0">
                <a:latin typeface="Centaur" pitchFamily="18" charset="0"/>
              </a:rPr>
              <a:t>29.2% of cows continue cycles normally.</a:t>
            </a:r>
            <a:endParaRPr lang="en-US" sz="2500" dirty="0">
              <a:latin typeface="Centaur" pitchFamily="18" charset="0"/>
            </a:endParaRPr>
          </a:p>
          <a:p>
            <a:pPr algn="just"/>
            <a:r>
              <a:rPr lang="en-US" sz="2600" b="1" dirty="0" smtClean="0">
                <a:solidFill>
                  <a:srgbClr val="003399"/>
                </a:solidFill>
                <a:latin typeface="Centaur" pitchFamily="18" charset="0"/>
              </a:rPr>
              <a:t>Subclinical mastitis. </a:t>
            </a:r>
          </a:p>
          <a:p>
            <a:pPr algn="just"/>
            <a:r>
              <a:rPr lang="en-US" sz="2600" dirty="0" smtClean="0">
                <a:latin typeface="Centaur" pitchFamily="18" charset="0"/>
              </a:rPr>
              <a:t>Prevalence is h</a:t>
            </a:r>
            <a:r>
              <a:rPr lang="en-US" sz="2500" dirty="0" smtClean="0">
                <a:latin typeface="Centaur" pitchFamily="18" charset="0"/>
              </a:rPr>
              <a:t>igh </a:t>
            </a:r>
            <a:r>
              <a:rPr lang="en-US" sz="2500" dirty="0">
                <a:latin typeface="Centaur" pitchFamily="18" charset="0"/>
              </a:rPr>
              <a:t>&amp; affects quality of milk in majority of  dairy farms. BMSCC on farms is &gt;2x EU standard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500" dirty="0">
                <a:latin typeface="Centaur" pitchFamily="18" charset="0"/>
              </a:rPr>
              <a:t>Milk quality on </a:t>
            </a:r>
            <a:r>
              <a:rPr lang="en-US" sz="2500" dirty="0" smtClean="0">
                <a:latin typeface="Centaur" pitchFamily="18" charset="0"/>
              </a:rPr>
              <a:t>23.5% of farms </a:t>
            </a:r>
            <a:r>
              <a:rPr lang="en-US" sz="2500" dirty="0">
                <a:latin typeface="Centaur" pitchFamily="18" charset="0"/>
              </a:rPr>
              <a:t>is quite good (SCC level &lt;400,000 cells comparable to EU standards).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500" dirty="0">
                <a:latin typeface="Centaur" pitchFamily="18" charset="0"/>
              </a:rPr>
              <a:t>Bacterial resistance to </a:t>
            </a:r>
            <a:r>
              <a:rPr lang="en-US" sz="2500" dirty="0" smtClean="0">
                <a:latin typeface="Centaur" pitchFamily="18" charset="0"/>
              </a:rPr>
              <a:t>penicillin </a:t>
            </a:r>
            <a:r>
              <a:rPr lang="en-US" sz="2500" dirty="0">
                <a:latin typeface="Centaur" pitchFamily="18" charset="0"/>
              </a:rPr>
              <a:t>in clinical  mastitis is an emerging problem; due probably to misuse of antibiotics.</a:t>
            </a:r>
          </a:p>
        </p:txBody>
      </p:sp>
      <p:pic>
        <p:nvPicPr>
          <p:cNvPr id="6" name="Picture 2" descr="C:\Users\User\Documents\Makerere documents\Makerere photos\makerere-logo-k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28106"/>
            <a:ext cx="895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250382" y="6096000"/>
            <a:ext cx="89361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:\Logga Kampala-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73" t="28555" r="7641" b="6038"/>
          <a:stretch/>
        </p:blipFill>
        <p:spPr bwMode="auto">
          <a:xfrm>
            <a:off x="3657600" y="6156731"/>
            <a:ext cx="914400" cy="70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223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839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User\Documents\Makerere documents\Makerere photos\makerere-logo-k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28106"/>
            <a:ext cx="895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250382" y="6096000"/>
            <a:ext cx="89361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:\Logga Kampala-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73" t="28555" r="7641" b="6038"/>
          <a:stretch/>
        </p:blipFill>
        <p:spPr bwMode="auto">
          <a:xfrm>
            <a:off x="3657600" y="6156731"/>
            <a:ext cx="914400" cy="70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:\Logga Kampala-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73" t="28555" r="7641" b="6038"/>
          <a:stretch/>
        </p:blipFill>
        <p:spPr bwMode="auto">
          <a:xfrm>
            <a:off x="3810000" y="6309131"/>
            <a:ext cx="914400" cy="70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5845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8839200" cy="58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:\Logga Kampala-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73" t="28555" r="7641" b="6038"/>
          <a:stretch/>
        </p:blipFill>
        <p:spPr bwMode="auto">
          <a:xfrm>
            <a:off x="3657600" y="6156731"/>
            <a:ext cx="914400" cy="70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250382" y="6096000"/>
            <a:ext cx="89361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User\Documents\Makerere documents\Makerere photos\makerere-logo-k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28106"/>
            <a:ext cx="895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0303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</TotalTime>
  <Words>757</Words>
  <Application>Microsoft Office PowerPoint</Application>
  <PresentationFormat>On-screen Show (4:3)</PresentationFormat>
  <Paragraphs>64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BMK</dc:creator>
  <cp:lastModifiedBy>Public Relations Office</cp:lastModifiedBy>
  <cp:revision>35</cp:revision>
  <dcterms:created xsi:type="dcterms:W3CDTF">2013-11-16T12:30:28Z</dcterms:created>
  <dcterms:modified xsi:type="dcterms:W3CDTF">2013-11-26T13:10:25Z</dcterms:modified>
</cp:coreProperties>
</file>