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259" r:id="rId4"/>
    <p:sldId id="269" r:id="rId5"/>
    <p:sldId id="268" r:id="rId6"/>
    <p:sldId id="270" r:id="rId7"/>
    <p:sldId id="271" r:id="rId8"/>
    <p:sldId id="263" r:id="rId9"/>
    <p:sldId id="276" r:id="rId10"/>
    <p:sldId id="264" r:id="rId11"/>
    <p:sldId id="277" r:id="rId12"/>
    <p:sldId id="27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7" d="100"/>
          <a:sy n="37" d="100"/>
        </p:scale>
        <p:origin x="-142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D719A8-0786-465E-88EF-EF747AC96E96}" type="datetimeFigureOut">
              <a:rPr lang="en-US" smtClean="0"/>
              <a:pPr/>
              <a:t>11/26/2013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F26C29-DC93-4604-927A-5D2A029206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F26C29-DC93-4604-927A-5D2A0292062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F26C29-DC93-4604-927A-5D2A0292062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8675" name="Slide Number Placeholder 3"/>
          <p:cNvSpPr>
            <a:spLocks noGrp="1"/>
          </p:cNvSpPr>
          <p:nvPr>
            <p:ph type="sldNum" sz="quarter" idx="5"/>
          </p:nvPr>
        </p:nvSpPr>
        <p:spPr>
          <a:noFill/>
        </p:spPr>
        <p:txBody>
          <a:bodyPr/>
          <a:lstStyle/>
          <a:p>
            <a:fld id="{03094322-7E16-496B-A98B-2409927FED70}" type="slidenum">
              <a:rPr lang="en-GB"/>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5B1D98-A16A-4F68-8B8C-05FF5019B6F1}"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F26C29-DC93-4604-927A-5D2A0292062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2139E7EF-B014-4B64-8539-74546729EBB8}" type="slidenum">
              <a:rPr lang="en-GB">
                <a:latin typeface="Times" charset="0"/>
              </a:rPr>
              <a:pPr/>
              <a:t>3</a:t>
            </a:fld>
            <a:endParaRPr lang="en-GB">
              <a:latin typeface="Times" charset="0"/>
            </a:endParaRPr>
          </a:p>
        </p:txBody>
      </p:sp>
      <p:sp>
        <p:nvSpPr>
          <p:cNvPr id="16386" name="Rectangle 2"/>
          <p:cNvSpPr>
            <a:spLocks noGrp="1" noRot="1" noChangeAspect="1" noChangeArrowheads="1" noTextEdit="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p:spPr>
        <p:txBody>
          <a:bodyPr lIns="89587" tIns="44794" rIns="89587" bIns="44794"/>
          <a:lstStyle/>
          <a:p>
            <a:pPr eaLnBrk="1" hangingPunct="1"/>
            <a:r>
              <a:rPr lang="sv-SE" smtClean="0">
                <a:latin typeface="Times New Roman" pitchFamily="18" charset="0"/>
                <a:ea typeface="ＭＳ Ｐゴシック" pitchFamily="34" charset="-128"/>
              </a:rPr>
              <a:t>Få sjukdomar hos djur är så fruktade världen över som den afrikanska svinpesten. </a:t>
            </a:r>
          </a:p>
          <a:p>
            <a:pPr eaLnBrk="1" hangingPunct="1"/>
            <a:r>
              <a:rPr lang="sv-SE" smtClean="0">
                <a:latin typeface="Times New Roman" pitchFamily="18" charset="0"/>
                <a:ea typeface="ＭＳ Ｐゴシック" pitchFamily="34" charset="-128"/>
              </a:rPr>
              <a:t>I sin ursprungliga form är den en höggradigt smittsam, septikemisk viros som uteslutande drabbar svin. Sjukdomen beskrevs första gången 1921 som en perakut till akut förlöpande sjukdom, karakteriserad av blödningar och en mortalitet nära 100 %. </a:t>
            </a:r>
            <a:endParaRPr lang="en-US" smtClean="0">
              <a:latin typeface="Arial" pitchFamily="34" charset="0"/>
              <a:ea typeface="ＭＳ Ｐゴシック" pitchFamily="34" charset="-128"/>
            </a:endParaRPr>
          </a:p>
          <a:p>
            <a:pPr eaLnBrk="1" hangingPunct="1"/>
            <a:r>
              <a:rPr lang="en-US" smtClean="0">
                <a:latin typeface="Arial" pitchFamily="34" charset="0"/>
                <a:ea typeface="ＭＳ Ｐゴシック" pitchFamily="34" charset="-128"/>
              </a:rPr>
              <a:t>Virulence of isolates varies from high (100% mortality in 7-10 days after exposure) to low virulence (only seroconversion occurs). ASF affects domestic pigs and wild pigs, including the warthog, bush pig, and giant forest hog in Africa and the feral pig in Europe. </a:t>
            </a:r>
          </a:p>
          <a:p>
            <a:pPr eaLnBrk="1" hangingPunct="1"/>
            <a:r>
              <a:rPr lang="sv-SE" smtClean="0">
                <a:latin typeface="Times New Roman" pitchFamily="18" charset="0"/>
                <a:ea typeface="ＭＳ Ｐゴシック" pitchFamily="34" charset="-128"/>
              </a:rPr>
              <a:t>Sjukdomen är mycket viktig som differentialdiagnos till klassisk svinpest, eftersom man inte kliniskt kan skilja dem åt.</a:t>
            </a:r>
            <a:endParaRPr lang="en-US"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F26C29-DC93-4604-927A-5D2A0292062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F26C29-DC93-4604-927A-5D2A0292062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F26C29-DC93-4604-927A-5D2A0292062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F26C29-DC93-4604-927A-5D2A0292062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Platshållare för bildobjekt 1"/>
          <p:cNvSpPr>
            <a:spLocks noGrp="1" noRot="1" noChangeAspect="1" noTextEdit="1"/>
          </p:cNvSpPr>
          <p:nvPr>
            <p:ph type="sldImg"/>
          </p:nvPr>
        </p:nvSpPr>
        <p:spPr>
          <a:ln/>
        </p:spPr>
      </p:sp>
      <p:sp>
        <p:nvSpPr>
          <p:cNvPr id="59394" name="Platshållare för anteckninga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A sero-survey of ASF in Kamuli and Kaliro districts, based on the screening of historical serum samples</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A study on ASF based on abattoir sampling. The pork abattoir in Kampala receives pigs from all (or most) districts of the country. This makes it a suitable and convenient target for nation-wide disease surveillance. In addition the study will test the suitability of abattoir sampling as an early-warning instrument.</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A longitudinal study of ASF in domestic pigs in selected districts. This study will give valuable information on the dynamics and impact of ASF in the selected districts, as well as information on which factors (e.g. herd, management, and spatial factors) affect disease prevalence and outcome. Farmer awareness will also be studied. In this component we also intend to follow the dynamics of individual outbreaks through repetitive sampling.</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A study on the evolution of ASFV in a limited and isolated geographical area. In the Victoria Lake, two of the larger islands of Mukono district, Koome and Buvuma, harbour populations of domestic pigs interfacing populations of wild pigs (warthogs and bush pigs) which have been isolated from the mainland for years, and yet ASF is reported to be present in them. This study is expected to give novel insights into the dynamics of the disease and into the evolution of the virus under the very specific circumstances that prevail on these islands.</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ASF in wildlife. This component will focus on ASF in warthogs, bush pigs and ticks and will depend on very close cooperation with the Uganda Wildlife Authority. Sampling of wildlife is costly and demanding, and this component of the study might therefore be excluded, depending on availability of funds and time after the half-time review of the project</a:t>
            </a:r>
            <a:endParaRPr lang="en-GB">
              <a:latin typeface="Times" charset="0"/>
              <a:ea typeface="ＭＳ Ｐゴシック" charset="0"/>
              <a:cs typeface="ＭＳ Ｐゴシック" charset="0"/>
            </a:endParaRPr>
          </a:p>
        </p:txBody>
      </p:sp>
      <p:sp>
        <p:nvSpPr>
          <p:cNvPr id="59395" name="Platshållare för bild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4E95F595-7372-6149-8E98-DD0E7434F8C6}" type="slidenum">
              <a:rPr lang="sv-SE" sz="1200">
                <a:latin typeface="Times" charset="0"/>
              </a:rPr>
              <a:pPr eaLnBrk="1" hangingPunct="1"/>
              <a:t>8</a:t>
            </a:fld>
            <a:endParaRPr lang="sv-SE" sz="120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F26C29-DC93-4604-927A-5D2A0292062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9.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2.jpeg"/><Relationship Id="rId4" Type="http://schemas.openxmlformats.org/officeDocument/2006/relationships/image" Target="../media/image5.jpeg"/><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2.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2.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9.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1"/>
            <a:ext cx="7772400" cy="2076450"/>
          </a:xfrm>
        </p:spPr>
        <p:txBody>
          <a:bodyPr>
            <a:normAutofit fontScale="90000"/>
          </a:bodyPr>
          <a:lstStyle/>
          <a:p>
            <a:r>
              <a:rPr lang="en-US" b="1" dirty="0" smtClean="0"/>
              <a:t>Epidemiology of African swine fever in wild and domestic swine; factors for its persistence in Uganda</a:t>
            </a:r>
            <a:endParaRPr lang="en-US" b="1" dirty="0"/>
          </a:p>
        </p:txBody>
      </p:sp>
      <p:sp>
        <p:nvSpPr>
          <p:cNvPr id="3" name="Subtitle 2"/>
          <p:cNvSpPr>
            <a:spLocks noGrp="1"/>
          </p:cNvSpPr>
          <p:nvPr>
            <p:ph type="subTitle" idx="1"/>
          </p:nvPr>
        </p:nvSpPr>
        <p:spPr/>
        <p:txBody>
          <a:bodyPr/>
          <a:lstStyle/>
          <a:p>
            <a:r>
              <a:rPr lang="en-US" dirty="0" smtClean="0"/>
              <a:t>Denis Muhangi (PhD Candidate)</a:t>
            </a:r>
          </a:p>
          <a:p>
            <a:r>
              <a:rPr lang="en-US" dirty="0" smtClean="0"/>
              <a:t>19</a:t>
            </a:r>
            <a:r>
              <a:rPr lang="en-US" baseline="30000" dirty="0" smtClean="0"/>
              <a:t>th</a:t>
            </a:r>
            <a:r>
              <a:rPr lang="en-US" dirty="0" smtClean="0"/>
              <a:t> Nov 2013</a:t>
            </a:r>
            <a:endParaRPr lang="en-US" dirty="0"/>
          </a:p>
        </p:txBody>
      </p:sp>
      <p:pic>
        <p:nvPicPr>
          <p:cNvPr id="4" name="Picture 2" descr="C:\Users\User\Documents\Makerere documents\Makerere photos\makerere-logo-kl.jpg"/>
          <p:cNvPicPr>
            <a:picLocks noChangeAspect="1" noChangeArrowheads="1"/>
          </p:cNvPicPr>
          <p:nvPr/>
        </p:nvPicPr>
        <p:blipFill>
          <a:blip r:embed="rId3" cstate="email"/>
          <a:srcRect/>
          <a:stretch>
            <a:fillRect/>
          </a:stretch>
        </p:blipFill>
        <p:spPr bwMode="auto">
          <a:xfrm>
            <a:off x="0" y="6324600"/>
            <a:ext cx="627239" cy="533400"/>
          </a:xfrm>
          <a:prstGeom prst="rect">
            <a:avLst/>
          </a:prstGeom>
          <a:noFill/>
          <a:ln w="9525">
            <a:noFill/>
            <a:miter lim="800000"/>
            <a:headEnd/>
            <a:tailEnd/>
          </a:ln>
        </p:spPr>
      </p:pic>
      <p:pic>
        <p:nvPicPr>
          <p:cNvPr id="8" name="Picture 23" descr="C:\Users\Dennis\Documents\PhD African Swine Fever\2012_8_30_PhD African Swine Fever_9\Sida Sweden Govt NEW logos\Logga Kampala-3.jpg"/>
          <p:cNvPicPr>
            <a:picLocks noChangeAspect="1" noChangeArrowheads="1"/>
          </p:cNvPicPr>
          <p:nvPr/>
        </p:nvPicPr>
        <p:blipFill>
          <a:blip r:embed="rId4" cstate="print"/>
          <a:srcRect/>
          <a:stretch>
            <a:fillRect/>
          </a:stretch>
        </p:blipFill>
        <p:spPr bwMode="auto">
          <a:xfrm>
            <a:off x="29794199" y="42394188"/>
            <a:ext cx="454025" cy="454025"/>
          </a:xfrm>
          <a:prstGeom prst="rect">
            <a:avLst/>
          </a:prstGeom>
          <a:noFill/>
          <a:ln w="9525">
            <a:noFill/>
            <a:miter lim="800000"/>
            <a:headEnd/>
            <a:tailEnd/>
          </a:ln>
        </p:spPr>
      </p:pic>
      <p:pic>
        <p:nvPicPr>
          <p:cNvPr id="9" name="Picture 2" descr="C:\Users\denis\Desktop\SLU logo.jpg"/>
          <p:cNvPicPr>
            <a:picLocks noChangeAspect="1" noChangeArrowheads="1"/>
          </p:cNvPicPr>
          <p:nvPr/>
        </p:nvPicPr>
        <p:blipFill>
          <a:blip r:embed="rId5" cstate="email"/>
          <a:srcRect/>
          <a:stretch>
            <a:fillRect/>
          </a:stretch>
        </p:blipFill>
        <p:spPr bwMode="auto">
          <a:xfrm>
            <a:off x="4191000" y="5963781"/>
            <a:ext cx="880872" cy="894219"/>
          </a:xfrm>
          <a:prstGeom prst="rect">
            <a:avLst/>
          </a:prstGeom>
          <a:noFill/>
          <a:ln w="9525">
            <a:noFill/>
            <a:miter lim="800000"/>
            <a:headEnd/>
            <a:tailEnd/>
          </a:ln>
        </p:spPr>
      </p:pic>
      <p:pic>
        <p:nvPicPr>
          <p:cNvPr id="10" name="Picture 2" descr="C:\Users\Dennis\Desktop\Logga Kampala-3.jpg"/>
          <p:cNvPicPr>
            <a:picLocks noChangeAspect="1" noChangeArrowheads="1"/>
          </p:cNvPicPr>
          <p:nvPr/>
        </p:nvPicPr>
        <p:blipFill>
          <a:blip r:embed="rId4" cstate="print"/>
          <a:srcRect/>
          <a:stretch>
            <a:fillRect/>
          </a:stretch>
        </p:blipFill>
        <p:spPr bwMode="auto">
          <a:xfrm>
            <a:off x="7912100" y="5626100"/>
            <a:ext cx="1231900" cy="12319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ubrik 1"/>
          <p:cNvSpPr>
            <a:spLocks noGrp="1"/>
          </p:cNvSpPr>
          <p:nvPr>
            <p:ph type="title"/>
          </p:nvPr>
        </p:nvSpPr>
        <p:spPr>
          <a:xfrm>
            <a:off x="838200" y="228600"/>
            <a:ext cx="7467600" cy="1143000"/>
          </a:xfrm>
        </p:spPr>
        <p:txBody>
          <a:bodyPr/>
          <a:lstStyle/>
          <a:p>
            <a:pPr eaLnBrk="1" hangingPunct="1"/>
            <a:r>
              <a:rPr lang="sv-SE" sz="2800" dirty="0" smtClean="0">
                <a:solidFill>
                  <a:srgbClr val="0000FF"/>
                </a:solidFill>
                <a:ea typeface="ＭＳ Ｐゴシック" pitchFamily="34" charset="-128"/>
              </a:rPr>
              <a:t> </a:t>
            </a:r>
            <a:endParaRPr lang="sv-SE" sz="2400" dirty="0" smtClean="0">
              <a:solidFill>
                <a:srgbClr val="0000FF"/>
              </a:solidFill>
              <a:ea typeface="ＭＳ Ｐゴシック" pitchFamily="34" charset="-128"/>
            </a:endParaRPr>
          </a:p>
        </p:txBody>
      </p:sp>
      <p:grpSp>
        <p:nvGrpSpPr>
          <p:cNvPr id="2" name="Group 39"/>
          <p:cNvGrpSpPr>
            <a:grpSpLocks/>
          </p:cNvGrpSpPr>
          <p:nvPr/>
        </p:nvGrpSpPr>
        <p:grpSpPr bwMode="auto">
          <a:xfrm>
            <a:off x="381000" y="3027363"/>
            <a:ext cx="8534400" cy="3786187"/>
            <a:chOff x="381000" y="2782320"/>
            <a:chExt cx="8534400" cy="3786868"/>
          </a:xfrm>
        </p:grpSpPr>
        <p:sp>
          <p:nvSpPr>
            <p:cNvPr id="17425" name="Rectangle 4"/>
            <p:cNvSpPr>
              <a:spLocks noChangeArrowheads="1"/>
            </p:cNvSpPr>
            <p:nvPr/>
          </p:nvSpPr>
          <p:spPr bwMode="auto">
            <a:xfrm>
              <a:off x="5715000" y="2875302"/>
              <a:ext cx="3200400" cy="3693886"/>
            </a:xfrm>
            <a:prstGeom prst="rect">
              <a:avLst/>
            </a:prstGeom>
            <a:noFill/>
            <a:ln w="9525">
              <a:noFill/>
              <a:miter lim="800000"/>
              <a:headEnd/>
              <a:tailEnd/>
            </a:ln>
          </p:spPr>
          <p:txBody>
            <a:bodyPr wrap="square">
              <a:spAutoFit/>
            </a:bodyPr>
            <a:lstStyle/>
            <a:p>
              <a:pPr>
                <a:buFont typeface="Arial" pitchFamily="34" charset="0"/>
                <a:buChar char="•"/>
              </a:pPr>
              <a:r>
                <a:rPr lang="en-US" b="1" dirty="0" err="1"/>
                <a:t>Bundibugyo</a:t>
              </a:r>
              <a:r>
                <a:rPr lang="en-US" b="1" dirty="0"/>
                <a:t>-May</a:t>
              </a:r>
            </a:p>
            <a:p>
              <a:pPr>
                <a:buFont typeface="Arial" pitchFamily="34" charset="0"/>
                <a:buChar char="•"/>
              </a:pPr>
              <a:r>
                <a:rPr lang="en-US" b="1" dirty="0" err="1">
                  <a:solidFill>
                    <a:srgbClr val="FF0000"/>
                  </a:solidFill>
                </a:rPr>
                <a:t>Moyo</a:t>
              </a:r>
              <a:r>
                <a:rPr lang="en-US" b="1" dirty="0">
                  <a:solidFill>
                    <a:srgbClr val="FF0000"/>
                  </a:solidFill>
                </a:rPr>
                <a:t>- June</a:t>
              </a:r>
              <a:r>
                <a:rPr lang="en-US" b="1" dirty="0"/>
                <a:t> </a:t>
              </a:r>
            </a:p>
            <a:p>
              <a:pPr>
                <a:buFont typeface="Arial" pitchFamily="34" charset="0"/>
                <a:buChar char="•"/>
              </a:pPr>
              <a:r>
                <a:rPr lang="en-US" b="1" dirty="0">
                  <a:solidFill>
                    <a:srgbClr val="FF0000"/>
                  </a:solidFill>
                </a:rPr>
                <a:t>Lira- Aug</a:t>
              </a:r>
            </a:p>
            <a:p>
              <a:pPr>
                <a:buFont typeface="Arial" pitchFamily="34" charset="0"/>
                <a:buChar char="•"/>
              </a:pPr>
              <a:r>
                <a:rPr lang="en-US" b="1" dirty="0" err="1">
                  <a:solidFill>
                    <a:srgbClr val="FF0000"/>
                  </a:solidFill>
                </a:rPr>
                <a:t>Gulu</a:t>
              </a:r>
              <a:r>
                <a:rPr lang="en-US" b="1" dirty="0">
                  <a:solidFill>
                    <a:srgbClr val="FF0000"/>
                  </a:solidFill>
                </a:rPr>
                <a:t>- Aug, Oct, Nov, Dec, Jan</a:t>
              </a:r>
            </a:p>
            <a:p>
              <a:pPr>
                <a:buFont typeface="Arial" pitchFamily="34" charset="0"/>
                <a:buChar char="•"/>
              </a:pPr>
              <a:r>
                <a:rPr lang="en-US" b="1" dirty="0" err="1">
                  <a:solidFill>
                    <a:srgbClr val="FF0000"/>
                  </a:solidFill>
                </a:rPr>
                <a:t>Mityana</a:t>
              </a:r>
              <a:r>
                <a:rPr lang="en-US" b="1" dirty="0">
                  <a:solidFill>
                    <a:srgbClr val="FF0000"/>
                  </a:solidFill>
                </a:rPr>
                <a:t>- Oct, Jan, June</a:t>
              </a:r>
            </a:p>
            <a:p>
              <a:pPr>
                <a:buFont typeface="Arial" pitchFamily="34" charset="0"/>
                <a:buChar char="•"/>
              </a:pPr>
              <a:r>
                <a:rPr lang="en-US" b="1" dirty="0" err="1"/>
                <a:t>Mpigi</a:t>
              </a:r>
              <a:r>
                <a:rPr lang="en-US" b="1" dirty="0"/>
                <a:t>- Nov</a:t>
              </a:r>
            </a:p>
            <a:p>
              <a:pPr>
                <a:buFont typeface="Arial" pitchFamily="34" charset="0"/>
                <a:buChar char="•"/>
              </a:pPr>
              <a:r>
                <a:rPr lang="en-US" b="1" dirty="0" err="1">
                  <a:solidFill>
                    <a:srgbClr val="FF0000"/>
                  </a:solidFill>
                </a:rPr>
                <a:t>Soroti</a:t>
              </a:r>
              <a:r>
                <a:rPr lang="en-US" b="1" dirty="0">
                  <a:solidFill>
                    <a:srgbClr val="FF0000"/>
                  </a:solidFill>
                </a:rPr>
                <a:t>- Dec</a:t>
              </a:r>
            </a:p>
            <a:p>
              <a:pPr>
                <a:buFont typeface="Arial" pitchFamily="34" charset="0"/>
                <a:buChar char="•"/>
              </a:pPr>
              <a:r>
                <a:rPr lang="en-US" b="1" dirty="0" err="1"/>
                <a:t>Kalangala</a:t>
              </a:r>
              <a:r>
                <a:rPr lang="en-US" b="1" dirty="0"/>
                <a:t>- Jan</a:t>
              </a:r>
            </a:p>
            <a:p>
              <a:pPr>
                <a:buFont typeface="Arial" pitchFamily="34" charset="0"/>
                <a:buChar char="•"/>
              </a:pPr>
              <a:r>
                <a:rPr lang="en-US" b="1" dirty="0">
                  <a:solidFill>
                    <a:srgbClr val="FF0000"/>
                  </a:solidFill>
                </a:rPr>
                <a:t>Kampala, </a:t>
              </a:r>
              <a:r>
                <a:rPr lang="en-US" b="1" dirty="0" err="1">
                  <a:solidFill>
                    <a:srgbClr val="FF0000"/>
                  </a:solidFill>
                </a:rPr>
                <a:t>Wakiso</a:t>
              </a:r>
              <a:r>
                <a:rPr lang="en-US" b="1" dirty="0">
                  <a:solidFill>
                    <a:srgbClr val="FF0000"/>
                  </a:solidFill>
                </a:rPr>
                <a:t>- Jan, July</a:t>
              </a:r>
            </a:p>
            <a:p>
              <a:pPr>
                <a:buFont typeface="Arial" pitchFamily="34" charset="0"/>
                <a:buChar char="•"/>
              </a:pPr>
              <a:r>
                <a:rPr lang="en-US" b="1" dirty="0" err="1">
                  <a:solidFill>
                    <a:srgbClr val="E71E12"/>
                  </a:solidFill>
                </a:rPr>
                <a:t>Kyanamukaka</a:t>
              </a:r>
              <a:r>
                <a:rPr lang="en-US" b="1" dirty="0">
                  <a:solidFill>
                    <a:srgbClr val="E71E12"/>
                  </a:solidFill>
                </a:rPr>
                <a:t>-Feb</a:t>
              </a:r>
            </a:p>
            <a:p>
              <a:pPr>
                <a:buFont typeface="Arial" pitchFamily="34" charset="0"/>
                <a:buChar char="•"/>
              </a:pPr>
              <a:r>
                <a:rPr lang="en-US" b="1" dirty="0" err="1">
                  <a:solidFill>
                    <a:srgbClr val="E71E12"/>
                  </a:solidFill>
                </a:rPr>
                <a:t>Bukakata</a:t>
              </a:r>
              <a:r>
                <a:rPr lang="en-US" b="1" dirty="0">
                  <a:solidFill>
                    <a:srgbClr val="E71E12"/>
                  </a:solidFill>
                </a:rPr>
                <a:t>- Feb</a:t>
              </a:r>
            </a:p>
            <a:p>
              <a:pPr>
                <a:buFont typeface="Arial" pitchFamily="34" charset="0"/>
                <a:buChar char="•"/>
              </a:pPr>
              <a:r>
                <a:rPr lang="en-US" b="1" dirty="0" err="1">
                  <a:solidFill>
                    <a:srgbClr val="E71E12"/>
                  </a:solidFill>
                </a:rPr>
                <a:t>Masindi</a:t>
              </a:r>
              <a:r>
                <a:rPr lang="en-US" b="1" dirty="0">
                  <a:solidFill>
                    <a:srgbClr val="E71E12"/>
                  </a:solidFill>
                </a:rPr>
                <a:t> –March</a:t>
              </a:r>
            </a:p>
            <a:p>
              <a:pPr>
                <a:buFont typeface="Arial" pitchFamily="34" charset="0"/>
                <a:buChar char="•"/>
              </a:pPr>
              <a:r>
                <a:rPr lang="en-US" b="1" dirty="0" err="1">
                  <a:solidFill>
                    <a:srgbClr val="E71E12"/>
                  </a:solidFill>
                </a:rPr>
                <a:t>Busia</a:t>
              </a:r>
              <a:r>
                <a:rPr lang="en-US" b="1" dirty="0">
                  <a:solidFill>
                    <a:srgbClr val="E71E12"/>
                  </a:solidFill>
                </a:rPr>
                <a:t>- March</a:t>
              </a:r>
            </a:p>
          </p:txBody>
        </p:sp>
        <p:grpSp>
          <p:nvGrpSpPr>
            <p:cNvPr id="3" name="Group 38"/>
            <p:cNvGrpSpPr>
              <a:grpSpLocks/>
            </p:cNvGrpSpPr>
            <p:nvPr/>
          </p:nvGrpSpPr>
          <p:grpSpPr bwMode="auto">
            <a:xfrm>
              <a:off x="381000" y="2782320"/>
              <a:ext cx="5334000" cy="3694680"/>
              <a:chOff x="381000" y="1295400"/>
              <a:chExt cx="5334000" cy="3694680"/>
            </a:xfrm>
          </p:grpSpPr>
          <p:pic>
            <p:nvPicPr>
              <p:cNvPr id="17427" name="Picture 12" descr="Outbreaks.jpg"/>
              <p:cNvPicPr>
                <a:picLocks noChangeAspect="1"/>
              </p:cNvPicPr>
              <p:nvPr/>
            </p:nvPicPr>
            <p:blipFill>
              <a:blip r:embed="rId3" cstate="email"/>
              <a:srcRect/>
              <a:stretch>
                <a:fillRect/>
              </a:stretch>
            </p:blipFill>
            <p:spPr bwMode="auto">
              <a:xfrm>
                <a:off x="381000" y="1295400"/>
                <a:ext cx="4038600" cy="3694680"/>
              </a:xfrm>
              <a:prstGeom prst="rect">
                <a:avLst/>
              </a:prstGeom>
              <a:noFill/>
              <a:ln w="9525">
                <a:noFill/>
                <a:miter lim="800000"/>
                <a:headEnd/>
                <a:tailEnd/>
              </a:ln>
            </p:spPr>
          </p:pic>
          <p:sp>
            <p:nvSpPr>
              <p:cNvPr id="14" name="Oval 13"/>
              <p:cNvSpPr>
                <a:spLocks noChangeArrowheads="1"/>
              </p:cNvSpPr>
              <p:nvPr/>
            </p:nvSpPr>
            <p:spPr bwMode="auto">
              <a:xfrm>
                <a:off x="609600" y="3505597"/>
                <a:ext cx="228600" cy="228641"/>
              </a:xfrm>
              <a:prstGeom prst="ellipse">
                <a:avLst/>
              </a:prstGeom>
              <a:noFill/>
              <a:ln w="15875">
                <a:solidFill>
                  <a:srgbClr val="E71E12"/>
                </a:solidFill>
                <a:round/>
                <a:headEnd/>
                <a:tailEnd/>
              </a:ln>
              <a:effectLst>
                <a:outerShdw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sp>
            <p:nvSpPr>
              <p:cNvPr id="16" name="Oval 15"/>
              <p:cNvSpPr>
                <a:spLocks noChangeArrowheads="1"/>
              </p:cNvSpPr>
              <p:nvPr/>
            </p:nvSpPr>
            <p:spPr bwMode="auto">
              <a:xfrm>
                <a:off x="2133600" y="3581811"/>
                <a:ext cx="228600" cy="228641"/>
              </a:xfrm>
              <a:prstGeom prst="ellipse">
                <a:avLst/>
              </a:prstGeom>
              <a:noFill/>
              <a:ln w="15875">
                <a:solidFill>
                  <a:srgbClr val="E71E12"/>
                </a:solidFill>
                <a:round/>
                <a:headEnd/>
                <a:tailEnd/>
              </a:ln>
              <a:effectLst>
                <a:outerShdw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sp>
            <p:nvSpPr>
              <p:cNvPr id="17" name="Oval 16"/>
              <p:cNvSpPr>
                <a:spLocks noChangeArrowheads="1"/>
              </p:cNvSpPr>
              <p:nvPr/>
            </p:nvSpPr>
            <p:spPr bwMode="auto">
              <a:xfrm>
                <a:off x="2209800" y="3734238"/>
                <a:ext cx="228600" cy="228641"/>
              </a:xfrm>
              <a:prstGeom prst="ellipse">
                <a:avLst/>
              </a:prstGeom>
              <a:noFill/>
              <a:ln w="15875">
                <a:solidFill>
                  <a:srgbClr val="E71E12"/>
                </a:solidFill>
                <a:round/>
                <a:headEnd/>
                <a:tailEnd/>
              </a:ln>
              <a:effectLst>
                <a:outerShdw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sp>
            <p:nvSpPr>
              <p:cNvPr id="18" name="Oval 17"/>
              <p:cNvSpPr>
                <a:spLocks noChangeArrowheads="1"/>
              </p:cNvSpPr>
              <p:nvPr/>
            </p:nvSpPr>
            <p:spPr bwMode="auto">
              <a:xfrm>
                <a:off x="1828800" y="1447827"/>
                <a:ext cx="228600" cy="228641"/>
              </a:xfrm>
              <a:prstGeom prst="ellipse">
                <a:avLst/>
              </a:prstGeom>
              <a:noFill/>
              <a:ln w="15875">
                <a:solidFill>
                  <a:srgbClr val="E71E12"/>
                </a:solidFill>
                <a:round/>
                <a:headEnd/>
                <a:tailEnd/>
              </a:ln>
              <a:effectLst>
                <a:outerShdw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sp>
            <p:nvSpPr>
              <p:cNvPr id="20" name="Oval 19"/>
              <p:cNvSpPr>
                <a:spLocks noChangeArrowheads="1"/>
              </p:cNvSpPr>
              <p:nvPr/>
            </p:nvSpPr>
            <p:spPr bwMode="auto">
              <a:xfrm>
                <a:off x="2438400" y="2133751"/>
                <a:ext cx="228600" cy="228641"/>
              </a:xfrm>
              <a:prstGeom prst="ellipse">
                <a:avLst/>
              </a:prstGeom>
              <a:noFill/>
              <a:ln w="15875">
                <a:solidFill>
                  <a:srgbClr val="E71E12"/>
                </a:solidFill>
                <a:round/>
                <a:headEnd/>
                <a:tailEnd/>
              </a:ln>
              <a:effectLst>
                <a:outerShdw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sp>
            <p:nvSpPr>
              <p:cNvPr id="23" name="Oval 22"/>
              <p:cNvSpPr>
                <a:spLocks noChangeArrowheads="1"/>
              </p:cNvSpPr>
              <p:nvPr/>
            </p:nvSpPr>
            <p:spPr bwMode="auto">
              <a:xfrm>
                <a:off x="2743200" y="2438605"/>
                <a:ext cx="228600" cy="228641"/>
              </a:xfrm>
              <a:prstGeom prst="ellipse">
                <a:avLst/>
              </a:prstGeom>
              <a:noFill/>
              <a:ln w="15875">
                <a:solidFill>
                  <a:srgbClr val="E71E12"/>
                </a:solidFill>
                <a:round/>
                <a:headEnd/>
                <a:tailEnd/>
              </a:ln>
              <a:effectLst>
                <a:outerShdw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cxnSp>
            <p:nvCxnSpPr>
              <p:cNvPr id="26" name="Straight Connector 25"/>
              <p:cNvCxnSpPr>
                <a:cxnSpLocks noChangeShapeType="1"/>
              </p:cNvCxnSpPr>
              <p:nvPr/>
            </p:nvCxnSpPr>
            <p:spPr bwMode="auto">
              <a:xfrm>
                <a:off x="2133600" y="1600255"/>
                <a:ext cx="3581400" cy="228641"/>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29" name="Straight Connector 28"/>
              <p:cNvCxnSpPr>
                <a:cxnSpLocks noChangeShapeType="1"/>
              </p:cNvCxnSpPr>
              <p:nvPr/>
            </p:nvCxnSpPr>
            <p:spPr bwMode="auto">
              <a:xfrm>
                <a:off x="2743200" y="2246483"/>
                <a:ext cx="2971800" cy="177832"/>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31" name="Straight Connector 30"/>
              <p:cNvCxnSpPr>
                <a:cxnSpLocks noChangeShapeType="1"/>
              </p:cNvCxnSpPr>
              <p:nvPr/>
            </p:nvCxnSpPr>
            <p:spPr bwMode="auto">
              <a:xfrm flipV="1">
                <a:off x="3048000" y="2133751"/>
                <a:ext cx="2667000" cy="381068"/>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33" name="Straight Connector 32"/>
              <p:cNvCxnSpPr>
                <a:cxnSpLocks noChangeShapeType="1"/>
              </p:cNvCxnSpPr>
              <p:nvPr/>
            </p:nvCxnSpPr>
            <p:spPr bwMode="auto">
              <a:xfrm flipV="1">
                <a:off x="914400" y="1600255"/>
                <a:ext cx="4800600" cy="1981556"/>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35" name="Straight Connector 34"/>
              <p:cNvCxnSpPr>
                <a:cxnSpLocks noChangeShapeType="1"/>
                <a:stCxn id="16" idx="6"/>
              </p:cNvCxnSpPr>
              <p:nvPr/>
            </p:nvCxnSpPr>
            <p:spPr bwMode="auto">
              <a:xfrm flipV="1">
                <a:off x="2362200" y="2667247"/>
                <a:ext cx="3352800" cy="1028885"/>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37" name="Straight Connector 36"/>
              <p:cNvCxnSpPr>
                <a:cxnSpLocks noChangeShapeType="1"/>
                <a:stCxn id="17" idx="6"/>
              </p:cNvCxnSpPr>
              <p:nvPr/>
            </p:nvCxnSpPr>
            <p:spPr bwMode="auto">
              <a:xfrm flipV="1">
                <a:off x="2438400" y="2972101"/>
                <a:ext cx="3276600" cy="876458"/>
              </a:xfrm>
              <a:prstGeom prst="line">
                <a:avLst/>
              </a:prstGeom>
              <a:noFill/>
              <a:ln w="25400">
                <a:solidFill>
                  <a:schemeClr val="accent1"/>
                </a:solidFill>
                <a:round/>
                <a:headEnd/>
                <a:tailEnd/>
              </a:ln>
              <a:effectLst>
                <a:outerShdw dist="20000" dir="5400000" rotWithShape="0">
                  <a:srgbClr val="808080">
                    <a:alpha val="37999"/>
                  </a:srgbClr>
                </a:outerShdw>
              </a:effectLst>
            </p:spPr>
          </p:cxnSp>
        </p:grpSp>
      </p:grpSp>
      <p:sp>
        <p:nvSpPr>
          <p:cNvPr id="21" name="Oval 20"/>
          <p:cNvSpPr>
            <a:spLocks noChangeAspect="1"/>
          </p:cNvSpPr>
          <p:nvPr/>
        </p:nvSpPr>
        <p:spPr bwMode="auto">
          <a:xfrm>
            <a:off x="3429000" y="4343400"/>
            <a:ext cx="212725" cy="212725"/>
          </a:xfrm>
          <a:prstGeom prst="ellipse">
            <a:avLst/>
          </a:prstGeom>
          <a:noFill/>
          <a:ln w="1905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cxnSp>
        <p:nvCxnSpPr>
          <p:cNvPr id="22" name="Straight Connector 21"/>
          <p:cNvCxnSpPr>
            <a:cxnSpLocks noChangeShapeType="1"/>
            <a:stCxn id="24" idx="7"/>
          </p:cNvCxnSpPr>
          <p:nvPr/>
        </p:nvCxnSpPr>
        <p:spPr bwMode="auto">
          <a:xfrm rot="5400000" flipH="1" flipV="1">
            <a:off x="3667125" y="4019550"/>
            <a:ext cx="771525" cy="3324225"/>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25" name="Oval 24"/>
          <p:cNvSpPr>
            <a:spLocks noChangeAspect="1"/>
          </p:cNvSpPr>
          <p:nvPr/>
        </p:nvSpPr>
        <p:spPr bwMode="auto">
          <a:xfrm>
            <a:off x="2514600" y="5502275"/>
            <a:ext cx="212725" cy="212725"/>
          </a:xfrm>
          <a:prstGeom prst="ellipse">
            <a:avLst/>
          </a:prstGeom>
          <a:noFill/>
          <a:ln w="1905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cxnSp>
        <p:nvCxnSpPr>
          <p:cNvPr id="28" name="Straight Connector 27"/>
          <p:cNvCxnSpPr>
            <a:cxnSpLocks noChangeShapeType="1"/>
          </p:cNvCxnSpPr>
          <p:nvPr/>
        </p:nvCxnSpPr>
        <p:spPr bwMode="auto">
          <a:xfrm rot="5580000" flipH="1" flipV="1">
            <a:off x="4091782" y="4104481"/>
            <a:ext cx="228600" cy="2992437"/>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34" name="Straight Connector 33"/>
          <p:cNvCxnSpPr>
            <a:cxnSpLocks noChangeShapeType="1"/>
          </p:cNvCxnSpPr>
          <p:nvPr/>
        </p:nvCxnSpPr>
        <p:spPr bwMode="auto">
          <a:xfrm rot="1500000" flipV="1">
            <a:off x="3675063" y="4538663"/>
            <a:ext cx="2128837" cy="381000"/>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27" name="Oval 23"/>
          <p:cNvSpPr>
            <a:spLocks noChangeAspect="1"/>
          </p:cNvSpPr>
          <p:nvPr/>
        </p:nvSpPr>
        <p:spPr bwMode="auto">
          <a:xfrm>
            <a:off x="1828800" y="6111875"/>
            <a:ext cx="212725" cy="212725"/>
          </a:xfrm>
          <a:prstGeom prst="ellipse">
            <a:avLst/>
          </a:prstGeom>
          <a:noFill/>
          <a:ln w="1905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cxnSp>
        <p:nvCxnSpPr>
          <p:cNvPr id="30" name="Straight Connector 27"/>
          <p:cNvCxnSpPr>
            <a:cxnSpLocks noChangeShapeType="1"/>
            <a:stCxn id="27" idx="6"/>
          </p:cNvCxnSpPr>
          <p:nvPr/>
        </p:nvCxnSpPr>
        <p:spPr bwMode="auto">
          <a:xfrm flipV="1">
            <a:off x="2041525" y="5795963"/>
            <a:ext cx="3702050" cy="422275"/>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38" name="Oval 23"/>
          <p:cNvSpPr>
            <a:spLocks noChangeAspect="1"/>
          </p:cNvSpPr>
          <p:nvPr/>
        </p:nvSpPr>
        <p:spPr bwMode="auto">
          <a:xfrm>
            <a:off x="1981200" y="5959475"/>
            <a:ext cx="212725" cy="212725"/>
          </a:xfrm>
          <a:prstGeom prst="ellipse">
            <a:avLst/>
          </a:prstGeom>
          <a:noFill/>
          <a:ln w="1905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cxnSp>
        <p:nvCxnSpPr>
          <p:cNvPr id="39" name="Straight Connector 27"/>
          <p:cNvCxnSpPr>
            <a:cxnSpLocks noChangeShapeType="1"/>
            <a:stCxn id="38" idx="5"/>
          </p:cNvCxnSpPr>
          <p:nvPr/>
        </p:nvCxnSpPr>
        <p:spPr bwMode="auto">
          <a:xfrm rot="5400000" flipH="1" flipV="1">
            <a:off x="3916363" y="4341812"/>
            <a:ext cx="44450" cy="3552825"/>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24" name="Oval 23"/>
          <p:cNvSpPr>
            <a:spLocks noChangeAspect="1"/>
          </p:cNvSpPr>
          <p:nvPr/>
        </p:nvSpPr>
        <p:spPr bwMode="auto">
          <a:xfrm>
            <a:off x="2209800" y="6035675"/>
            <a:ext cx="212725" cy="212725"/>
          </a:xfrm>
          <a:prstGeom prst="ellipse">
            <a:avLst/>
          </a:prstGeom>
          <a:noFill/>
          <a:ln w="1905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sp>
        <p:nvSpPr>
          <p:cNvPr id="32" name="Oval 23"/>
          <p:cNvSpPr>
            <a:spLocks noChangeAspect="1"/>
          </p:cNvSpPr>
          <p:nvPr/>
        </p:nvSpPr>
        <p:spPr bwMode="auto">
          <a:xfrm>
            <a:off x="1908175" y="4365625"/>
            <a:ext cx="212725" cy="212725"/>
          </a:xfrm>
          <a:prstGeom prst="ellipse">
            <a:avLst/>
          </a:prstGeom>
          <a:noFill/>
          <a:ln w="1905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cxnSp>
        <p:nvCxnSpPr>
          <p:cNvPr id="36" name="Straight Connector 33"/>
          <p:cNvCxnSpPr>
            <a:cxnSpLocks noChangeShapeType="1"/>
          </p:cNvCxnSpPr>
          <p:nvPr/>
        </p:nvCxnSpPr>
        <p:spPr bwMode="auto">
          <a:xfrm>
            <a:off x="2124075" y="4581525"/>
            <a:ext cx="3527425" cy="1800225"/>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40" name="Oval 23"/>
          <p:cNvSpPr>
            <a:spLocks noChangeAspect="1"/>
          </p:cNvSpPr>
          <p:nvPr/>
        </p:nvSpPr>
        <p:spPr bwMode="auto">
          <a:xfrm>
            <a:off x="3495675" y="5376863"/>
            <a:ext cx="212725" cy="212725"/>
          </a:xfrm>
          <a:prstGeom prst="ellipse">
            <a:avLst/>
          </a:prstGeom>
          <a:noFill/>
          <a:ln w="1905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cxnSp>
        <p:nvCxnSpPr>
          <p:cNvPr id="41" name="Straight Connector 33"/>
          <p:cNvCxnSpPr>
            <a:cxnSpLocks noChangeShapeType="1"/>
            <a:stCxn id="40" idx="5"/>
          </p:cNvCxnSpPr>
          <p:nvPr/>
        </p:nvCxnSpPr>
        <p:spPr bwMode="auto">
          <a:xfrm>
            <a:off x="3676650" y="5557838"/>
            <a:ext cx="2047875" cy="1039812"/>
          </a:xfrm>
          <a:prstGeom prst="line">
            <a:avLst/>
          </a:prstGeom>
          <a:noFill/>
          <a:ln w="25400">
            <a:solidFill>
              <a:schemeClr val="accent1"/>
            </a:solidFill>
            <a:round/>
            <a:headEnd/>
            <a:tailEnd/>
          </a:ln>
          <a:effectLst>
            <a:outerShdw dist="20000" dir="5400000" rotWithShape="0">
              <a:srgbClr val="808080">
                <a:alpha val="37999"/>
              </a:srgbClr>
            </a:outerShdw>
          </a:effectLst>
        </p:spPr>
      </p:cxnSp>
      <p:pic>
        <p:nvPicPr>
          <p:cNvPr id="44" name="Picture 2" descr="C:\Users\User\Documents\Makerere documents\Makerere photos\makerere-logo-kl.jpg"/>
          <p:cNvPicPr>
            <a:picLocks noChangeAspect="1" noChangeArrowheads="1"/>
          </p:cNvPicPr>
          <p:nvPr/>
        </p:nvPicPr>
        <p:blipFill>
          <a:blip r:embed="rId4" cstate="email"/>
          <a:srcRect/>
          <a:stretch>
            <a:fillRect/>
          </a:stretch>
        </p:blipFill>
        <p:spPr bwMode="auto">
          <a:xfrm>
            <a:off x="8328025" y="6172200"/>
            <a:ext cx="806450" cy="685800"/>
          </a:xfrm>
          <a:prstGeom prst="rect">
            <a:avLst/>
          </a:prstGeom>
          <a:noFill/>
          <a:ln w="9525">
            <a:noFill/>
            <a:miter lim="800000"/>
            <a:headEnd/>
            <a:tailEnd/>
          </a:ln>
        </p:spPr>
      </p:pic>
      <p:sp>
        <p:nvSpPr>
          <p:cNvPr id="42" name="Title 1"/>
          <p:cNvSpPr txBox="1">
            <a:spLocks/>
          </p:cNvSpPr>
          <p:nvPr/>
        </p:nvSpPr>
        <p:spPr>
          <a:xfrm>
            <a:off x="228600" y="457200"/>
            <a:ext cx="8610600" cy="126523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mj-lt"/>
                <a:ea typeface="+mj-ea"/>
                <a:cs typeface="+mj-cs"/>
              </a:rPr>
              <a:t>Objective 4: Assessment of genetic variability of ASF virus isolated from different hosts and places.</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7"/>
          <p:cNvPicPr>
            <a:picLocks noChangeAspect="1"/>
          </p:cNvPicPr>
          <p:nvPr/>
        </p:nvPicPr>
        <p:blipFill>
          <a:blip r:embed="rId3" cstate="print"/>
          <a:srcRect/>
          <a:stretch>
            <a:fillRect/>
          </a:stretch>
        </p:blipFill>
        <p:spPr bwMode="auto">
          <a:xfrm>
            <a:off x="0" y="-171450"/>
            <a:ext cx="5384800" cy="2921000"/>
          </a:xfrm>
          <a:prstGeom prst="rect">
            <a:avLst/>
          </a:prstGeom>
          <a:noFill/>
          <a:ln w="9525">
            <a:noFill/>
            <a:miter lim="800000"/>
            <a:headEnd/>
            <a:tailEnd/>
          </a:ln>
        </p:spPr>
      </p:pic>
      <p:pic>
        <p:nvPicPr>
          <p:cNvPr id="27650" name="Picture 8"/>
          <p:cNvPicPr>
            <a:picLocks noChangeAspect="1"/>
          </p:cNvPicPr>
          <p:nvPr/>
        </p:nvPicPr>
        <p:blipFill>
          <a:blip r:embed="rId4" cstate="print"/>
          <a:srcRect/>
          <a:stretch>
            <a:fillRect/>
          </a:stretch>
        </p:blipFill>
        <p:spPr bwMode="auto">
          <a:xfrm>
            <a:off x="2700338" y="458788"/>
            <a:ext cx="6948487" cy="6858000"/>
          </a:xfrm>
          <a:prstGeom prst="rect">
            <a:avLst/>
          </a:prstGeom>
          <a:noFill/>
          <a:ln w="9525">
            <a:noFill/>
            <a:miter lim="800000"/>
            <a:headEnd/>
            <a:tailEnd/>
          </a:ln>
        </p:spPr>
      </p:pic>
      <p:pic>
        <p:nvPicPr>
          <p:cNvPr id="27651" name="Picture 9"/>
          <p:cNvPicPr>
            <a:picLocks noChangeAspect="1"/>
          </p:cNvPicPr>
          <p:nvPr/>
        </p:nvPicPr>
        <p:blipFill>
          <a:blip r:embed="rId5" cstate="print"/>
          <a:srcRect/>
          <a:stretch>
            <a:fillRect/>
          </a:stretch>
        </p:blipFill>
        <p:spPr bwMode="auto">
          <a:xfrm>
            <a:off x="4244975" y="333375"/>
            <a:ext cx="4864100" cy="292100"/>
          </a:xfrm>
          <a:prstGeom prst="rect">
            <a:avLst/>
          </a:prstGeom>
          <a:noFill/>
          <a:ln w="9525">
            <a:noFill/>
            <a:miter lim="800000"/>
            <a:headEnd/>
            <a:tailEnd/>
          </a:ln>
        </p:spPr>
      </p:pic>
      <p:sp>
        <p:nvSpPr>
          <p:cNvPr id="11" name="Rectangle 10"/>
          <p:cNvSpPr>
            <a:spLocks noChangeArrowheads="1"/>
          </p:cNvSpPr>
          <p:nvPr/>
        </p:nvSpPr>
        <p:spPr bwMode="auto">
          <a:xfrm>
            <a:off x="2843213" y="1196975"/>
            <a:ext cx="6192837" cy="2160588"/>
          </a:xfrm>
          <a:prstGeom prst="rect">
            <a:avLst/>
          </a:prstGeom>
          <a:noFill/>
          <a:ln w="31750">
            <a:solidFill>
              <a:srgbClr val="FF0000"/>
            </a:solid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cs typeface="ＭＳ Ｐゴシック" charset="0"/>
            </a:endParaRPr>
          </a:p>
        </p:txBody>
      </p:sp>
      <p:sp>
        <p:nvSpPr>
          <p:cNvPr id="27653" name="TextBox 11"/>
          <p:cNvSpPr txBox="1">
            <a:spLocks noChangeArrowheads="1"/>
          </p:cNvSpPr>
          <p:nvPr/>
        </p:nvSpPr>
        <p:spPr bwMode="auto">
          <a:xfrm>
            <a:off x="26988" y="3429000"/>
            <a:ext cx="2673350" cy="1754326"/>
          </a:xfrm>
          <a:prstGeom prst="rect">
            <a:avLst/>
          </a:prstGeom>
          <a:noFill/>
          <a:ln w="9525">
            <a:noFill/>
            <a:miter lim="800000"/>
            <a:headEnd/>
            <a:tailEnd/>
          </a:ln>
        </p:spPr>
        <p:txBody>
          <a:bodyPr wrap="square">
            <a:spAutoFit/>
          </a:bodyPr>
          <a:lstStyle/>
          <a:p>
            <a:pPr marL="342900" indent="-342900">
              <a:buFont typeface="Arial" pitchFamily="34" charset="0"/>
              <a:buAutoNum type="arabicPeriod"/>
            </a:pPr>
            <a:r>
              <a:rPr lang="en-US" b="1" dirty="0"/>
              <a:t>Fewer differences among </a:t>
            </a:r>
            <a:r>
              <a:rPr lang="en-US" b="1" dirty="0" err="1"/>
              <a:t>UgASF</a:t>
            </a:r>
            <a:r>
              <a:rPr lang="en-US" b="1" dirty="0"/>
              <a:t> across time and space</a:t>
            </a:r>
          </a:p>
          <a:p>
            <a:pPr marL="342900" indent="-342900">
              <a:buFont typeface="Arial" pitchFamily="34" charset="0"/>
              <a:buAutoNum type="arabicPeriod"/>
            </a:pPr>
            <a:endParaRPr lang="en-US" b="1" dirty="0"/>
          </a:p>
          <a:p>
            <a:pPr marL="342900" indent="-342900">
              <a:buFont typeface="Arial" pitchFamily="34" charset="0"/>
              <a:buAutoNum type="arabicPeriod"/>
            </a:pPr>
            <a:r>
              <a:rPr lang="en-US" b="1" dirty="0"/>
              <a:t>More differences </a:t>
            </a:r>
            <a:r>
              <a:rPr lang="en-US" b="1" dirty="0" err="1"/>
              <a:t>btn</a:t>
            </a:r>
            <a:r>
              <a:rPr lang="en-US" b="1" dirty="0"/>
              <a:t> </a:t>
            </a:r>
            <a:r>
              <a:rPr lang="en-US" b="1" dirty="0" err="1"/>
              <a:t>Ug</a:t>
            </a:r>
            <a:r>
              <a:rPr lang="en-US" b="1" dirty="0"/>
              <a:t> and the rest</a:t>
            </a:r>
          </a:p>
        </p:txBody>
      </p:sp>
      <p:cxnSp>
        <p:nvCxnSpPr>
          <p:cNvPr id="27654" name="Straight Connector 13"/>
          <p:cNvCxnSpPr>
            <a:cxnSpLocks noChangeShapeType="1"/>
          </p:cNvCxnSpPr>
          <p:nvPr/>
        </p:nvCxnSpPr>
        <p:spPr bwMode="auto">
          <a:xfrm>
            <a:off x="2843213" y="2852738"/>
            <a:ext cx="6121400" cy="0"/>
          </a:xfrm>
          <a:prstGeom prst="line">
            <a:avLst/>
          </a:prstGeom>
          <a:noFill/>
          <a:ln w="31750">
            <a:solidFill>
              <a:srgbClr val="0000FF"/>
            </a:solidFill>
            <a:round/>
            <a:headEnd/>
            <a:tailEnd/>
          </a:ln>
          <a:effectLst>
            <a:outerShdw dist="20000" dir="5400000" rotWithShape="0">
              <a:srgbClr val="808080">
                <a:alpha val="37999"/>
              </a:srgbClr>
            </a:outerShdw>
          </a:effectLst>
        </p:spPr>
      </p:cxnSp>
      <p:pic>
        <p:nvPicPr>
          <p:cNvPr id="9" name="Picture 2" descr="C:\Users\User\Documents\Makerere documents\Makerere photos\makerere-logo-kl.jpg"/>
          <p:cNvPicPr>
            <a:picLocks noChangeAspect="1" noChangeArrowheads="1"/>
          </p:cNvPicPr>
          <p:nvPr/>
        </p:nvPicPr>
        <p:blipFill>
          <a:blip r:embed="rId6" cstate="email"/>
          <a:srcRect/>
          <a:stretch>
            <a:fillRect/>
          </a:stretch>
        </p:blipFill>
        <p:spPr bwMode="auto">
          <a:xfrm>
            <a:off x="0" y="6172200"/>
            <a:ext cx="80645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lstStyle/>
          <a:p>
            <a:r>
              <a:rPr lang="en-US" b="1" dirty="0" smtClean="0"/>
              <a:t>Acknowledgements</a:t>
            </a:r>
            <a:endParaRPr lang="en-US" b="1" dirty="0"/>
          </a:p>
        </p:txBody>
      </p:sp>
      <p:sp>
        <p:nvSpPr>
          <p:cNvPr id="6" name="Content Placeholder 5"/>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endParaRPr lang="en-US" dirty="0"/>
          </a:p>
        </p:txBody>
      </p:sp>
      <p:pic>
        <p:nvPicPr>
          <p:cNvPr id="7" name="Picture 2" descr="C:\Users\User\Documents\PhD African Swine Fever\ASF photos\Collaborators logo.jpg"/>
          <p:cNvPicPr>
            <a:picLocks noChangeAspect="1" noChangeArrowheads="1"/>
          </p:cNvPicPr>
          <p:nvPr/>
        </p:nvPicPr>
        <p:blipFill>
          <a:blip r:embed="rId3" cstate="email"/>
          <a:srcRect/>
          <a:stretch>
            <a:fillRect/>
          </a:stretch>
        </p:blipFill>
        <p:spPr bwMode="auto">
          <a:xfrm>
            <a:off x="1752600" y="2057400"/>
            <a:ext cx="6324600" cy="1420654"/>
          </a:xfrm>
          <a:prstGeom prst="rect">
            <a:avLst/>
          </a:prstGeom>
          <a:noFill/>
          <a:ln w="9525">
            <a:noFill/>
            <a:miter lim="800000"/>
            <a:headEnd/>
            <a:tailEnd/>
          </a:ln>
        </p:spPr>
      </p:pic>
      <p:sp>
        <p:nvSpPr>
          <p:cNvPr id="9" name="TextBox 8"/>
          <p:cNvSpPr txBox="1"/>
          <p:nvPr/>
        </p:nvSpPr>
        <p:spPr>
          <a:xfrm>
            <a:off x="990600" y="3886200"/>
            <a:ext cx="7620000" cy="1200329"/>
          </a:xfrm>
          <a:prstGeom prst="rect">
            <a:avLst/>
          </a:prstGeom>
          <a:noFill/>
        </p:spPr>
        <p:txBody>
          <a:bodyPr wrap="square" rtlCol="0">
            <a:spAutoFit/>
          </a:bodyPr>
          <a:lstStyle/>
          <a:p>
            <a:r>
              <a:rPr lang="en-US" b="1" u="sng" dirty="0" smtClean="0"/>
              <a:t>Supervisors;</a:t>
            </a:r>
          </a:p>
          <a:p>
            <a:pPr>
              <a:lnSpc>
                <a:spcPct val="150000"/>
              </a:lnSpc>
            </a:pPr>
            <a:r>
              <a:rPr lang="en-US" b="1" dirty="0" smtClean="0"/>
              <a:t>Makerere; Prof. OCAIDO Michael (</a:t>
            </a:r>
            <a:r>
              <a:rPr lang="en-US" b="1" dirty="0" err="1" smtClean="0"/>
              <a:t>Ph.D</a:t>
            </a:r>
            <a:r>
              <a:rPr lang="en-US" b="1" dirty="0" smtClean="0"/>
              <a:t>)        SLU/SVA;  Dr. STAHL Karl (</a:t>
            </a:r>
            <a:r>
              <a:rPr lang="en-US" b="1" dirty="0" err="1" smtClean="0"/>
              <a:t>Ph.D</a:t>
            </a:r>
            <a:r>
              <a:rPr lang="en-US" b="1" dirty="0" smtClean="0"/>
              <a:t>)</a:t>
            </a:r>
          </a:p>
          <a:p>
            <a:pPr>
              <a:lnSpc>
                <a:spcPct val="150000"/>
              </a:lnSpc>
            </a:pPr>
            <a:r>
              <a:rPr lang="en-US" b="1" dirty="0" smtClean="0"/>
              <a:t>                    Dr. MASEMBE Charles (</a:t>
            </a:r>
            <a:r>
              <a:rPr lang="en-US" b="1" dirty="0" err="1" smtClean="0"/>
              <a:t>Ph.D</a:t>
            </a:r>
            <a:r>
              <a:rPr lang="en-US" b="1" dirty="0" smtClean="0"/>
              <a:t>)                         Prof. BERG </a:t>
            </a:r>
            <a:r>
              <a:rPr lang="en-US" b="1" dirty="0" err="1" smtClean="0"/>
              <a:t>Mikael</a:t>
            </a:r>
            <a:r>
              <a:rPr lang="en-US" b="1" dirty="0" smtClean="0"/>
              <a:t> (</a:t>
            </a:r>
            <a:r>
              <a:rPr lang="en-US" b="1" dirty="0" err="1" smtClean="0"/>
              <a:t>Ph.D</a:t>
            </a:r>
            <a:r>
              <a:rPr lang="en-US" b="1" dirty="0" smtClean="0"/>
              <a:t>)</a:t>
            </a:r>
            <a:endParaRPr lang="en-US" b="1" dirty="0"/>
          </a:p>
        </p:txBody>
      </p:sp>
      <p:pic>
        <p:nvPicPr>
          <p:cNvPr id="11" name="Picture 2" descr="C:\Users\denis\Desktop\SLU logo.jpg"/>
          <p:cNvPicPr>
            <a:picLocks noChangeAspect="1" noChangeArrowheads="1"/>
          </p:cNvPicPr>
          <p:nvPr/>
        </p:nvPicPr>
        <p:blipFill>
          <a:blip r:embed="rId4" cstate="email"/>
          <a:srcRect/>
          <a:stretch>
            <a:fillRect/>
          </a:stretch>
        </p:blipFill>
        <p:spPr bwMode="auto">
          <a:xfrm>
            <a:off x="4495800" y="6007100"/>
            <a:ext cx="838200" cy="850900"/>
          </a:xfrm>
          <a:prstGeom prst="rect">
            <a:avLst/>
          </a:prstGeom>
          <a:noFill/>
        </p:spPr>
      </p:pic>
      <p:pic>
        <p:nvPicPr>
          <p:cNvPr id="12" name="Picture 2" descr="C:\Users\User\Documents\Makerere documents\Makerere photos\makerere-logo-kl.jpg"/>
          <p:cNvPicPr>
            <a:picLocks noChangeAspect="1" noChangeArrowheads="1"/>
          </p:cNvPicPr>
          <p:nvPr/>
        </p:nvPicPr>
        <p:blipFill>
          <a:blip r:embed="rId5" cstate="email"/>
          <a:srcRect/>
          <a:stretch>
            <a:fillRect/>
          </a:stretch>
        </p:blipFill>
        <p:spPr bwMode="auto">
          <a:xfrm>
            <a:off x="0" y="6172200"/>
            <a:ext cx="806450" cy="685800"/>
          </a:xfrm>
          <a:prstGeom prst="rect">
            <a:avLst/>
          </a:prstGeom>
          <a:noFill/>
          <a:ln w="9525">
            <a:noFill/>
            <a:miter lim="800000"/>
            <a:headEnd/>
            <a:tailEnd/>
          </a:ln>
        </p:spPr>
      </p:pic>
      <p:pic>
        <p:nvPicPr>
          <p:cNvPr id="10" name="Picture 2" descr="C:\Users\Dennis\Desktop\Logga Kampala-3.jpg"/>
          <p:cNvPicPr>
            <a:picLocks noChangeAspect="1" noChangeArrowheads="1"/>
          </p:cNvPicPr>
          <p:nvPr/>
        </p:nvPicPr>
        <p:blipFill>
          <a:blip r:embed="rId6" cstate="print"/>
          <a:srcRect/>
          <a:stretch>
            <a:fillRect/>
          </a:stretch>
        </p:blipFill>
        <p:spPr bwMode="auto">
          <a:xfrm>
            <a:off x="8382000" y="6096000"/>
            <a:ext cx="762000" cy="762000"/>
          </a:xfrm>
          <a:prstGeom prst="rect">
            <a:avLst/>
          </a:prstGeom>
          <a:noFill/>
        </p:spPr>
      </p:pic>
      <p:pic>
        <p:nvPicPr>
          <p:cNvPr id="13" name="Picture 2" descr="C:\Users\Dennis\Desktop\Logga Kampala-3.jpg"/>
          <p:cNvPicPr>
            <a:picLocks noChangeAspect="1" noChangeArrowheads="1"/>
          </p:cNvPicPr>
          <p:nvPr/>
        </p:nvPicPr>
        <p:blipFill>
          <a:blip r:embed="rId6" cstate="print"/>
          <a:srcRect/>
          <a:stretch>
            <a:fillRect/>
          </a:stretch>
        </p:blipFill>
        <p:spPr bwMode="auto">
          <a:xfrm>
            <a:off x="228600" y="1981200"/>
            <a:ext cx="1295400" cy="1295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African swine fever (ASF) overview</a:t>
            </a:r>
            <a:endParaRPr lang="en-US" b="1" dirty="0"/>
          </a:p>
        </p:txBody>
      </p:sp>
      <p:sp>
        <p:nvSpPr>
          <p:cNvPr id="3" name="Content Placeholder 2"/>
          <p:cNvSpPr>
            <a:spLocks noGrp="1"/>
          </p:cNvSpPr>
          <p:nvPr>
            <p:ph idx="1"/>
          </p:nvPr>
        </p:nvSpPr>
        <p:spPr>
          <a:xfrm>
            <a:off x="457200" y="914400"/>
            <a:ext cx="8382000" cy="5638800"/>
          </a:xfrm>
        </p:spPr>
        <p:txBody>
          <a:bodyPr>
            <a:normAutofit fontScale="92500" lnSpcReduction="20000"/>
          </a:bodyPr>
          <a:lstStyle/>
          <a:p>
            <a:pPr lvl="0">
              <a:lnSpc>
                <a:spcPct val="90000"/>
              </a:lnSpc>
              <a:buNone/>
              <a:defRPr/>
            </a:pPr>
            <a:endParaRPr lang="en-US" b="1" dirty="0" smtClean="0">
              <a:solidFill>
                <a:srgbClr val="000000"/>
              </a:solidFill>
              <a:ea typeface="ＭＳ Ｐゴシック" pitchFamily="34" charset="-128"/>
            </a:endParaRPr>
          </a:p>
          <a:p>
            <a:pPr lvl="0">
              <a:lnSpc>
                <a:spcPct val="90000"/>
              </a:lnSpc>
              <a:buNone/>
              <a:defRPr/>
            </a:pPr>
            <a:r>
              <a:rPr lang="en-US" dirty="0" smtClean="0"/>
              <a:t>large DNA virus, genus Asfivirus (family Asfarviridae)</a:t>
            </a:r>
          </a:p>
          <a:p>
            <a:pPr>
              <a:lnSpc>
                <a:spcPct val="90000"/>
              </a:lnSpc>
              <a:defRPr/>
            </a:pPr>
            <a:r>
              <a:rPr lang="en-US" dirty="0" smtClean="0">
                <a:solidFill>
                  <a:srgbClr val="000000"/>
                </a:solidFill>
                <a:ea typeface="ＭＳ Ｐゴシック" pitchFamily="34" charset="-128"/>
              </a:rPr>
              <a:t>Up to 22 genotypes </a:t>
            </a:r>
          </a:p>
          <a:p>
            <a:pPr lvl="0">
              <a:lnSpc>
                <a:spcPct val="90000"/>
              </a:lnSpc>
              <a:defRPr/>
            </a:pPr>
            <a:r>
              <a:rPr lang="en-US" dirty="0" smtClean="0">
                <a:solidFill>
                  <a:srgbClr val="000000"/>
                </a:solidFill>
                <a:ea typeface="ＭＳ Ｐゴシック" pitchFamily="34" charset="-128"/>
              </a:rPr>
              <a:t>OIE listed viral disease</a:t>
            </a:r>
          </a:p>
          <a:p>
            <a:pPr lvl="0">
              <a:lnSpc>
                <a:spcPct val="90000"/>
              </a:lnSpc>
              <a:defRPr/>
            </a:pPr>
            <a:r>
              <a:rPr lang="en-US" dirty="0" smtClean="0">
                <a:solidFill>
                  <a:srgbClr val="000000"/>
                </a:solidFill>
                <a:ea typeface="ＭＳ Ｐゴシック" pitchFamily="34" charset="-128"/>
              </a:rPr>
              <a:t>Acute, highly contagious in domestic pigs</a:t>
            </a:r>
          </a:p>
          <a:p>
            <a:pPr lvl="0">
              <a:lnSpc>
                <a:spcPct val="90000"/>
              </a:lnSpc>
              <a:defRPr/>
            </a:pPr>
            <a:r>
              <a:rPr lang="en-US" dirty="0" smtClean="0">
                <a:solidFill>
                  <a:srgbClr val="000000"/>
                </a:solidFill>
                <a:ea typeface="ＭＳ Ｐゴシック" pitchFamily="34" charset="-128"/>
              </a:rPr>
              <a:t>High mortality, reaching 100%</a:t>
            </a:r>
          </a:p>
          <a:p>
            <a:pPr lvl="0">
              <a:lnSpc>
                <a:spcPct val="90000"/>
              </a:lnSpc>
              <a:defRPr/>
            </a:pPr>
            <a:r>
              <a:rPr lang="en-US" dirty="0" smtClean="0">
                <a:solidFill>
                  <a:srgbClr val="000000"/>
                </a:solidFill>
                <a:ea typeface="ＭＳ Ｐゴシック" pitchFamily="34" charset="-128"/>
              </a:rPr>
              <a:t>No vaccines and no treatment</a:t>
            </a:r>
          </a:p>
          <a:p>
            <a:pPr lvl="0">
              <a:lnSpc>
                <a:spcPct val="90000"/>
              </a:lnSpc>
              <a:defRPr/>
            </a:pPr>
            <a:r>
              <a:rPr lang="en-GB" dirty="0" smtClean="0">
                <a:solidFill>
                  <a:srgbClr val="000000"/>
                </a:solidFill>
                <a:ea typeface="ＭＳ Ｐゴシック" pitchFamily="34" charset="-128"/>
              </a:rPr>
              <a:t>Emerging trans-boundary disease</a:t>
            </a:r>
          </a:p>
          <a:p>
            <a:pPr lvl="0">
              <a:lnSpc>
                <a:spcPct val="90000"/>
              </a:lnSpc>
              <a:defRPr/>
            </a:pPr>
            <a:r>
              <a:rPr lang="en-GB" dirty="0" smtClean="0">
                <a:solidFill>
                  <a:srgbClr val="000000"/>
                </a:solidFill>
                <a:ea typeface="ＭＳ Ｐゴシック" pitchFamily="34" charset="-128"/>
              </a:rPr>
              <a:t>Endemic in large parts of SSA including Uganda</a:t>
            </a:r>
          </a:p>
          <a:p>
            <a:pPr lvl="0">
              <a:lnSpc>
                <a:spcPct val="90000"/>
              </a:lnSpc>
              <a:defRPr/>
            </a:pPr>
            <a:r>
              <a:rPr lang="en-GB" dirty="0" smtClean="0">
                <a:solidFill>
                  <a:srgbClr val="000000"/>
                </a:solidFill>
                <a:ea typeface="ＭＳ Ｐゴシック" pitchFamily="34" charset="-128"/>
              </a:rPr>
              <a:t>Pigs are increasingly becoming a source of income for small holders (poverty reduction) as demand for pork increases.  </a:t>
            </a:r>
          </a:p>
          <a:p>
            <a:pPr lvl="0">
              <a:lnSpc>
                <a:spcPct val="90000"/>
              </a:lnSpc>
              <a:defRPr/>
            </a:pPr>
            <a:r>
              <a:rPr lang="en-GB" dirty="0" smtClean="0">
                <a:solidFill>
                  <a:srgbClr val="000000"/>
                </a:solidFill>
                <a:ea typeface="ＭＳ Ｐゴシック" pitchFamily="34" charset="-128"/>
              </a:rPr>
              <a:t>ASF a constraint in development of the pig industry.</a:t>
            </a:r>
            <a:endParaRPr lang="en-US" dirty="0" smtClean="0">
              <a:solidFill>
                <a:srgbClr val="000000"/>
              </a:solidFill>
              <a:ea typeface="ＭＳ Ｐゴシック" pitchFamily="34" charset="-128"/>
            </a:endParaRPr>
          </a:p>
          <a:p>
            <a:endParaRPr lang="en-US" dirty="0"/>
          </a:p>
        </p:txBody>
      </p:sp>
      <p:pic>
        <p:nvPicPr>
          <p:cNvPr id="5" name="Picture 2" descr="C:\Users\User\Documents\Makerere documents\Makerere photos\makerere-logo-kl.jpg"/>
          <p:cNvPicPr>
            <a:picLocks noChangeAspect="1" noChangeArrowheads="1"/>
          </p:cNvPicPr>
          <p:nvPr/>
        </p:nvPicPr>
        <p:blipFill>
          <a:blip r:embed="rId3" cstate="email"/>
          <a:srcRect/>
          <a:stretch>
            <a:fillRect/>
          </a:stretch>
        </p:blipFill>
        <p:spPr bwMode="auto">
          <a:xfrm>
            <a:off x="0" y="6324600"/>
            <a:ext cx="627239" cy="533400"/>
          </a:xfrm>
          <a:prstGeom prst="rect">
            <a:avLst/>
          </a:prstGeom>
          <a:noFill/>
          <a:ln w="9525">
            <a:noFill/>
            <a:miter lim="800000"/>
            <a:headEnd/>
            <a:tailEnd/>
          </a:ln>
        </p:spPr>
      </p:pic>
      <p:pic>
        <p:nvPicPr>
          <p:cNvPr id="1026" name="Picture 2" descr="C:\Users\Dennis\Desktop\Logga Kampala-3.jpg"/>
          <p:cNvPicPr>
            <a:picLocks noChangeAspect="1" noChangeArrowheads="1"/>
          </p:cNvPicPr>
          <p:nvPr/>
        </p:nvPicPr>
        <p:blipFill>
          <a:blip r:embed="rId4" cstate="print"/>
          <a:srcRect/>
          <a:stretch>
            <a:fillRect/>
          </a:stretch>
        </p:blipFill>
        <p:spPr bwMode="auto">
          <a:xfrm>
            <a:off x="7912100" y="5626100"/>
            <a:ext cx="1231900" cy="1231900"/>
          </a:xfrm>
          <a:prstGeom prst="rect">
            <a:avLst/>
          </a:prstGeom>
          <a:noFill/>
        </p:spPr>
      </p:pic>
      <p:pic>
        <p:nvPicPr>
          <p:cNvPr id="11" name="Picture 2" descr="C:\Users\denis\Desktop\SLU logo.jpg"/>
          <p:cNvPicPr>
            <a:picLocks noChangeAspect="1" noChangeArrowheads="1"/>
          </p:cNvPicPr>
          <p:nvPr/>
        </p:nvPicPr>
        <p:blipFill>
          <a:blip r:embed="rId5" cstate="email"/>
          <a:srcRect/>
          <a:stretch>
            <a:fillRect/>
          </a:stretch>
        </p:blipFill>
        <p:spPr bwMode="auto">
          <a:xfrm>
            <a:off x="4191000" y="5963781"/>
            <a:ext cx="880872" cy="89421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Bushpig1.jpg"/>
          <p:cNvPicPr>
            <a:picLocks noChangeAspect="1"/>
          </p:cNvPicPr>
          <p:nvPr/>
        </p:nvPicPr>
        <p:blipFill>
          <a:blip r:embed="rId3" cstate="email"/>
          <a:srcRect/>
          <a:stretch>
            <a:fillRect/>
          </a:stretch>
        </p:blipFill>
        <p:spPr bwMode="auto">
          <a:xfrm>
            <a:off x="6477000" y="3810000"/>
            <a:ext cx="1524000" cy="2166938"/>
          </a:xfrm>
          <a:prstGeom prst="rect">
            <a:avLst/>
          </a:prstGeom>
          <a:noFill/>
          <a:ln w="9525">
            <a:noFill/>
            <a:miter lim="800000"/>
            <a:headEnd/>
            <a:tailEnd/>
          </a:ln>
        </p:spPr>
      </p:pic>
      <p:pic>
        <p:nvPicPr>
          <p:cNvPr id="15364" name="Picture 6" descr="piggie peeking"/>
          <p:cNvPicPr>
            <a:picLocks noGrp="1" noChangeAspect="1" noChangeArrowheads="1"/>
          </p:cNvPicPr>
          <p:nvPr>
            <p:ph sz="quarter" idx="4294967295"/>
          </p:nvPr>
        </p:nvPicPr>
        <p:blipFill>
          <a:blip r:embed="rId4" cstate="print"/>
          <a:srcRect/>
          <a:stretch>
            <a:fillRect/>
          </a:stretch>
        </p:blipFill>
        <p:spPr>
          <a:xfrm>
            <a:off x="5651500" y="1052513"/>
            <a:ext cx="2736850" cy="1881187"/>
          </a:xfrm>
          <a:ln w="28575">
            <a:solidFill>
              <a:srgbClr val="F2D992"/>
            </a:solidFill>
          </a:ln>
        </p:spPr>
      </p:pic>
      <p:sp>
        <p:nvSpPr>
          <p:cNvPr id="15365" name="Rectangle 7"/>
          <p:cNvSpPr>
            <a:spLocks noChangeArrowheads="1"/>
          </p:cNvSpPr>
          <p:nvPr/>
        </p:nvSpPr>
        <p:spPr bwMode="auto">
          <a:xfrm>
            <a:off x="685800" y="685800"/>
            <a:ext cx="7772400" cy="1143000"/>
          </a:xfrm>
          <a:prstGeom prst="rect">
            <a:avLst/>
          </a:prstGeom>
          <a:noFill/>
          <a:ln w="9525">
            <a:noFill/>
            <a:miter lim="800000"/>
            <a:headEnd/>
            <a:tailEnd/>
          </a:ln>
        </p:spPr>
        <p:txBody>
          <a:bodyPr anchor="ctr"/>
          <a:lstStyle/>
          <a:p>
            <a:pPr algn="ctr"/>
            <a:endParaRPr lang="en-GB" sz="4400">
              <a:solidFill>
                <a:schemeClr val="tx2"/>
              </a:solidFill>
            </a:endParaRPr>
          </a:p>
        </p:txBody>
      </p:sp>
      <p:pic>
        <p:nvPicPr>
          <p:cNvPr id="15367" name="Picture 70" descr="IMG_1439"/>
          <p:cNvPicPr>
            <a:picLocks noChangeAspect="1" noChangeArrowheads="1"/>
          </p:cNvPicPr>
          <p:nvPr/>
        </p:nvPicPr>
        <p:blipFill>
          <a:blip r:embed="rId5" cstate="email"/>
          <a:srcRect/>
          <a:stretch>
            <a:fillRect/>
          </a:stretch>
        </p:blipFill>
        <p:spPr bwMode="auto">
          <a:xfrm>
            <a:off x="4676775" y="4078288"/>
            <a:ext cx="1647825" cy="1560512"/>
          </a:xfrm>
          <a:prstGeom prst="rect">
            <a:avLst/>
          </a:prstGeom>
          <a:noFill/>
          <a:ln w="9525">
            <a:noFill/>
            <a:miter lim="800000"/>
            <a:headEnd/>
            <a:tailEnd/>
          </a:ln>
        </p:spPr>
      </p:pic>
      <p:pic>
        <p:nvPicPr>
          <p:cNvPr id="15368" name="Picture 72"/>
          <p:cNvPicPr>
            <a:picLocks noChangeAspect="1" noChangeArrowheads="1"/>
          </p:cNvPicPr>
          <p:nvPr/>
        </p:nvPicPr>
        <p:blipFill>
          <a:blip r:embed="rId6" cstate="print"/>
          <a:srcRect/>
          <a:stretch>
            <a:fillRect/>
          </a:stretch>
        </p:blipFill>
        <p:spPr bwMode="auto">
          <a:xfrm>
            <a:off x="5327650" y="2881313"/>
            <a:ext cx="1517650" cy="1354137"/>
          </a:xfrm>
          <a:prstGeom prst="rect">
            <a:avLst/>
          </a:prstGeom>
          <a:noFill/>
          <a:ln w="9525">
            <a:noFill/>
            <a:miter lim="800000"/>
            <a:headEnd/>
            <a:tailEnd/>
          </a:ln>
        </p:spPr>
      </p:pic>
      <p:pic>
        <p:nvPicPr>
          <p:cNvPr id="15369" name="Picture 2" descr="warthog"/>
          <p:cNvPicPr>
            <a:picLocks noChangeAspect="1" noChangeArrowheads="1"/>
          </p:cNvPicPr>
          <p:nvPr/>
        </p:nvPicPr>
        <p:blipFill>
          <a:blip r:embed="rId7" cstate="email"/>
          <a:srcRect/>
          <a:stretch>
            <a:fillRect/>
          </a:stretch>
        </p:blipFill>
        <p:spPr bwMode="auto">
          <a:xfrm>
            <a:off x="6804025" y="2997200"/>
            <a:ext cx="1658938" cy="1317625"/>
          </a:xfrm>
          <a:prstGeom prst="rect">
            <a:avLst/>
          </a:prstGeom>
          <a:noFill/>
          <a:ln w="28575">
            <a:solidFill>
              <a:srgbClr val="F2D992"/>
            </a:solidFill>
            <a:miter lim="800000"/>
            <a:headEnd/>
            <a:tailEnd/>
          </a:ln>
        </p:spPr>
      </p:pic>
      <p:sp>
        <p:nvSpPr>
          <p:cNvPr id="10" name="Title 9"/>
          <p:cNvSpPr>
            <a:spLocks noGrp="1"/>
          </p:cNvSpPr>
          <p:nvPr>
            <p:ph type="title"/>
          </p:nvPr>
        </p:nvSpPr>
        <p:spPr>
          <a:xfrm>
            <a:off x="457200" y="274638"/>
            <a:ext cx="8229600" cy="411162"/>
          </a:xfrm>
        </p:spPr>
        <p:txBody>
          <a:bodyPr>
            <a:normAutofit fontScale="90000"/>
          </a:bodyPr>
          <a:lstStyle/>
          <a:p>
            <a:r>
              <a:rPr lang="en-US" b="1" dirty="0" smtClean="0"/>
              <a:t>Epidemiology</a:t>
            </a:r>
            <a:endParaRPr lang="en-US" b="1" dirty="0"/>
          </a:p>
        </p:txBody>
      </p:sp>
      <p:pic>
        <p:nvPicPr>
          <p:cNvPr id="12" name="Picture 2" descr="C:\Users\User\Documents\Makerere documents\Makerere photos\makerere-logo-kl.jpg"/>
          <p:cNvPicPr>
            <a:picLocks noChangeAspect="1" noChangeArrowheads="1"/>
          </p:cNvPicPr>
          <p:nvPr/>
        </p:nvPicPr>
        <p:blipFill>
          <a:blip r:embed="rId8" cstate="email"/>
          <a:srcRect/>
          <a:stretch>
            <a:fillRect/>
          </a:stretch>
        </p:blipFill>
        <p:spPr bwMode="auto">
          <a:xfrm>
            <a:off x="0" y="6324600"/>
            <a:ext cx="627239" cy="533400"/>
          </a:xfrm>
          <a:prstGeom prst="rect">
            <a:avLst/>
          </a:prstGeom>
          <a:noFill/>
          <a:ln w="9525">
            <a:noFill/>
            <a:miter lim="800000"/>
            <a:headEnd/>
            <a:tailEnd/>
          </a:ln>
        </p:spPr>
      </p:pic>
      <p:sp>
        <p:nvSpPr>
          <p:cNvPr id="11" name="Content Placeholder 10"/>
          <p:cNvSpPr>
            <a:spLocks noGrp="1"/>
          </p:cNvSpPr>
          <p:nvPr>
            <p:ph idx="1"/>
          </p:nvPr>
        </p:nvSpPr>
        <p:spPr>
          <a:xfrm>
            <a:off x="457200" y="990600"/>
            <a:ext cx="4038600" cy="5135563"/>
          </a:xfrm>
        </p:spPr>
        <p:txBody>
          <a:bodyPr>
            <a:normAutofit fontScale="92500" lnSpcReduction="20000"/>
          </a:bodyPr>
          <a:lstStyle/>
          <a:p>
            <a:r>
              <a:rPr lang="en-US" dirty="0" smtClean="0"/>
              <a:t>Clinical </a:t>
            </a:r>
            <a:r>
              <a:rPr lang="en-US" dirty="0" err="1" smtClean="0"/>
              <a:t>disease_domestic</a:t>
            </a:r>
            <a:r>
              <a:rPr lang="en-US" dirty="0" smtClean="0"/>
              <a:t> pigs (Pig-pig cycle)</a:t>
            </a:r>
          </a:p>
          <a:p>
            <a:r>
              <a:rPr lang="en-US" dirty="0" smtClean="0"/>
              <a:t>Wild boars (Europe) and the Caucasus</a:t>
            </a:r>
          </a:p>
          <a:p>
            <a:r>
              <a:rPr lang="en-US" dirty="0" smtClean="0"/>
              <a:t>Sylvatic cycle- Warthogs, soft ticks (Ornithodoros moubata).</a:t>
            </a:r>
          </a:p>
          <a:p>
            <a:r>
              <a:rPr lang="en-US" dirty="0" smtClean="0"/>
              <a:t>Other wild </a:t>
            </a:r>
            <a:r>
              <a:rPr lang="en-US" dirty="0" err="1" smtClean="0"/>
              <a:t>suidae</a:t>
            </a:r>
            <a:r>
              <a:rPr lang="en-US" dirty="0" smtClean="0"/>
              <a:t>-bush pigs, giant forest hogs.</a:t>
            </a:r>
          </a:p>
          <a:p>
            <a:endParaRPr lang="en-US" dirty="0" smtClean="0"/>
          </a:p>
          <a:p>
            <a:endParaRPr lang="en-US" dirty="0"/>
          </a:p>
        </p:txBody>
      </p:sp>
      <p:pic>
        <p:nvPicPr>
          <p:cNvPr id="13" name="Picture 2" descr="C:\Users\denis\Desktop\SLU logo.jpg"/>
          <p:cNvPicPr>
            <a:picLocks noChangeAspect="1" noChangeArrowheads="1"/>
          </p:cNvPicPr>
          <p:nvPr/>
        </p:nvPicPr>
        <p:blipFill>
          <a:blip r:embed="rId9" cstate="email"/>
          <a:srcRect/>
          <a:stretch>
            <a:fillRect/>
          </a:stretch>
        </p:blipFill>
        <p:spPr bwMode="auto">
          <a:xfrm>
            <a:off x="4191000" y="5963781"/>
            <a:ext cx="880872" cy="894219"/>
          </a:xfrm>
          <a:prstGeom prst="rect">
            <a:avLst/>
          </a:prstGeom>
          <a:noFill/>
          <a:ln w="9525">
            <a:noFill/>
            <a:miter lim="800000"/>
            <a:headEnd/>
            <a:tailEnd/>
          </a:ln>
        </p:spPr>
      </p:pic>
      <p:pic>
        <p:nvPicPr>
          <p:cNvPr id="14" name="Picture 2" descr="C:\Users\Dennis\Desktop\Logga Kampala-3.jpg"/>
          <p:cNvPicPr>
            <a:picLocks noChangeAspect="1" noChangeArrowheads="1"/>
          </p:cNvPicPr>
          <p:nvPr/>
        </p:nvPicPr>
        <p:blipFill>
          <a:blip r:embed="rId10" cstate="print"/>
          <a:srcRect/>
          <a:stretch>
            <a:fillRect/>
          </a:stretch>
        </p:blipFill>
        <p:spPr bwMode="auto">
          <a:xfrm>
            <a:off x="7912100" y="5626100"/>
            <a:ext cx="1231900" cy="12319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228600" y="0"/>
            <a:ext cx="8763000" cy="6553200"/>
          </a:xfrm>
        </p:spPr>
        <p:txBody>
          <a:bodyPr>
            <a:normAutofit/>
          </a:bodyPr>
          <a:lstStyle/>
          <a:p>
            <a:pPr eaLnBrk="1" hangingPunct="1">
              <a:buFont typeface="Arial" charset="0"/>
              <a:buNone/>
            </a:pPr>
            <a:r>
              <a:rPr lang="en-US" sz="2800" b="1" dirty="0" smtClean="0"/>
              <a:t>Objectives:</a:t>
            </a:r>
          </a:p>
          <a:p>
            <a:pPr eaLnBrk="1" hangingPunct="1">
              <a:buFont typeface="Arial" charset="0"/>
              <a:buNone/>
            </a:pPr>
            <a:r>
              <a:rPr lang="en-US" sz="2800" b="1" dirty="0" smtClean="0"/>
              <a:t>Main Objective:</a:t>
            </a:r>
          </a:p>
          <a:p>
            <a:pPr eaLnBrk="1" hangingPunct="1">
              <a:buFont typeface="Arial" charset="0"/>
              <a:buNone/>
            </a:pPr>
            <a:r>
              <a:rPr lang="en-US" sz="2800" dirty="0" smtClean="0"/>
              <a:t>Provide information on epidemiology of ASF in Uganda &amp; factors for its persistence.</a:t>
            </a:r>
          </a:p>
          <a:p>
            <a:pPr eaLnBrk="1" hangingPunct="1">
              <a:buFont typeface="Arial" charset="0"/>
              <a:buNone/>
            </a:pPr>
            <a:r>
              <a:rPr lang="en-US" sz="2800" b="1" dirty="0" smtClean="0"/>
              <a:t>Specific objectives:</a:t>
            </a:r>
          </a:p>
          <a:p>
            <a:pPr lvl="0">
              <a:buNone/>
            </a:pPr>
            <a:r>
              <a:rPr lang="en-US" sz="2800" dirty="0" smtClean="0"/>
              <a:t>(1) Investigate the dynamics of transmission of ASF in domestic pig production systems.</a:t>
            </a:r>
          </a:p>
          <a:p>
            <a:pPr lvl="0">
              <a:buNone/>
            </a:pPr>
            <a:r>
              <a:rPr lang="en-US" sz="2800" dirty="0" smtClean="0"/>
              <a:t>(2) Investigate the risk factors for ASF along the domestic pig value chain.</a:t>
            </a:r>
          </a:p>
          <a:p>
            <a:pPr lvl="0">
              <a:buNone/>
            </a:pPr>
            <a:r>
              <a:rPr lang="en-US" sz="2800" dirty="0" smtClean="0"/>
              <a:t>(3) Assess the role of wildlife (wild pigs and soft-ticks) in transmission of ASF.</a:t>
            </a:r>
          </a:p>
          <a:p>
            <a:pPr lvl="0">
              <a:buNone/>
            </a:pPr>
            <a:r>
              <a:rPr lang="en-US" sz="2800" dirty="0" smtClean="0"/>
              <a:t>(4) Assessment of genetic variability of ASF virus isolated from different hosts and places.</a:t>
            </a:r>
          </a:p>
          <a:p>
            <a:pPr eaLnBrk="1" hangingPunct="1"/>
            <a:endParaRPr lang="en-US" sz="2800" dirty="0" smtClean="0"/>
          </a:p>
          <a:p>
            <a:pPr eaLnBrk="1" hangingPunct="1"/>
            <a:endParaRPr lang="en-US" sz="2800" b="1" dirty="0" smtClean="0"/>
          </a:p>
        </p:txBody>
      </p:sp>
      <p:pic>
        <p:nvPicPr>
          <p:cNvPr id="5123" name="Picture 2" descr="C:\Users\User\Documents\Makerere documents\Makerere photos\makerere-logo-kl.jpg"/>
          <p:cNvPicPr>
            <a:picLocks noChangeAspect="1" noChangeArrowheads="1"/>
          </p:cNvPicPr>
          <p:nvPr/>
        </p:nvPicPr>
        <p:blipFill>
          <a:blip r:embed="rId3" cstate="email"/>
          <a:srcRect/>
          <a:stretch>
            <a:fillRect/>
          </a:stretch>
        </p:blipFill>
        <p:spPr bwMode="auto">
          <a:xfrm>
            <a:off x="0" y="6172200"/>
            <a:ext cx="806450" cy="685800"/>
          </a:xfrm>
          <a:prstGeom prst="rect">
            <a:avLst/>
          </a:prstGeom>
          <a:noFill/>
          <a:ln w="9525">
            <a:noFill/>
            <a:miter lim="800000"/>
            <a:headEnd/>
            <a:tailEnd/>
          </a:ln>
        </p:spPr>
      </p:pic>
      <p:pic>
        <p:nvPicPr>
          <p:cNvPr id="5" name="Picture 2" descr="C:\Users\denis\Desktop\SLU logo.jpg"/>
          <p:cNvPicPr>
            <a:picLocks noChangeAspect="1" noChangeArrowheads="1"/>
          </p:cNvPicPr>
          <p:nvPr/>
        </p:nvPicPr>
        <p:blipFill>
          <a:blip r:embed="rId4" cstate="email"/>
          <a:srcRect/>
          <a:stretch>
            <a:fillRect/>
          </a:stretch>
        </p:blipFill>
        <p:spPr bwMode="auto">
          <a:xfrm>
            <a:off x="4114800" y="6161809"/>
            <a:ext cx="685800" cy="696191"/>
          </a:xfrm>
          <a:prstGeom prst="rect">
            <a:avLst/>
          </a:prstGeom>
          <a:noFill/>
        </p:spPr>
      </p:pic>
      <p:pic>
        <p:nvPicPr>
          <p:cNvPr id="6" name="Picture 2" descr="C:\Users\Dennis\Desktop\Logga Kampala-3.jpg"/>
          <p:cNvPicPr>
            <a:picLocks noChangeAspect="1" noChangeArrowheads="1"/>
          </p:cNvPicPr>
          <p:nvPr/>
        </p:nvPicPr>
        <p:blipFill>
          <a:blip r:embed="rId5" cstate="print"/>
          <a:srcRect/>
          <a:stretch>
            <a:fillRect/>
          </a:stretch>
        </p:blipFill>
        <p:spPr bwMode="auto">
          <a:xfrm>
            <a:off x="8077200" y="5791200"/>
            <a:ext cx="1066800" cy="1066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Objective 1: Investigating dynamics of transmission of ASF in domestic pig production systems.</a:t>
            </a:r>
            <a:endParaRPr lang="en-US" sz="3200" b="1" dirty="0"/>
          </a:p>
        </p:txBody>
      </p:sp>
      <p:sp>
        <p:nvSpPr>
          <p:cNvPr id="3" name="Content Placeholder 2"/>
          <p:cNvSpPr>
            <a:spLocks noGrp="1"/>
          </p:cNvSpPr>
          <p:nvPr>
            <p:ph sz="half" idx="1"/>
          </p:nvPr>
        </p:nvSpPr>
        <p:spPr>
          <a:xfrm>
            <a:off x="457200" y="1371600"/>
            <a:ext cx="4419600" cy="4754563"/>
          </a:xfrm>
        </p:spPr>
        <p:txBody>
          <a:bodyPr>
            <a:normAutofit fontScale="92500" lnSpcReduction="20000"/>
          </a:bodyPr>
          <a:lstStyle/>
          <a:p>
            <a:r>
              <a:rPr lang="en-US" dirty="0" smtClean="0"/>
              <a:t>Study area: Masaka and Rakai</a:t>
            </a:r>
          </a:p>
          <a:p>
            <a:r>
              <a:rPr lang="en-US" dirty="0" smtClean="0"/>
              <a:t>Questionnaire survey and blood/serum samples from pigs</a:t>
            </a:r>
          </a:p>
          <a:p>
            <a:pPr>
              <a:buNone/>
            </a:pPr>
            <a:r>
              <a:rPr lang="en-US" dirty="0" smtClean="0"/>
              <a:t> </a:t>
            </a:r>
            <a:r>
              <a:rPr lang="en-US" b="1" dirty="0" smtClean="0"/>
              <a:t>Findings</a:t>
            </a:r>
          </a:p>
          <a:p>
            <a:r>
              <a:rPr lang="en-US" dirty="0" smtClean="0"/>
              <a:t>Risk factors; Feeding swill &amp; getting replacement stock from other farms</a:t>
            </a:r>
          </a:p>
          <a:p>
            <a:r>
              <a:rPr lang="en-US" dirty="0" smtClean="0"/>
              <a:t>High incidence rate (14.1/100pig farm years)</a:t>
            </a:r>
          </a:p>
          <a:p>
            <a:r>
              <a:rPr lang="en-US" dirty="0" smtClean="0"/>
              <a:t>No evidence of long-term domestic pig carriers.</a:t>
            </a:r>
          </a:p>
          <a:p>
            <a:endParaRPr lang="en-US" dirty="0" smtClean="0"/>
          </a:p>
          <a:p>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a:p>
        </p:txBody>
      </p:sp>
      <p:pic>
        <p:nvPicPr>
          <p:cNvPr id="7" name="Content Placeholder 6" descr="2013_10_28_Masaka_Rakai_Black2.tif"/>
          <p:cNvPicPr>
            <a:picLocks noGrp="1" noChangeAspect="1"/>
          </p:cNvPicPr>
          <p:nvPr>
            <p:ph sz="half" idx="2"/>
          </p:nvPr>
        </p:nvPicPr>
        <p:blipFill>
          <a:blip r:embed="rId3" cstate="email"/>
          <a:stretch>
            <a:fillRect/>
          </a:stretch>
        </p:blipFill>
        <p:spPr>
          <a:xfrm>
            <a:off x="5123569" y="1350192"/>
            <a:ext cx="3258431" cy="4775972"/>
          </a:xfrm>
        </p:spPr>
      </p:pic>
      <p:pic>
        <p:nvPicPr>
          <p:cNvPr id="8" name="Picture 2" descr="C:\Users\User\Documents\Makerere documents\Makerere photos\makerere-logo-kl.jpg"/>
          <p:cNvPicPr>
            <a:picLocks noChangeAspect="1" noChangeArrowheads="1"/>
          </p:cNvPicPr>
          <p:nvPr/>
        </p:nvPicPr>
        <p:blipFill>
          <a:blip r:embed="rId4" cstate="email"/>
          <a:srcRect/>
          <a:stretch>
            <a:fillRect/>
          </a:stretch>
        </p:blipFill>
        <p:spPr bwMode="auto">
          <a:xfrm>
            <a:off x="0" y="6172200"/>
            <a:ext cx="806450" cy="685800"/>
          </a:xfrm>
          <a:prstGeom prst="rect">
            <a:avLst/>
          </a:prstGeom>
          <a:noFill/>
          <a:ln w="9525">
            <a:noFill/>
            <a:miter lim="800000"/>
            <a:headEnd/>
            <a:tailEnd/>
          </a:ln>
        </p:spPr>
      </p:pic>
      <p:pic>
        <p:nvPicPr>
          <p:cNvPr id="9" name="Picture 2" descr="C:\Users\denis\Desktop\SLU logo.jpg"/>
          <p:cNvPicPr>
            <a:picLocks noChangeAspect="1" noChangeArrowheads="1"/>
          </p:cNvPicPr>
          <p:nvPr/>
        </p:nvPicPr>
        <p:blipFill>
          <a:blip r:embed="rId5" cstate="email"/>
          <a:srcRect/>
          <a:stretch>
            <a:fillRect/>
          </a:stretch>
        </p:blipFill>
        <p:spPr bwMode="auto">
          <a:xfrm>
            <a:off x="4114800" y="6161809"/>
            <a:ext cx="685800" cy="696191"/>
          </a:xfrm>
          <a:prstGeom prst="rect">
            <a:avLst/>
          </a:prstGeom>
          <a:noFill/>
        </p:spPr>
      </p:pic>
      <p:pic>
        <p:nvPicPr>
          <p:cNvPr id="10" name="Picture 2" descr="C:\Users\Dennis\Desktop\Logga Kampala-3.jpg"/>
          <p:cNvPicPr>
            <a:picLocks noChangeAspect="1" noChangeArrowheads="1"/>
          </p:cNvPicPr>
          <p:nvPr/>
        </p:nvPicPr>
        <p:blipFill>
          <a:blip r:embed="rId6" cstate="print"/>
          <a:srcRect/>
          <a:stretch>
            <a:fillRect/>
          </a:stretch>
        </p:blipFill>
        <p:spPr bwMode="auto">
          <a:xfrm>
            <a:off x="8382000" y="6096000"/>
            <a:ext cx="762000" cy="762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sz="3200" b="1" dirty="0" smtClean="0"/>
              <a:t>Objective 2: Investigate the risk factors for ASF along the domestic pig value chain.</a:t>
            </a:r>
            <a:endParaRPr lang="en-US" sz="3200" b="1" dirty="0"/>
          </a:p>
        </p:txBody>
      </p:sp>
      <p:sp>
        <p:nvSpPr>
          <p:cNvPr id="3" name="Content Placeholder 2"/>
          <p:cNvSpPr>
            <a:spLocks noGrp="1"/>
          </p:cNvSpPr>
          <p:nvPr>
            <p:ph sz="half" idx="1"/>
          </p:nvPr>
        </p:nvSpPr>
        <p:spPr>
          <a:xfrm>
            <a:off x="457200" y="1219200"/>
            <a:ext cx="4267200" cy="5334000"/>
          </a:xfrm>
        </p:spPr>
        <p:txBody>
          <a:bodyPr>
            <a:normAutofit fontScale="92500" lnSpcReduction="10000"/>
          </a:bodyPr>
          <a:lstStyle/>
          <a:p>
            <a:r>
              <a:rPr lang="en-US" dirty="0" smtClean="0"/>
              <a:t>Study area; Soroti, Tororo, </a:t>
            </a:r>
            <a:r>
              <a:rPr lang="en-US" dirty="0" err="1" smtClean="0"/>
              <a:t>Kabarole</a:t>
            </a:r>
            <a:r>
              <a:rPr lang="en-US" dirty="0" smtClean="0"/>
              <a:t>, Mityana, Mukono</a:t>
            </a:r>
          </a:p>
          <a:p>
            <a:r>
              <a:rPr lang="en-US" dirty="0" smtClean="0"/>
              <a:t>Study population; Pig farmers and pig traders (middlemen, butchers, roast pork restaurants)</a:t>
            </a:r>
          </a:p>
          <a:p>
            <a:pPr>
              <a:buNone/>
            </a:pPr>
            <a:r>
              <a:rPr lang="en-US" b="1" dirty="0" smtClean="0"/>
              <a:t>Findings;</a:t>
            </a:r>
          </a:p>
          <a:p>
            <a:r>
              <a:rPr lang="en-US" dirty="0" smtClean="0"/>
              <a:t>Existence of potential risk factors</a:t>
            </a:r>
          </a:p>
          <a:p>
            <a:r>
              <a:rPr lang="en-US" dirty="0" smtClean="0"/>
              <a:t>Poor infrastructure and ASF control/prevention mechanisms at district level.</a:t>
            </a:r>
          </a:p>
          <a:p>
            <a:endParaRPr lang="en-US" b="1" dirty="0" smtClean="0"/>
          </a:p>
          <a:p>
            <a:pPr>
              <a:buNone/>
            </a:pPr>
            <a:endParaRPr lang="en-US" b="1" dirty="0"/>
          </a:p>
        </p:txBody>
      </p:sp>
      <p:pic>
        <p:nvPicPr>
          <p:cNvPr id="6" name="Content Placeholder 5" descr="Figure 1;Value chain representation_Final.jpg"/>
          <p:cNvPicPr>
            <a:picLocks noGrp="1" noChangeAspect="1"/>
          </p:cNvPicPr>
          <p:nvPr>
            <p:ph sz="half" idx="2"/>
          </p:nvPr>
        </p:nvPicPr>
        <p:blipFill>
          <a:blip r:embed="rId3" cstate="email"/>
          <a:stretch>
            <a:fillRect/>
          </a:stretch>
        </p:blipFill>
        <p:spPr>
          <a:xfrm>
            <a:off x="4899241" y="1066800"/>
            <a:ext cx="3711360" cy="5149558"/>
          </a:xfrm>
        </p:spPr>
      </p:pic>
      <p:pic>
        <p:nvPicPr>
          <p:cNvPr id="7" name="Picture 2" descr="C:\Users\User\Documents\Makerere documents\Makerere photos\makerere-logo-kl.jpg"/>
          <p:cNvPicPr>
            <a:picLocks noChangeAspect="1" noChangeArrowheads="1"/>
          </p:cNvPicPr>
          <p:nvPr/>
        </p:nvPicPr>
        <p:blipFill>
          <a:blip r:embed="rId4" cstate="email"/>
          <a:srcRect/>
          <a:stretch>
            <a:fillRect/>
          </a:stretch>
        </p:blipFill>
        <p:spPr bwMode="auto">
          <a:xfrm>
            <a:off x="0" y="6172200"/>
            <a:ext cx="806450" cy="685800"/>
          </a:xfrm>
          <a:prstGeom prst="rect">
            <a:avLst/>
          </a:prstGeom>
          <a:noFill/>
          <a:ln w="9525">
            <a:noFill/>
            <a:miter lim="800000"/>
            <a:headEnd/>
            <a:tailEnd/>
          </a:ln>
        </p:spPr>
      </p:pic>
      <p:pic>
        <p:nvPicPr>
          <p:cNvPr id="8" name="Picture 2" descr="C:\Users\Dennis\Desktop\Logga Kampala-3.jpg"/>
          <p:cNvPicPr>
            <a:picLocks noChangeAspect="1" noChangeArrowheads="1"/>
          </p:cNvPicPr>
          <p:nvPr/>
        </p:nvPicPr>
        <p:blipFill>
          <a:blip r:embed="rId5" cstate="print"/>
          <a:srcRect/>
          <a:stretch>
            <a:fillRect/>
          </a:stretch>
        </p:blipFill>
        <p:spPr bwMode="auto">
          <a:xfrm>
            <a:off x="8382000" y="6096000"/>
            <a:ext cx="762000" cy="762000"/>
          </a:xfrm>
          <a:prstGeom prst="rect">
            <a:avLst/>
          </a:prstGeom>
          <a:noFill/>
        </p:spPr>
      </p:pic>
      <p:pic>
        <p:nvPicPr>
          <p:cNvPr id="9" name="Picture 2" descr="C:\Users\denis\Desktop\SLU logo.jpg"/>
          <p:cNvPicPr>
            <a:picLocks noChangeAspect="1" noChangeArrowheads="1"/>
          </p:cNvPicPr>
          <p:nvPr/>
        </p:nvPicPr>
        <p:blipFill>
          <a:blip r:embed="rId6" cstate="email"/>
          <a:srcRect/>
          <a:stretch>
            <a:fillRect/>
          </a:stretch>
        </p:blipFill>
        <p:spPr bwMode="auto">
          <a:xfrm>
            <a:off x="4114800" y="6161809"/>
            <a:ext cx="685800" cy="69619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038600" cy="5029200"/>
          </a:xfrm>
        </p:spPr>
        <p:txBody>
          <a:bodyPr/>
          <a:lstStyle/>
          <a:p>
            <a:r>
              <a:rPr lang="en-US" dirty="0" smtClean="0"/>
              <a:t>Bush pigs work</a:t>
            </a:r>
          </a:p>
          <a:p>
            <a:r>
              <a:rPr lang="en-US" dirty="0" smtClean="0"/>
              <a:t>ELISA for antibodies against soft tick Ornithodoros moubata in sera of domestic and wild pig. </a:t>
            </a:r>
            <a:endParaRPr lang="en-US" dirty="0"/>
          </a:p>
        </p:txBody>
      </p:sp>
      <p:pic>
        <p:nvPicPr>
          <p:cNvPr id="6" name="Content Placeholder 5" descr="Bush pig with collar.jpg"/>
          <p:cNvPicPr>
            <a:picLocks noGrp="1" noChangeAspect="1"/>
          </p:cNvPicPr>
          <p:nvPr>
            <p:ph sz="half" idx="2"/>
          </p:nvPr>
        </p:nvPicPr>
        <p:blipFill>
          <a:blip r:embed="rId3" cstate="email"/>
          <a:stretch>
            <a:fillRect/>
          </a:stretch>
        </p:blipFill>
        <p:spPr>
          <a:xfrm>
            <a:off x="5215127" y="2438400"/>
            <a:ext cx="3774141" cy="2279904"/>
          </a:xfrm>
        </p:spPr>
      </p:pic>
      <p:sp>
        <p:nvSpPr>
          <p:cNvPr id="5" name="Title 4"/>
          <p:cNvSpPr>
            <a:spLocks noGrp="1"/>
          </p:cNvSpPr>
          <p:nvPr>
            <p:ph type="title"/>
          </p:nvPr>
        </p:nvSpPr>
        <p:spPr>
          <a:xfrm>
            <a:off x="457200" y="274638"/>
            <a:ext cx="8229600" cy="792162"/>
          </a:xfrm>
        </p:spPr>
        <p:txBody>
          <a:bodyPr>
            <a:noAutofit/>
          </a:bodyPr>
          <a:lstStyle/>
          <a:p>
            <a:r>
              <a:rPr lang="en-US" sz="3200" b="1" dirty="0" smtClean="0"/>
              <a:t>Objective 3: Assess the role of wildlife (wild pigs and soft-ticks) in transmission of ASF.</a:t>
            </a:r>
            <a:endParaRPr lang="en-US" sz="3200" b="1" dirty="0"/>
          </a:p>
        </p:txBody>
      </p:sp>
      <p:pic>
        <p:nvPicPr>
          <p:cNvPr id="7" name="Picture 2" descr="C:\Users\denis\Desktop\SLU logo.jpg"/>
          <p:cNvPicPr>
            <a:picLocks noChangeAspect="1" noChangeArrowheads="1"/>
          </p:cNvPicPr>
          <p:nvPr/>
        </p:nvPicPr>
        <p:blipFill>
          <a:blip r:embed="rId4" cstate="email"/>
          <a:srcRect/>
          <a:stretch>
            <a:fillRect/>
          </a:stretch>
        </p:blipFill>
        <p:spPr bwMode="auto">
          <a:xfrm>
            <a:off x="4191000" y="6007100"/>
            <a:ext cx="838200" cy="850900"/>
          </a:xfrm>
          <a:prstGeom prst="rect">
            <a:avLst/>
          </a:prstGeom>
          <a:noFill/>
        </p:spPr>
      </p:pic>
      <p:pic>
        <p:nvPicPr>
          <p:cNvPr id="8" name="Picture 2" descr="C:\Users\Dennis\Desktop\Logga Kampala-3.jpg"/>
          <p:cNvPicPr>
            <a:picLocks noChangeAspect="1" noChangeArrowheads="1"/>
          </p:cNvPicPr>
          <p:nvPr/>
        </p:nvPicPr>
        <p:blipFill>
          <a:blip r:embed="rId5" cstate="print"/>
          <a:srcRect/>
          <a:stretch>
            <a:fillRect/>
          </a:stretch>
        </p:blipFill>
        <p:spPr bwMode="auto">
          <a:xfrm>
            <a:off x="8382000" y="6096000"/>
            <a:ext cx="762000" cy="762000"/>
          </a:xfrm>
          <a:prstGeom prst="rect">
            <a:avLst/>
          </a:prstGeom>
          <a:noFill/>
        </p:spPr>
      </p:pic>
      <p:pic>
        <p:nvPicPr>
          <p:cNvPr id="9" name="Picture 2" descr="C:\Users\User\Documents\Makerere documents\Makerere photos\makerere-logo-kl.jpg"/>
          <p:cNvPicPr>
            <a:picLocks noChangeAspect="1" noChangeArrowheads="1"/>
          </p:cNvPicPr>
          <p:nvPr/>
        </p:nvPicPr>
        <p:blipFill>
          <a:blip r:embed="rId6" cstate="email"/>
          <a:srcRect/>
          <a:stretch>
            <a:fillRect/>
          </a:stretch>
        </p:blipFill>
        <p:spPr bwMode="auto">
          <a:xfrm>
            <a:off x="0" y="6172200"/>
            <a:ext cx="806450" cy="685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9" descr="Bild 5.pn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04800" y="2763838"/>
            <a:ext cx="4343400" cy="326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1" name="Picture 10" descr="Bild 6.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62400" y="2057400"/>
            <a:ext cx="4876800" cy="294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2" name="TextBox 11"/>
          <p:cNvSpPr txBox="1">
            <a:spLocks noChangeArrowheads="1"/>
          </p:cNvSpPr>
          <p:nvPr/>
        </p:nvSpPr>
        <p:spPr bwMode="auto">
          <a:xfrm>
            <a:off x="533400" y="1524000"/>
            <a:ext cx="8382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sv-SE" sz="2000" dirty="0"/>
              <a:t>Unit sends GPS positions through GSM every 3 hours, and movements can be monitored online</a:t>
            </a:r>
            <a:endParaRPr lang="en-GB" sz="2000" b="1" dirty="0"/>
          </a:p>
        </p:txBody>
      </p:sp>
      <p:sp>
        <p:nvSpPr>
          <p:cNvPr id="8" name="TextBox 7"/>
          <p:cNvSpPr txBox="1"/>
          <p:nvPr/>
        </p:nvSpPr>
        <p:spPr>
          <a:xfrm>
            <a:off x="4953000" y="5410200"/>
            <a:ext cx="3733800" cy="830997"/>
          </a:xfrm>
          <a:prstGeom prst="rect">
            <a:avLst/>
          </a:prstGeom>
          <a:noFill/>
        </p:spPr>
        <p:txBody>
          <a:bodyPr wrap="square" rtlCol="0">
            <a:spAutoFit/>
          </a:bodyPr>
          <a:lstStyle/>
          <a:p>
            <a:r>
              <a:rPr lang="en-US" sz="2400" b="1" dirty="0" smtClean="0"/>
              <a:t>Possible bush pigs-domestic pigs contact??</a:t>
            </a:r>
            <a:endParaRPr lang="en-US" sz="2400" b="1" dirty="0"/>
          </a:p>
        </p:txBody>
      </p:sp>
      <p:pic>
        <p:nvPicPr>
          <p:cNvPr id="9" name="Picture 2" descr="C:\Users\User\Documents\Makerere documents\Makerere photos\makerere-logo-kl.jpg"/>
          <p:cNvPicPr>
            <a:picLocks noChangeAspect="1" noChangeArrowheads="1"/>
          </p:cNvPicPr>
          <p:nvPr/>
        </p:nvPicPr>
        <p:blipFill>
          <a:blip r:embed="rId5" cstate="email"/>
          <a:srcRect/>
          <a:stretch>
            <a:fillRect/>
          </a:stretch>
        </p:blipFill>
        <p:spPr bwMode="auto">
          <a:xfrm>
            <a:off x="0" y="6172200"/>
            <a:ext cx="806450" cy="685800"/>
          </a:xfrm>
          <a:prstGeom prst="rect">
            <a:avLst/>
          </a:prstGeom>
          <a:noFill/>
          <a:ln w="9525">
            <a:noFill/>
            <a:miter lim="800000"/>
            <a:headEnd/>
            <a:tailEnd/>
          </a:ln>
        </p:spPr>
      </p:pic>
      <p:sp>
        <p:nvSpPr>
          <p:cNvPr id="10" name="Title 9"/>
          <p:cNvSpPr>
            <a:spLocks noGrp="1"/>
          </p:cNvSpPr>
          <p:nvPr>
            <p:ph type="title"/>
          </p:nvPr>
        </p:nvSpPr>
        <p:spPr/>
        <p:txBody>
          <a:bodyPr/>
          <a:lstStyle/>
          <a:p>
            <a:endParaRPr lang="en-US"/>
          </a:p>
        </p:txBody>
      </p:sp>
      <p:pic>
        <p:nvPicPr>
          <p:cNvPr id="11" name="Picture 2" descr="C:\Users\denis\Desktop\SLU logo.jpg"/>
          <p:cNvPicPr>
            <a:picLocks noChangeAspect="1" noChangeArrowheads="1"/>
          </p:cNvPicPr>
          <p:nvPr/>
        </p:nvPicPr>
        <p:blipFill>
          <a:blip r:embed="rId6" cstate="email"/>
          <a:srcRect/>
          <a:stretch>
            <a:fillRect/>
          </a:stretch>
        </p:blipFill>
        <p:spPr bwMode="auto">
          <a:xfrm>
            <a:off x="3733800" y="6007100"/>
            <a:ext cx="838200" cy="850900"/>
          </a:xfrm>
          <a:prstGeom prst="rect">
            <a:avLst/>
          </a:prstGeom>
          <a:noFill/>
        </p:spPr>
      </p:pic>
      <p:pic>
        <p:nvPicPr>
          <p:cNvPr id="12" name="Picture 2" descr="C:\Users\Dennis\Desktop\Logga Kampala-3.jpg"/>
          <p:cNvPicPr>
            <a:picLocks noChangeAspect="1" noChangeArrowheads="1"/>
          </p:cNvPicPr>
          <p:nvPr/>
        </p:nvPicPr>
        <p:blipFill>
          <a:blip r:embed="rId7" cstate="print"/>
          <a:srcRect/>
          <a:stretch>
            <a:fillRect/>
          </a:stretch>
        </p:blipFill>
        <p:spPr bwMode="auto">
          <a:xfrm>
            <a:off x="8382000" y="6096000"/>
            <a:ext cx="762000" cy="762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b="1" dirty="0" smtClean="0"/>
              <a:t>Tick antibodies analysis</a:t>
            </a:r>
            <a:endParaRPr lang="en-US" b="1" dirty="0"/>
          </a:p>
        </p:txBody>
      </p:sp>
      <p:sp>
        <p:nvSpPr>
          <p:cNvPr id="3" name="Content Placeholder 2"/>
          <p:cNvSpPr>
            <a:spLocks noGrp="1"/>
          </p:cNvSpPr>
          <p:nvPr>
            <p:ph idx="1"/>
          </p:nvPr>
        </p:nvSpPr>
        <p:spPr>
          <a:xfrm>
            <a:off x="228600" y="838200"/>
            <a:ext cx="8686800" cy="5715000"/>
          </a:xfrm>
        </p:spPr>
        <p:txBody>
          <a:bodyPr>
            <a:normAutofit/>
          </a:bodyPr>
          <a:lstStyle/>
          <a:p>
            <a:r>
              <a:rPr lang="en-US" dirty="0" smtClean="0"/>
              <a:t>Employs recombinant protein TSGP1, a salivary gland protein (Diaz-Martin et al, 2011).</a:t>
            </a:r>
          </a:p>
          <a:p>
            <a:r>
              <a:rPr lang="en-US" dirty="0" smtClean="0"/>
              <a:t>Results on inactivated sera at IRNASA, Spain (92 out of 500 samples or 18.4% from pig farms, slaughter slabs, outbreak samples, and wild pigs).</a:t>
            </a:r>
          </a:p>
          <a:p>
            <a:r>
              <a:rPr lang="en-US" dirty="0" smtClean="0"/>
              <a:t>High exposure to the soft tick vector.</a:t>
            </a:r>
          </a:p>
          <a:p>
            <a:pPr>
              <a:buNone/>
            </a:pPr>
            <a:endParaRPr lang="en-US" dirty="0"/>
          </a:p>
        </p:txBody>
      </p:sp>
      <p:pic>
        <p:nvPicPr>
          <p:cNvPr id="4" name="Picture 2" descr="C:\Users\User\Documents\Makerere documents\Makerere photos\makerere-logo-kl.jpg"/>
          <p:cNvPicPr>
            <a:picLocks noChangeAspect="1" noChangeArrowheads="1"/>
          </p:cNvPicPr>
          <p:nvPr/>
        </p:nvPicPr>
        <p:blipFill>
          <a:blip r:embed="rId3" cstate="email"/>
          <a:srcRect/>
          <a:stretch>
            <a:fillRect/>
          </a:stretch>
        </p:blipFill>
        <p:spPr bwMode="auto">
          <a:xfrm>
            <a:off x="0" y="6172200"/>
            <a:ext cx="806450" cy="685800"/>
          </a:xfrm>
          <a:prstGeom prst="rect">
            <a:avLst/>
          </a:prstGeom>
          <a:noFill/>
          <a:ln w="9525">
            <a:noFill/>
            <a:miter lim="800000"/>
            <a:headEnd/>
            <a:tailEnd/>
          </a:ln>
        </p:spPr>
      </p:pic>
      <p:pic>
        <p:nvPicPr>
          <p:cNvPr id="5" name="Picture 2" descr="C:\Users\denis\Desktop\SLU logo.jpg"/>
          <p:cNvPicPr>
            <a:picLocks noChangeAspect="1" noChangeArrowheads="1"/>
          </p:cNvPicPr>
          <p:nvPr/>
        </p:nvPicPr>
        <p:blipFill>
          <a:blip r:embed="rId4" cstate="email"/>
          <a:srcRect/>
          <a:stretch>
            <a:fillRect/>
          </a:stretch>
        </p:blipFill>
        <p:spPr bwMode="auto">
          <a:xfrm>
            <a:off x="3733800" y="6007100"/>
            <a:ext cx="838200" cy="850900"/>
          </a:xfrm>
          <a:prstGeom prst="rect">
            <a:avLst/>
          </a:prstGeom>
          <a:noFill/>
        </p:spPr>
      </p:pic>
      <p:pic>
        <p:nvPicPr>
          <p:cNvPr id="7" name="Picture 2" descr="C:\Users\Dennis\Desktop\Logga Kampala-3.jpg"/>
          <p:cNvPicPr>
            <a:picLocks noChangeAspect="1" noChangeArrowheads="1"/>
          </p:cNvPicPr>
          <p:nvPr/>
        </p:nvPicPr>
        <p:blipFill>
          <a:blip r:embed="rId5" cstate="print"/>
          <a:srcRect/>
          <a:stretch>
            <a:fillRect/>
          </a:stretch>
        </p:blipFill>
        <p:spPr bwMode="auto">
          <a:xfrm>
            <a:off x="8382000" y="6096000"/>
            <a:ext cx="762000" cy="762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5348</TotalTime>
  <Words>1037</Words>
  <Application>Microsoft Office PowerPoint</Application>
  <PresentationFormat>On-screen Show (4:3)</PresentationFormat>
  <Paragraphs>104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Epidemiology of African swine fever in wild and domestic swine; factors for its persistence in Uganda</vt:lpstr>
      <vt:lpstr>African swine fever (ASF) overview</vt:lpstr>
      <vt:lpstr>Epidemiology</vt:lpstr>
      <vt:lpstr>Slide 4</vt:lpstr>
      <vt:lpstr>Objective 1: Investigating dynamics of transmission of ASF in domestic pig production systems.</vt:lpstr>
      <vt:lpstr>Objective 2: Investigate the risk factors for ASF along the domestic pig value chain.</vt:lpstr>
      <vt:lpstr>Objective 3: Assess the role of wildlife (wild pigs and soft-ticks) in transmission of ASF.</vt:lpstr>
      <vt:lpstr>Slide 8</vt:lpstr>
      <vt:lpstr>Tick antibodies analysis</vt:lpstr>
      <vt:lpstr> </vt:lpstr>
      <vt:lpstr>Slide 11</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prevention, and control of African swine fever. Current situation in Uganda</dc:title>
  <dc:creator>Denis</dc:creator>
  <cp:lastModifiedBy>Public Relations Office</cp:lastModifiedBy>
  <cp:revision>65</cp:revision>
  <dcterms:created xsi:type="dcterms:W3CDTF">2006-08-16T00:00:00Z</dcterms:created>
  <dcterms:modified xsi:type="dcterms:W3CDTF">2013-11-26T13:10:44Z</dcterms:modified>
</cp:coreProperties>
</file>