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57" r:id="rId3"/>
    <p:sldId id="284" r:id="rId4"/>
    <p:sldId id="258" r:id="rId5"/>
    <p:sldId id="287" r:id="rId6"/>
    <p:sldId id="259" r:id="rId7"/>
    <p:sldId id="268" r:id="rId8"/>
    <p:sldId id="260" r:id="rId9"/>
    <p:sldId id="272" r:id="rId10"/>
    <p:sldId id="270" r:id="rId11"/>
    <p:sldId id="269" r:id="rId12"/>
    <p:sldId id="285" r:id="rId13"/>
    <p:sldId id="275" r:id="rId14"/>
    <p:sldId id="288" r:id="rId15"/>
    <p:sldId id="289" r:id="rId16"/>
    <p:sldId id="286" r:id="rId17"/>
    <p:sldId id="261" r:id="rId18"/>
    <p:sldId id="276" r:id="rId19"/>
    <p:sldId id="263" r:id="rId20"/>
    <p:sldId id="262" r:id="rId21"/>
    <p:sldId id="267" r:id="rId22"/>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2" autoAdjust="0"/>
    <p:restoredTop sz="94660"/>
  </p:normalViewPr>
  <p:slideViewPr>
    <p:cSldViewPr snapToGrid="0" snapToObjects="1">
      <p:cViewPr varScale="1">
        <p:scale>
          <a:sx n="83" d="100"/>
          <a:sy n="83" d="100"/>
        </p:scale>
        <p:origin x="-45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C82BA75E-5DF9-4597-A71B-9B46CCA44637}" type="datetimeFigureOut">
              <a:rPr lang="en-US" smtClean="0"/>
              <a:pPr/>
              <a:t>3/13/2012</a:t>
            </a:fld>
            <a:endParaRPr lang="en-US" dirty="0"/>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57A736C7-0756-4736-A2CC-81FF41703EE7}"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1C8A5C3A-079F-3A47-B1DC-163AC5C09A48}" type="datetimeFigureOut">
              <a:rPr lang="en-US" smtClean="0"/>
              <a:pPr/>
              <a:t>3/13/2012</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C01939D1-5DBE-6643-8E87-FA8A95583212}" type="slidenum">
              <a:rPr lang="en-US" smtClean="0"/>
              <a:pPr/>
              <a:t>‹#›</a:t>
            </a:fld>
            <a:endParaRPr lang="en-US" dirty="0"/>
          </a:p>
        </p:txBody>
      </p:sp>
    </p:spTree>
    <p:extLst>
      <p:ext uri="{BB962C8B-B14F-4D97-AF65-F5344CB8AC3E}">
        <p14:creationId xmlns="" xmlns:p14="http://schemas.microsoft.com/office/powerpoint/2010/main" val="254644329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1939D1-5DBE-6643-8E87-FA8A95583212}"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1939D1-5DBE-6643-8E87-FA8A95583212}"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21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1939D1-5DBE-6643-8E87-FA8A95583212}"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4810" y="3487220"/>
            <a:ext cx="6539322" cy="2242441"/>
          </a:xfrm>
        </p:spPr>
        <p:txBody>
          <a:bodyPr anchor="ctr">
            <a:noAutofit/>
          </a:bodyPr>
          <a:lstStyle>
            <a:lvl1pPr>
              <a:lnSpc>
                <a:spcPct val="100000"/>
              </a:lnSpc>
              <a:defRPr sz="5000">
                <a:solidFill>
                  <a:schemeClr val="bg1"/>
                </a:solidFill>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4810" y="5729661"/>
            <a:ext cx="6539322" cy="486359"/>
          </a:xfrm>
        </p:spPr>
        <p:txBody>
          <a:bodyPr>
            <a:normAutofit/>
          </a:bodyPr>
          <a:lstStyle>
            <a:lvl1pPr marL="0" indent="0" algn="ctr">
              <a:buNone/>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6"/>
          <p:cNvSpPr>
            <a:spLocks noGrp="1"/>
          </p:cNvSpPr>
          <p:nvPr>
            <p:ph type="dt" sz="half" idx="10"/>
          </p:nvPr>
        </p:nvSpPr>
        <p:spPr/>
        <p:txBody>
          <a:bodyPr/>
          <a:lstStyle/>
          <a:p>
            <a:fld id="{216C5678-EE20-4FA5-88E2-6E0BD67A2E26}" type="datetime1">
              <a:rPr lang="en-US" smtClean="0"/>
              <a:pPr/>
              <a:t>3/13/2012</a:t>
            </a:fld>
            <a:endParaRPr lang="en-US" dirty="0"/>
          </a:p>
        </p:txBody>
      </p:sp>
      <p:sp>
        <p:nvSpPr>
          <p:cNvPr id="8" name="Slide Number Placeholder 7"/>
          <p:cNvSpPr>
            <a:spLocks noGrp="1"/>
          </p:cNvSpPr>
          <p:nvPr>
            <p:ph type="sldNum" sz="quarter" idx="11"/>
          </p:nvPr>
        </p:nvSpPr>
        <p:spPr>
          <a:xfrm>
            <a:off x="8615801" y="6356351"/>
            <a:ext cx="528199" cy="501650"/>
          </a:xfrm>
        </p:spPr>
        <p:txBody>
          <a:bodyPr/>
          <a:lstStyle/>
          <a:p>
            <a:fld id="{BA9B540C-44DA-4F69-89C9-7C84606640D3}" type="slidenum">
              <a:rPr lang="en-US" smtClean="0"/>
              <a:pPr/>
              <a:t>‹#›</a:t>
            </a:fld>
            <a:endParaRPr lang="en-US" dirty="0"/>
          </a:p>
        </p:txBody>
      </p:sp>
      <p:sp>
        <p:nvSpPr>
          <p:cNvPr id="9" name="Footer Placeholder 8"/>
          <p:cNvSpPr>
            <a:spLocks noGrp="1"/>
          </p:cNvSpPr>
          <p:nvPr>
            <p:ph type="ftr" sz="quarter" idx="12"/>
          </p:nvPr>
        </p:nvSpPr>
        <p:spPr/>
        <p:txBody>
          <a:bodyPr/>
          <a:lstStyle/>
          <a:p>
            <a:r>
              <a:rPr lang="en-US" dirty="0" smtClean="0"/>
              <a:t>Footer Text</a:t>
            </a:r>
            <a:endParaRPr lang="en-US" dirty="0"/>
          </a:p>
        </p:txBody>
      </p:sp>
      <p:sp>
        <p:nvSpPr>
          <p:cNvPr id="5" name="Picture Placeholder 4"/>
          <p:cNvSpPr>
            <a:spLocks noGrp="1"/>
          </p:cNvSpPr>
          <p:nvPr>
            <p:ph type="pic" sz="quarter" idx="13"/>
          </p:nvPr>
        </p:nvSpPr>
        <p:spPr>
          <a:xfrm>
            <a:off x="0" y="623888"/>
            <a:ext cx="9144000" cy="2752725"/>
          </a:xfrm>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051B39-B140-43FE-96DB-472A2B59CE7C}" type="datetime1">
              <a:rPr lang="en-US" smtClean="0"/>
              <a:pPr/>
              <a:t>3/13/2012</a:t>
            </a:fld>
            <a:endParaRPr lang="en-US" dirty="0"/>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97088"/>
            <a:ext cx="2057400" cy="526213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797088"/>
            <a:ext cx="6019800" cy="526213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600BB2-27C5-458B-ABCE-839C88CF47CE}" type="datetime1">
              <a:rPr lang="en-US" smtClean="0"/>
              <a:pPr/>
              <a:t>3/13/2012</a:t>
            </a:fld>
            <a:endParaRPr lang="en-US" dirty="0"/>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B11D738E-8962-435F-8C43-147B8DD7E819}" type="datetime1">
              <a:rPr lang="en-US" smtClean="0"/>
              <a:pPr/>
              <a:t>3/13/2012</a:t>
            </a:fld>
            <a:endParaRPr lang="en-US" dirty="0"/>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accent2"/>
                </a:solidFill>
                <a:effectLst>
                  <a:outerShdw blurRad="63500" dist="38100" dir="5400000" algn="t" rotWithShape="0">
                    <a:prstClr val="black">
                      <a:alpha val="25000"/>
                    </a:prstClr>
                  </a:outerShdw>
                </a:effectLst>
                <a:latin typeface="+mn-lt"/>
                <a:ea typeface="+mj-ea"/>
                <a:cs typeface="+mj-cs"/>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09CAEA93-55E7-4DA9-90C2-089A26EEFEC4}" type="datetime1">
              <a:rPr lang="en-US" smtClean="0"/>
              <a:pPr/>
              <a:t>3/13/2012</a:t>
            </a:fld>
            <a:endParaRPr lang="en-US" dirty="0"/>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dirty="0"/>
          </a:p>
        </p:txBody>
      </p:sp>
      <p:sp>
        <p:nvSpPr>
          <p:cNvPr id="7" name="Oval 6"/>
          <p:cNvSpPr/>
          <p:nvPr userDrawn="1"/>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userDrawn="1"/>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userDrawn="1"/>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2296694"/>
            <a:ext cx="4038600" cy="3762529"/>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Date Placeholder 4"/>
          <p:cNvSpPr>
            <a:spLocks noGrp="1"/>
          </p:cNvSpPr>
          <p:nvPr>
            <p:ph type="dt" sz="half" idx="10"/>
          </p:nvPr>
        </p:nvSpPr>
        <p:spPr/>
        <p:txBody>
          <a:bodyPr/>
          <a:lstStyle/>
          <a:p>
            <a:fld id="{E34CF3C7-6809-4F39-BD67-A75817BDDE0A}" type="datetime1">
              <a:rPr lang="en-US" smtClean="0"/>
              <a:pPr/>
              <a:t>3/13/2012</a:t>
            </a:fld>
            <a:endParaRPr lang="en-US" dirty="0"/>
          </a:p>
        </p:txBody>
      </p:sp>
      <p:sp>
        <p:nvSpPr>
          <p:cNvPr id="6" name="Footer Placeholder 5"/>
          <p:cNvSpPr>
            <a:spLocks noGrp="1"/>
          </p:cNvSpPr>
          <p:nvPr>
            <p:ph type="ftr" sz="quarter" idx="11"/>
          </p:nvPr>
        </p:nvSpPr>
        <p:spPr/>
        <p:txBody>
          <a:bodyPr/>
          <a:lstStyle/>
          <a:p>
            <a:r>
              <a:rPr lang="en-US" dirty="0" smtClean="0"/>
              <a:t>Footer Text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
        <p:nvSpPr>
          <p:cNvPr id="9" name="Content Placeholder 8"/>
          <p:cNvSpPr>
            <a:spLocks noGrp="1"/>
          </p:cNvSpPr>
          <p:nvPr>
            <p:ph sz="quarter" idx="13"/>
          </p:nvPr>
        </p:nvSpPr>
        <p:spPr>
          <a:xfrm>
            <a:off x="365760" y="2296694"/>
            <a:ext cx="4041648" cy="37625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2296694"/>
            <a:ext cx="4040188" cy="522705"/>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5" name="Text Placeholder 4"/>
          <p:cNvSpPr>
            <a:spLocks noGrp="1"/>
          </p:cNvSpPr>
          <p:nvPr>
            <p:ph type="body" sz="quarter" idx="3"/>
          </p:nvPr>
        </p:nvSpPr>
        <p:spPr>
          <a:xfrm>
            <a:off x="4648200" y="2296694"/>
            <a:ext cx="4041775" cy="522705"/>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7" name="Date Placeholder 6"/>
          <p:cNvSpPr>
            <a:spLocks noGrp="1"/>
          </p:cNvSpPr>
          <p:nvPr>
            <p:ph type="dt" sz="half" idx="10"/>
          </p:nvPr>
        </p:nvSpPr>
        <p:spPr/>
        <p:txBody>
          <a:bodyPr/>
          <a:lstStyle/>
          <a:p>
            <a:fld id="{F7EAEB24-CE78-465C-A726-91D0868FA48F}" type="datetime1">
              <a:rPr lang="en-US" smtClean="0"/>
              <a:pPr/>
              <a:t>3/13/2012</a:t>
            </a:fld>
            <a:endParaRPr lang="en-US" dirty="0"/>
          </a:p>
        </p:txBody>
      </p:sp>
      <p:sp>
        <p:nvSpPr>
          <p:cNvPr id="8" name="Footer Placeholder 7"/>
          <p:cNvSpPr>
            <a:spLocks noGrp="1"/>
          </p:cNvSpPr>
          <p:nvPr>
            <p:ph type="ftr" sz="quarter" idx="11"/>
          </p:nvPr>
        </p:nvSpPr>
        <p:spPr/>
        <p:txBody>
          <a:bodyPr/>
          <a:lstStyle/>
          <a:p>
            <a:r>
              <a:rPr lang="en-US" dirty="0" smtClean="0"/>
              <a:t>Footer Text</a:t>
            </a:r>
            <a:endParaRPr lang="en-US" dirty="0"/>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dirty="0"/>
          </a:p>
        </p:txBody>
      </p:sp>
      <p:sp>
        <p:nvSpPr>
          <p:cNvPr id="11" name="Content Placeholder 10"/>
          <p:cNvSpPr>
            <a:spLocks noGrp="1"/>
          </p:cNvSpPr>
          <p:nvPr>
            <p:ph sz="quarter" idx="13"/>
          </p:nvPr>
        </p:nvSpPr>
        <p:spPr>
          <a:xfrm>
            <a:off x="457200" y="2819400"/>
            <a:ext cx="4041648" cy="325333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2"/>
          <p:cNvSpPr>
            <a:spLocks noGrp="1"/>
          </p:cNvSpPr>
          <p:nvPr>
            <p:ph sz="quarter" idx="14"/>
          </p:nvPr>
        </p:nvSpPr>
        <p:spPr>
          <a:xfrm>
            <a:off x="4648200" y="2819400"/>
            <a:ext cx="4038600" cy="325333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BAADF0-1749-4E8B-9691-B44A5F8C0895}" type="datetime1">
              <a:rPr lang="en-US" smtClean="0"/>
              <a:pPr/>
              <a:t>3/13/2012</a:t>
            </a:fld>
            <a:endParaRPr lang="en-US" dirty="0"/>
          </a:p>
        </p:txBody>
      </p:sp>
      <p:sp>
        <p:nvSpPr>
          <p:cNvPr id="4" name="Footer Placeholder 3"/>
          <p:cNvSpPr>
            <a:spLocks noGrp="1"/>
          </p:cNvSpPr>
          <p:nvPr>
            <p:ph type="ftr" sz="quarter" idx="11"/>
          </p:nvPr>
        </p:nvSpPr>
        <p:spPr/>
        <p:txBody>
          <a:bodyPr/>
          <a:lstStyle/>
          <a:p>
            <a:r>
              <a:rPr lang="en-US" dirty="0" smtClean="0"/>
              <a:t>Footer Text</a:t>
            </a:r>
            <a:endParaRPr lang="en-US" dirty="0"/>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rotWithShape="1">
          <a:blip r:embed="rId2" cstate="prin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pPr/>
              <a:t>3/13/2012</a:t>
            </a:fld>
            <a:endParaRPr lang="en-US" dirty="0"/>
          </a:p>
        </p:txBody>
      </p:sp>
      <p:sp>
        <p:nvSpPr>
          <p:cNvPr id="3" name="Footer Placeholder 2"/>
          <p:cNvSpPr>
            <a:spLocks noGrp="1"/>
          </p:cNvSpPr>
          <p:nvPr>
            <p:ph type="ftr" sz="quarter" idx="11"/>
          </p:nvPr>
        </p:nvSpPr>
        <p:spPr/>
        <p:txBody>
          <a:bodyPr/>
          <a:lstStyle/>
          <a:p>
            <a:r>
              <a:rPr lang="en-US" dirty="0" smtClean="0"/>
              <a:t>Footer Text</a:t>
            </a:r>
            <a:endParaRPr lang="en-US" dirty="0"/>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78742" y="803842"/>
            <a:ext cx="3008313" cy="1558357"/>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378291" y="803842"/>
            <a:ext cx="5269053" cy="525538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78742" y="2438400"/>
            <a:ext cx="3008313" cy="362082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8BBB94-68E6-4675-A946-F1C5994EDBD7}" type="datetime1">
              <a:rPr lang="en-US" smtClean="0"/>
              <a:pPr/>
              <a:t>3/13/2012</a:t>
            </a:fld>
            <a:endParaRPr lang="en-US" dirty="0"/>
          </a:p>
        </p:txBody>
      </p:sp>
      <p:sp>
        <p:nvSpPr>
          <p:cNvPr id="6" name="Footer Placeholder 5"/>
          <p:cNvSpPr>
            <a:spLocks noGrp="1"/>
          </p:cNvSpPr>
          <p:nvPr>
            <p:ph type="ftr" sz="quarter" idx="11"/>
          </p:nvPr>
        </p:nvSpPr>
        <p:spPr/>
        <p:txBody>
          <a:bodyPr/>
          <a:lstStyle/>
          <a:p>
            <a:r>
              <a:rPr lang="en-US" dirty="0" smtClean="0"/>
              <a:t>Footer Text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796018"/>
            <a:ext cx="5711824" cy="895350"/>
          </a:xfrm>
        </p:spPr>
        <p:txBody>
          <a:bodyPr anchor="b"/>
          <a:lstStyle>
            <a:lvl1pPr algn="ctr">
              <a:lnSpc>
                <a:spcPct val="100000"/>
              </a:lnSpc>
              <a:defRPr sz="2800" b="0"/>
            </a:lvl1pPr>
          </a:lstStyle>
          <a:p>
            <a:r>
              <a:rPr lang="en-US" dirty="0" smtClean="0"/>
              <a:t>Click to edit Master title style</a:t>
            </a:r>
            <a:endParaRPr lang="en-US" dirty="0"/>
          </a:p>
        </p:txBody>
      </p:sp>
      <p:sp>
        <p:nvSpPr>
          <p:cNvPr id="3" name="Picture Placeholder 2"/>
          <p:cNvSpPr>
            <a:spLocks noGrp="1" noChangeAspect="1"/>
          </p:cNvSpPr>
          <p:nvPr>
            <p:ph type="pic" idx="1"/>
          </p:nvPr>
        </p:nvSpPr>
        <p:spPr>
          <a:xfrm>
            <a:off x="2097744" y="1767342"/>
            <a:ext cx="4900067" cy="3657600"/>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679576" y="55435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DC3B8377-21E3-4835-B75D-4E2847E2750F}" type="datetime1">
              <a:rPr lang="en-US" smtClean="0"/>
              <a:pPr/>
              <a:t>3/13/2012</a:t>
            </a:fld>
            <a:endParaRPr lang="en-US" dirty="0"/>
          </a:p>
        </p:txBody>
      </p:sp>
      <p:sp>
        <p:nvSpPr>
          <p:cNvPr id="6" name="Footer Placeholder 5"/>
          <p:cNvSpPr>
            <a:spLocks noGrp="1"/>
          </p:cNvSpPr>
          <p:nvPr>
            <p:ph type="ftr" sz="quarter" idx="11"/>
          </p:nvPr>
        </p:nvSpPr>
        <p:spPr/>
        <p:txBody>
          <a:bodyPr/>
          <a:lstStyle/>
          <a:p>
            <a:r>
              <a:rPr lang="en-US" dirty="0" smtClean="0"/>
              <a:t>Footer Text</a:t>
            </a:r>
            <a:endParaRPr lang="en-US" dirty="0"/>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cstate="prin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90333"/>
            <a:ext cx="8229600" cy="1506362"/>
          </a:xfrm>
          <a:prstGeom prst="rect">
            <a:avLst/>
          </a:prstGeom>
        </p:spPr>
        <p:txBody>
          <a:bodyPr vert="horz" lIns="91440" tIns="45720" rIns="91440" bIns="45720" rtlCol="0" anchor="b">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296695"/>
            <a:ext cx="8229600" cy="376252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1" y="6356350"/>
            <a:ext cx="1589335" cy="501650"/>
          </a:xfrm>
          <a:prstGeom prst="rect">
            <a:avLst/>
          </a:prstGeom>
        </p:spPr>
        <p:txBody>
          <a:bodyPr vert="horz" lIns="91440" tIns="45720" rIns="45720" bIns="45720" rtlCol="0" anchor="ctr"/>
          <a:lstStyle>
            <a:lvl1pPr algn="ctr">
              <a:defRPr sz="1000">
                <a:solidFill>
                  <a:schemeClr val="tx1">
                    <a:lumMod val="65000"/>
                    <a:lumOff val="35000"/>
                  </a:schemeClr>
                </a:solidFill>
                <a:latin typeface="Franklin Gothic Book"/>
              </a:defRPr>
            </a:lvl1pPr>
          </a:lstStyle>
          <a:p>
            <a:fld id="{B0C4986D-6BE9-4264-908F-02DB36FD8D6C}" type="datetime1">
              <a:rPr lang="en-US" smtClean="0"/>
              <a:pPr/>
              <a:t>3/13/2012</a:t>
            </a:fld>
            <a:endParaRPr lang="en-US" dirty="0"/>
          </a:p>
        </p:txBody>
      </p:sp>
      <p:sp>
        <p:nvSpPr>
          <p:cNvPr id="5" name="Footer Placeholder 4"/>
          <p:cNvSpPr>
            <a:spLocks noGrp="1"/>
          </p:cNvSpPr>
          <p:nvPr>
            <p:ph type="ftr" sz="quarter" idx="3"/>
          </p:nvPr>
        </p:nvSpPr>
        <p:spPr>
          <a:xfrm>
            <a:off x="2341432" y="6356350"/>
            <a:ext cx="4491291" cy="501651"/>
          </a:xfrm>
          <a:prstGeom prst="rect">
            <a:avLst/>
          </a:prstGeom>
        </p:spPr>
        <p:txBody>
          <a:bodyPr vert="horz" lIns="45720" tIns="45720" rIns="91440" bIns="45720" rtlCol="0" anchor="ctr"/>
          <a:lstStyle>
            <a:lvl1pPr algn="l">
              <a:defRPr sz="1100">
                <a:solidFill>
                  <a:schemeClr val="bg1"/>
                </a:solidFill>
                <a:latin typeface="Franklin Gothic Book"/>
              </a:defRPr>
            </a:lvl1pPr>
          </a:lstStyle>
          <a:p>
            <a:r>
              <a:rPr lang="en-US" dirty="0" smtClean="0"/>
              <a:t>Footer Text</a:t>
            </a:r>
            <a:endParaRPr lang="en-US" dirty="0"/>
          </a:p>
        </p:txBody>
      </p:sp>
      <p:sp>
        <p:nvSpPr>
          <p:cNvPr id="6" name="Slide Number Placeholder 5"/>
          <p:cNvSpPr>
            <a:spLocks noGrp="1"/>
          </p:cNvSpPr>
          <p:nvPr>
            <p:ph type="sldNum" sz="quarter" idx="4"/>
          </p:nvPr>
        </p:nvSpPr>
        <p:spPr>
          <a:xfrm>
            <a:off x="1702859" y="6356351"/>
            <a:ext cx="528199" cy="501650"/>
          </a:xfrm>
          <a:prstGeom prst="rect">
            <a:avLst/>
          </a:prstGeom>
        </p:spPr>
        <p:txBody>
          <a:bodyPr vert="horz" lIns="27432" tIns="45720" rIns="45720" bIns="45720" rtlCol="0" anchor="ctr"/>
          <a:lstStyle>
            <a:lvl1pPr algn="ctr">
              <a:defRPr sz="1000">
                <a:solidFill>
                  <a:schemeClr val="tx1">
                    <a:lumMod val="65000"/>
                    <a:lumOff val="35000"/>
                  </a:schemeClr>
                </a:solidFill>
                <a:latin typeface="Franklin Gothic Book"/>
              </a:defRPr>
            </a:lvl1pPr>
          </a:lstStyle>
          <a:p>
            <a:fld id="{BA9B540C-44DA-4F69-89C9-7C84606640D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lnSpc>
          <a:spcPts val="5800"/>
        </a:lnSpc>
        <a:spcBef>
          <a:spcPct val="0"/>
        </a:spcBef>
        <a:buNone/>
        <a:defRPr sz="5400" kern="1200">
          <a:solidFill>
            <a:schemeClr val="accent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r"/>
            <a:r>
              <a:rPr lang="en-US" dirty="0" smtClean="0"/>
              <a:t>University Administration Support Program</a:t>
            </a:r>
            <a:endParaRPr lang="en-US" dirty="0"/>
          </a:p>
        </p:txBody>
      </p:sp>
      <p:sp>
        <p:nvSpPr>
          <p:cNvPr id="3" name="Subtitle 2"/>
          <p:cNvSpPr>
            <a:spLocks noGrp="1"/>
          </p:cNvSpPr>
          <p:nvPr>
            <p:ph type="subTitle" idx="1"/>
          </p:nvPr>
        </p:nvSpPr>
        <p:spPr/>
        <p:txBody>
          <a:bodyPr>
            <a:normAutofit fontScale="92500"/>
          </a:bodyPr>
          <a:lstStyle/>
          <a:p>
            <a:r>
              <a:rPr lang="en-US" dirty="0" smtClean="0"/>
              <a:t>Supported by the Carnegie Corporation of New York</a:t>
            </a:r>
            <a:endParaRPr lang="en-US" dirty="0"/>
          </a:p>
        </p:txBody>
      </p:sp>
      <p:pic>
        <p:nvPicPr>
          <p:cNvPr id="6" name="Picture Placeholder 5" descr="interview.jpg"/>
          <p:cNvPicPr>
            <a:picLocks noGrp="1" noChangeAspect="1"/>
          </p:cNvPicPr>
          <p:nvPr>
            <p:ph type="pic" sz="quarter" idx="13"/>
          </p:nvPr>
        </p:nvPicPr>
        <p:blipFill>
          <a:blip r:embed="rId3" cstate="email"/>
          <a:srcRect t="8356"/>
          <a:stretch>
            <a:fillRect/>
          </a:stretch>
        </p:blipFill>
        <p:spPr>
          <a:xfrm>
            <a:off x="0" y="484909"/>
            <a:ext cx="4461164" cy="3002311"/>
          </a:xfrm>
          <a:ln w="9525">
            <a:solidFill>
              <a:schemeClr val="tx1"/>
            </a:solidFill>
          </a:ln>
        </p:spPr>
      </p:pic>
      <p:pic>
        <p:nvPicPr>
          <p:cNvPr id="7" name="Picture 6" descr="ClosingWorkshop 118.jpg"/>
          <p:cNvPicPr>
            <a:picLocks noChangeAspect="1"/>
          </p:cNvPicPr>
          <p:nvPr/>
        </p:nvPicPr>
        <p:blipFill>
          <a:blip r:embed="rId4" cstate="email"/>
          <a:srcRect t="11363"/>
          <a:stretch>
            <a:fillRect/>
          </a:stretch>
        </p:blipFill>
        <p:spPr>
          <a:xfrm>
            <a:off x="4461164" y="484909"/>
            <a:ext cx="4682836" cy="3002311"/>
          </a:xfrm>
          <a:prstGeom prst="rect">
            <a:avLst/>
          </a:prstGeom>
          <a:ln>
            <a:solidFill>
              <a:schemeClr val="tx1"/>
            </a:solidFill>
          </a:ln>
        </p:spPr>
      </p:pic>
    </p:spTree>
    <p:extLst>
      <p:ext uri="{BB962C8B-B14F-4D97-AF65-F5344CB8AC3E}">
        <p14:creationId xmlns="" xmlns:p14="http://schemas.microsoft.com/office/powerpoint/2010/main" val="78216325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0333"/>
            <a:ext cx="8229600" cy="1232431"/>
          </a:xfrm>
        </p:spPr>
        <p:txBody>
          <a:bodyPr anchor="ctr" anchorCtr="0"/>
          <a:lstStyle/>
          <a:p>
            <a:r>
              <a:rPr lang="en-US" sz="4000" dirty="0" smtClean="0"/>
              <a:t>UASP Management Topics</a:t>
            </a:r>
            <a:endParaRPr lang="en-US" sz="4000" dirty="0"/>
          </a:p>
        </p:txBody>
      </p:sp>
      <p:sp>
        <p:nvSpPr>
          <p:cNvPr id="3" name="Content Placeholder 2"/>
          <p:cNvSpPr>
            <a:spLocks noGrp="1"/>
          </p:cNvSpPr>
          <p:nvPr>
            <p:ph idx="1"/>
          </p:nvPr>
        </p:nvSpPr>
        <p:spPr>
          <a:xfrm>
            <a:off x="277092" y="2022764"/>
            <a:ext cx="4449654" cy="3762528"/>
          </a:xfrm>
        </p:spPr>
        <p:txBody>
          <a:bodyPr>
            <a:noAutofit/>
          </a:bodyPr>
          <a:lstStyle/>
          <a:p>
            <a:r>
              <a:rPr lang="en-US" dirty="0" smtClean="0"/>
              <a:t>Admissions Management</a:t>
            </a:r>
          </a:p>
          <a:p>
            <a:r>
              <a:rPr lang="en-US" dirty="0" smtClean="0"/>
              <a:t>Alumni Relations</a:t>
            </a:r>
          </a:p>
          <a:p>
            <a:r>
              <a:rPr lang="en-US" dirty="0" smtClean="0"/>
              <a:t>Campus Life/Student Services</a:t>
            </a:r>
          </a:p>
          <a:p>
            <a:r>
              <a:rPr lang="en-US" dirty="0" smtClean="0"/>
              <a:t>Community Relations</a:t>
            </a:r>
          </a:p>
          <a:p>
            <a:r>
              <a:rPr lang="en-US" dirty="0" smtClean="0"/>
              <a:t>Corporate Relations</a:t>
            </a:r>
          </a:p>
          <a:p>
            <a:r>
              <a:rPr lang="en-US" dirty="0" smtClean="0"/>
              <a:t>Fundraising/Development</a:t>
            </a:r>
          </a:p>
          <a:p>
            <a:r>
              <a:rPr lang="en-US" dirty="0" smtClean="0"/>
              <a:t>Government Relations</a:t>
            </a:r>
          </a:p>
          <a:p>
            <a:r>
              <a:rPr lang="en-US" dirty="0" smtClean="0"/>
              <a:t>Academic Department Management</a:t>
            </a:r>
          </a:p>
        </p:txBody>
      </p:sp>
      <p:sp>
        <p:nvSpPr>
          <p:cNvPr id="4" name="Content Placeholder 3"/>
          <p:cNvSpPr txBox="1">
            <a:spLocks/>
          </p:cNvSpPr>
          <p:nvPr/>
        </p:nvSpPr>
        <p:spPr>
          <a:xfrm>
            <a:off x="4648200" y="1945129"/>
            <a:ext cx="4038600" cy="384016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mj-lt"/>
                <a:ea typeface="+mn-ea"/>
                <a:cs typeface="+mn-cs"/>
              </a:rPr>
              <a:t>Human Resources Management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mj-lt"/>
                <a:ea typeface="+mn-ea"/>
                <a:cs typeface="+mn-cs"/>
              </a:rPr>
              <a:t>International Relations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mj-lt"/>
                <a:ea typeface="+mn-ea"/>
                <a:cs typeface="+mn-cs"/>
              </a:rPr>
              <a:t>Research Management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mj-lt"/>
                <a:ea typeface="+mn-ea"/>
                <a:cs typeface="+mn-cs"/>
              </a:rPr>
              <a:t>Strategic Planning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mj-lt"/>
                <a:ea typeface="+mn-ea"/>
                <a:cs typeface="+mn-cs"/>
              </a:rPr>
              <a:t>Tech Transfer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mj-lt"/>
                <a:ea typeface="+mn-ea"/>
                <a:cs typeface="+mn-cs"/>
              </a:rPr>
              <a:t>University Financing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mj-lt"/>
                <a:ea typeface="+mn-ea"/>
                <a:cs typeface="+mn-cs"/>
              </a:rPr>
              <a:t>University Governance/Trustees</a:t>
            </a:r>
          </a:p>
        </p:txBody>
      </p:sp>
    </p:spTree>
    <p:extLst>
      <p:ext uri="{BB962C8B-B14F-4D97-AF65-F5344CB8AC3E}">
        <p14:creationId xmlns="" xmlns:p14="http://schemas.microsoft.com/office/powerpoint/2010/main" val="184184210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0333"/>
            <a:ext cx="8229600" cy="1163158"/>
          </a:xfrm>
        </p:spPr>
        <p:txBody>
          <a:bodyPr anchor="ctr" anchorCtr="0"/>
          <a:lstStyle/>
          <a:p>
            <a:r>
              <a:rPr lang="en-US" sz="4400" dirty="0" smtClean="0"/>
              <a:t>US Host Institutions</a:t>
            </a:r>
            <a:endParaRPr lang="en-US" sz="4400" dirty="0"/>
          </a:p>
        </p:txBody>
      </p:sp>
      <p:sp>
        <p:nvSpPr>
          <p:cNvPr id="3" name="Content Placeholder 2"/>
          <p:cNvSpPr>
            <a:spLocks noGrp="1"/>
          </p:cNvSpPr>
          <p:nvPr>
            <p:ph idx="1"/>
          </p:nvPr>
        </p:nvSpPr>
        <p:spPr>
          <a:xfrm>
            <a:off x="4501663" y="1953490"/>
            <a:ext cx="4185138" cy="3983075"/>
          </a:xfrm>
        </p:spPr>
        <p:txBody>
          <a:bodyPr>
            <a:noAutofit/>
          </a:bodyPr>
          <a:lstStyle/>
          <a:p>
            <a:pPr>
              <a:buFont typeface="Wingdings" pitchFamily="2" charset="2"/>
              <a:buChar char="Ø"/>
            </a:pPr>
            <a:r>
              <a:rPr lang="en-US" sz="2000" dirty="0" smtClean="0"/>
              <a:t>Participants are affiliated with administrative departments of US public universities appropriate to their selected management interest</a:t>
            </a:r>
          </a:p>
          <a:p>
            <a:pPr>
              <a:buFontTx/>
              <a:buNone/>
            </a:pPr>
            <a:endParaRPr lang="en-US" sz="2000" dirty="0" smtClean="0"/>
          </a:p>
          <a:p>
            <a:pPr>
              <a:buFont typeface="Wingdings" pitchFamily="2" charset="2"/>
              <a:buChar char="Ø"/>
            </a:pPr>
            <a:r>
              <a:rPr lang="en-US" sz="2000" dirty="0" smtClean="0"/>
              <a:t>Participants are matched with a mentor who will introduce them to the system of administration at US universities</a:t>
            </a:r>
          </a:p>
        </p:txBody>
      </p:sp>
      <p:pic>
        <p:nvPicPr>
          <p:cNvPr id="4" name="Content Placeholder 4" descr="University of Wyoming 3.JPG"/>
          <p:cNvPicPr>
            <a:picLocks noChangeAspect="1"/>
          </p:cNvPicPr>
          <p:nvPr/>
        </p:nvPicPr>
        <p:blipFill>
          <a:blip r:embed="rId3" cstate="email"/>
          <a:srcRect/>
          <a:stretch>
            <a:fillRect/>
          </a:stretch>
        </p:blipFill>
        <p:spPr>
          <a:xfrm>
            <a:off x="457199" y="2155801"/>
            <a:ext cx="3896849" cy="2922636"/>
          </a:xfrm>
          <a:prstGeom prst="rect">
            <a:avLst/>
          </a:prstGeom>
        </p:spPr>
      </p:pic>
    </p:spTree>
    <p:extLst>
      <p:ext uri="{BB962C8B-B14F-4D97-AF65-F5344CB8AC3E}">
        <p14:creationId xmlns="" xmlns:p14="http://schemas.microsoft.com/office/powerpoint/2010/main" val="184184210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0333"/>
            <a:ext cx="8229600" cy="1163158"/>
          </a:xfrm>
        </p:spPr>
        <p:txBody>
          <a:bodyPr anchor="ctr" anchorCtr="0"/>
          <a:lstStyle/>
          <a:p>
            <a:r>
              <a:rPr lang="en-US" sz="4400" dirty="0" smtClean="0"/>
              <a:t>UASP Provides</a:t>
            </a:r>
            <a:endParaRPr lang="en-US" sz="4400" dirty="0"/>
          </a:p>
        </p:txBody>
      </p:sp>
      <p:sp>
        <p:nvSpPr>
          <p:cNvPr id="3" name="Content Placeholder 2"/>
          <p:cNvSpPr>
            <a:spLocks noGrp="1"/>
          </p:cNvSpPr>
          <p:nvPr>
            <p:ph idx="1"/>
          </p:nvPr>
        </p:nvSpPr>
        <p:spPr>
          <a:xfrm>
            <a:off x="759655" y="1953490"/>
            <a:ext cx="7927146" cy="4236295"/>
          </a:xfrm>
        </p:spPr>
        <p:txBody>
          <a:bodyPr>
            <a:noAutofit/>
          </a:bodyPr>
          <a:lstStyle/>
          <a:p>
            <a:pPr>
              <a:buFont typeface="Wingdings" pitchFamily="2" charset="2"/>
              <a:buChar char="Ø"/>
            </a:pPr>
            <a:r>
              <a:rPr lang="en-US" sz="2000" dirty="0" smtClean="0"/>
              <a:t>J-1 visa support for the period of the program</a:t>
            </a:r>
          </a:p>
          <a:p>
            <a:pPr>
              <a:buFont typeface="Wingdings" pitchFamily="2" charset="2"/>
              <a:buChar char="Ø"/>
            </a:pPr>
            <a:r>
              <a:rPr lang="en-US" sz="2000" dirty="0" smtClean="0"/>
              <a:t>Round-trip travel from fellows’ home cities to the US host institutions </a:t>
            </a:r>
          </a:p>
          <a:p>
            <a:pPr>
              <a:buFont typeface="Wingdings" pitchFamily="2" charset="2"/>
              <a:buChar char="Ø"/>
            </a:pPr>
            <a:r>
              <a:rPr lang="en-US" sz="2000" dirty="0" smtClean="0"/>
              <a:t>Accident and sickness insurance</a:t>
            </a:r>
          </a:p>
          <a:p>
            <a:pPr>
              <a:buFont typeface="Wingdings" pitchFamily="2" charset="2"/>
              <a:buChar char="Ø"/>
            </a:pPr>
            <a:r>
              <a:rPr lang="en-US" sz="2000" dirty="0" smtClean="0"/>
              <a:t>Housing and $40/day daily allowance for meals and incidentals </a:t>
            </a:r>
          </a:p>
          <a:p>
            <a:pPr>
              <a:buFont typeface="Wingdings" pitchFamily="2" charset="2"/>
              <a:buChar char="Ø"/>
            </a:pPr>
            <a:r>
              <a:rPr lang="en-US" sz="2000" dirty="0" smtClean="0"/>
              <a:t>Professional development allowance of $1000 for educational materials, professional conferences and membership in US professional associations</a:t>
            </a:r>
          </a:p>
          <a:p>
            <a:pPr>
              <a:buFont typeface="Wingdings" pitchFamily="2" charset="2"/>
              <a:buChar char="Ø"/>
            </a:pPr>
            <a:r>
              <a:rPr lang="en-US" sz="2000" dirty="0" smtClean="0"/>
              <a:t>Leadership and management training workshop in Washington, DC at the start of the program </a:t>
            </a:r>
          </a:p>
          <a:p>
            <a:pPr>
              <a:buFont typeface="Wingdings" pitchFamily="2" charset="2"/>
              <a:buChar char="Ø"/>
            </a:pPr>
            <a:r>
              <a:rPr lang="en-US" sz="2000" dirty="0" smtClean="0"/>
              <a:t>Two-day case study presentation workshop in Washington, DC at the conclusion of the program</a:t>
            </a:r>
          </a:p>
        </p:txBody>
      </p:sp>
    </p:spTree>
    <p:extLst>
      <p:ext uri="{BB962C8B-B14F-4D97-AF65-F5344CB8AC3E}">
        <p14:creationId xmlns="" xmlns:p14="http://schemas.microsoft.com/office/powerpoint/2010/main" val="184184210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0333"/>
            <a:ext cx="8229600" cy="1163158"/>
          </a:xfrm>
        </p:spPr>
        <p:txBody>
          <a:bodyPr anchor="ctr" anchorCtr="0"/>
          <a:lstStyle/>
          <a:p>
            <a:r>
              <a:rPr lang="en-US" sz="3600" dirty="0" smtClean="0"/>
              <a:t>UASP Case Studies and </a:t>
            </a:r>
            <a:br>
              <a:rPr lang="en-US" sz="3600" dirty="0" smtClean="0"/>
            </a:br>
            <a:r>
              <a:rPr lang="en-US" sz="3600" dirty="0" smtClean="0"/>
              <a:t>Pilot Project Grants</a:t>
            </a:r>
            <a:endParaRPr lang="en-US" sz="3600" dirty="0"/>
          </a:p>
        </p:txBody>
      </p:sp>
      <p:sp>
        <p:nvSpPr>
          <p:cNvPr id="3" name="Content Placeholder 2"/>
          <p:cNvSpPr>
            <a:spLocks noGrp="1"/>
          </p:cNvSpPr>
          <p:nvPr>
            <p:ph idx="1"/>
          </p:nvPr>
        </p:nvSpPr>
        <p:spPr>
          <a:xfrm>
            <a:off x="263236" y="1953491"/>
            <a:ext cx="8423564" cy="3762528"/>
          </a:xfrm>
        </p:spPr>
        <p:txBody>
          <a:bodyPr>
            <a:noAutofit/>
          </a:bodyPr>
          <a:lstStyle/>
          <a:p>
            <a:pPr>
              <a:buFontTx/>
              <a:buNone/>
            </a:pPr>
            <a:endParaRPr lang="en-US" sz="1200" dirty="0" smtClean="0"/>
          </a:p>
          <a:p>
            <a:r>
              <a:rPr lang="en-US" dirty="0" smtClean="0"/>
              <a:t>Participants author short articles or case studies, presenting models for university management change based on their experiences in the United States </a:t>
            </a:r>
          </a:p>
          <a:p>
            <a:pPr>
              <a:buFontTx/>
              <a:buNone/>
            </a:pPr>
            <a:endParaRPr lang="en-US" dirty="0" smtClean="0"/>
          </a:p>
          <a:p>
            <a:r>
              <a:rPr lang="en-US" dirty="0" smtClean="0"/>
              <a:t>Based on the results of their case study, interested participants create a proposal for a Pilot Project Grant to support targeted institutional change at their home university</a:t>
            </a:r>
          </a:p>
        </p:txBody>
      </p:sp>
    </p:spTree>
    <p:extLst>
      <p:ext uri="{BB962C8B-B14F-4D97-AF65-F5344CB8AC3E}">
        <p14:creationId xmlns="" xmlns:p14="http://schemas.microsoft.com/office/powerpoint/2010/main" val="184184210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0333"/>
            <a:ext cx="8229600" cy="1163158"/>
          </a:xfrm>
        </p:spPr>
        <p:txBody>
          <a:bodyPr anchor="ctr" anchorCtr="0"/>
          <a:lstStyle/>
          <a:p>
            <a:r>
              <a:rPr lang="en-US" sz="4000" dirty="0" smtClean="0"/>
              <a:t>UASP Alumni Activity</a:t>
            </a:r>
            <a:endParaRPr lang="en-US" sz="4000" dirty="0"/>
          </a:p>
        </p:txBody>
      </p:sp>
      <p:pic>
        <p:nvPicPr>
          <p:cNvPr id="6" name="Content Placeholder 5" descr="Pic23.BMP"/>
          <p:cNvPicPr>
            <a:picLocks noGrp="1" noChangeAspect="1"/>
          </p:cNvPicPr>
          <p:nvPr>
            <p:ph idx="1"/>
          </p:nvPr>
        </p:nvPicPr>
        <p:blipFill>
          <a:blip r:embed="rId3" cstate="email">
            <a:lum bright="20000" contrast="10000"/>
          </a:blip>
          <a:srcRect l="33982" r="8573"/>
          <a:stretch>
            <a:fillRect/>
          </a:stretch>
        </p:blipFill>
        <p:spPr>
          <a:xfrm>
            <a:off x="886690" y="1953491"/>
            <a:ext cx="2881746" cy="3762375"/>
          </a:xfrm>
          <a:ln w="3175">
            <a:solidFill>
              <a:schemeClr val="tx1"/>
            </a:solidFill>
          </a:ln>
        </p:spPr>
      </p:pic>
      <p:sp>
        <p:nvSpPr>
          <p:cNvPr id="7" name="Content Placeholder 2"/>
          <p:cNvSpPr txBox="1">
            <a:spLocks/>
          </p:cNvSpPr>
          <p:nvPr/>
        </p:nvSpPr>
        <p:spPr>
          <a:xfrm>
            <a:off x="4184073" y="1953491"/>
            <a:ext cx="4239491" cy="3854549"/>
          </a:xfrm>
          <a:prstGeom prst="rect">
            <a:avLst/>
          </a:prstGeom>
        </p:spPr>
        <p:txBody>
          <a:bodyPr vert="horz" lIns="91440" tIns="45720" rIns="91440" bIns="45720" rtlCol="0">
            <a:noAutofit/>
          </a:bodyPr>
          <a:lstStyle/>
          <a:p>
            <a:pPr marL="342900" indent="-342900">
              <a:spcBef>
                <a:spcPct val="20000"/>
              </a:spcBef>
              <a:buFont typeface="Arial" pitchFamily="34" charset="0"/>
              <a:buChar char="•"/>
            </a:pPr>
            <a:r>
              <a:rPr lang="en-US" dirty="0" smtClean="0">
                <a:solidFill>
                  <a:schemeClr val="tx1">
                    <a:lumMod val="50000"/>
                    <a:lumOff val="50000"/>
                  </a:schemeClr>
                </a:solidFill>
                <a:latin typeface="+mj-lt"/>
              </a:rPr>
              <a:t>Kweku Osam has recently accepted the position of Pro-Vice Chancellor of Academic Affairs at the University of Ghana. In addition to his responsibilities overseeing the university’s academic activities, he has also prioritized faculty development and training activities, which he focused on during his UASP fellowship at the University of Central Florida.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800" b="0" i="0" u="none" strike="noStrike" kern="1200" cap="none" spc="0" normalizeH="0" baseline="0" noProof="0" dirty="0">
              <a:ln>
                <a:noFill/>
              </a:ln>
              <a:solidFill>
                <a:schemeClr val="tx1">
                  <a:lumMod val="50000"/>
                  <a:lumOff val="50000"/>
                </a:schemeClr>
              </a:solidFill>
              <a:effectLst/>
              <a:uLnTx/>
              <a:uFillTx/>
              <a:latin typeface="+mj-lt"/>
              <a:ea typeface="+mn-ea"/>
              <a:cs typeface="+mn-cs"/>
            </a:endParaRPr>
          </a:p>
        </p:txBody>
      </p:sp>
    </p:spTree>
    <p:extLst>
      <p:ext uri="{BB962C8B-B14F-4D97-AF65-F5344CB8AC3E}">
        <p14:creationId xmlns="" xmlns:p14="http://schemas.microsoft.com/office/powerpoint/2010/main" val="184184210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0333"/>
            <a:ext cx="8229600" cy="1163158"/>
          </a:xfrm>
        </p:spPr>
        <p:txBody>
          <a:bodyPr anchor="ctr" anchorCtr="0"/>
          <a:lstStyle/>
          <a:p>
            <a:r>
              <a:rPr lang="en-US" sz="4000" dirty="0" smtClean="0"/>
              <a:t>UASP Alumni Activity</a:t>
            </a:r>
            <a:endParaRPr lang="en-US" sz="4000" dirty="0"/>
          </a:p>
        </p:txBody>
      </p:sp>
      <p:sp>
        <p:nvSpPr>
          <p:cNvPr id="7" name="Content Placeholder 2"/>
          <p:cNvSpPr txBox="1">
            <a:spLocks/>
          </p:cNvSpPr>
          <p:nvPr/>
        </p:nvSpPr>
        <p:spPr>
          <a:xfrm>
            <a:off x="457200" y="1953491"/>
            <a:ext cx="4239491" cy="3854549"/>
          </a:xfrm>
          <a:prstGeom prst="rect">
            <a:avLst/>
          </a:prstGeom>
        </p:spPr>
        <p:txBody>
          <a:bodyPr vert="horz" lIns="91440" tIns="45720" rIns="91440" bIns="45720" rtlCol="0">
            <a:noAutofit/>
          </a:bodyPr>
          <a:lstStyle/>
          <a:p>
            <a:pPr marL="342900" indent="-342900">
              <a:spcBef>
                <a:spcPct val="20000"/>
              </a:spcBef>
              <a:buFont typeface="Arial" pitchFamily="34" charset="0"/>
              <a:buChar char="•"/>
            </a:pPr>
            <a:r>
              <a:rPr lang="en-US" dirty="0" smtClean="0">
                <a:solidFill>
                  <a:schemeClr val="tx1">
                    <a:lumMod val="50000"/>
                    <a:lumOff val="50000"/>
                  </a:schemeClr>
                </a:solidFill>
                <a:latin typeface="+mj-lt"/>
              </a:rPr>
              <a:t>Through a Pilot Project Grant, Felicia Takrama created a administrative reform project to increase the involvement of alumni of the University of Education, </a:t>
            </a:r>
            <a:r>
              <a:rPr lang="en-US" dirty="0" err="1" smtClean="0">
                <a:solidFill>
                  <a:schemeClr val="tx1">
                    <a:lumMod val="50000"/>
                    <a:lumOff val="50000"/>
                  </a:schemeClr>
                </a:solidFill>
                <a:latin typeface="+mj-lt"/>
              </a:rPr>
              <a:t>Winneba</a:t>
            </a:r>
            <a:r>
              <a:rPr lang="en-US" dirty="0" smtClean="0">
                <a:solidFill>
                  <a:schemeClr val="tx1">
                    <a:lumMod val="50000"/>
                    <a:lumOff val="50000"/>
                  </a:schemeClr>
                </a:solidFill>
                <a:latin typeface="+mj-lt"/>
              </a:rPr>
              <a:t> in local and district chapters of the Alumni Association. The project is reaching out to alumni to create at least 30 district chapters to provide training and networking opportunities for alumni.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800" b="0" i="0" u="none" strike="noStrike" kern="1200" cap="none" spc="0" normalizeH="0" baseline="0" noProof="0" dirty="0">
              <a:ln>
                <a:noFill/>
              </a:ln>
              <a:solidFill>
                <a:schemeClr val="tx1">
                  <a:lumMod val="50000"/>
                  <a:lumOff val="50000"/>
                </a:schemeClr>
              </a:solidFill>
              <a:effectLst/>
              <a:uLnTx/>
              <a:uFillTx/>
              <a:latin typeface="+mj-lt"/>
              <a:ea typeface="+mn-ea"/>
              <a:cs typeface="+mn-cs"/>
            </a:endParaRPr>
          </a:p>
        </p:txBody>
      </p:sp>
      <p:pic>
        <p:nvPicPr>
          <p:cNvPr id="8" name="Picture 7" descr="Swedru Picx- during facilitation.JPG"/>
          <p:cNvPicPr>
            <a:picLocks noChangeAspect="1"/>
          </p:cNvPicPr>
          <p:nvPr/>
        </p:nvPicPr>
        <p:blipFill>
          <a:blip r:embed="rId3" cstate="email"/>
          <a:stretch>
            <a:fillRect/>
          </a:stretch>
        </p:blipFill>
        <p:spPr>
          <a:xfrm>
            <a:off x="5070764" y="2237509"/>
            <a:ext cx="3293918" cy="2195945"/>
          </a:xfrm>
          <a:prstGeom prst="rect">
            <a:avLst/>
          </a:prstGeom>
          <a:ln w="3175">
            <a:solidFill>
              <a:schemeClr val="tx1"/>
            </a:solidFill>
          </a:ln>
        </p:spPr>
      </p:pic>
    </p:spTree>
    <p:extLst>
      <p:ext uri="{BB962C8B-B14F-4D97-AF65-F5344CB8AC3E}">
        <p14:creationId xmlns="" xmlns:p14="http://schemas.microsoft.com/office/powerpoint/2010/main" val="184184210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UASP Timeline</a:t>
            </a:r>
            <a:endParaRPr lang="en-US" sz="4400" dirty="0"/>
          </a:p>
        </p:txBody>
      </p:sp>
      <p:sp>
        <p:nvSpPr>
          <p:cNvPr id="3" name="Content Placeholder 2"/>
          <p:cNvSpPr>
            <a:spLocks noGrp="1"/>
          </p:cNvSpPr>
          <p:nvPr>
            <p:ph idx="1"/>
          </p:nvPr>
        </p:nvSpPr>
        <p:spPr>
          <a:xfrm>
            <a:off x="253219" y="2296695"/>
            <a:ext cx="8686800" cy="3762528"/>
          </a:xfrm>
        </p:spPr>
        <p:txBody>
          <a:bodyPr/>
          <a:lstStyle/>
          <a:p>
            <a:pPr>
              <a:buFontTx/>
              <a:buNone/>
            </a:pPr>
            <a:endParaRPr lang="en-US" dirty="0" smtClean="0"/>
          </a:p>
          <a:p>
            <a:r>
              <a:rPr lang="en-US" dirty="0" smtClean="0"/>
              <a:t>May 1, 2012: Application deadline </a:t>
            </a:r>
          </a:p>
          <a:p>
            <a:r>
              <a:rPr lang="en-US" dirty="0" smtClean="0"/>
              <a:t>June 2012: Semi-finalists interviews and Finalist notification</a:t>
            </a:r>
          </a:p>
          <a:p>
            <a:r>
              <a:rPr lang="en-US" dirty="0" smtClean="0"/>
              <a:t>Mid September – Mid November 2012: Cohort I Fellowship in the United States</a:t>
            </a:r>
          </a:p>
          <a:p>
            <a:r>
              <a:rPr lang="en-US" dirty="0" smtClean="0"/>
              <a:t>Late January – Late March 2013: Cohort II Fellowship in the United States</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sz="4000" dirty="0" smtClean="0"/>
              <a:t>UASP Selection Criteria</a:t>
            </a:r>
            <a:br>
              <a:rPr lang="en-US" sz="4000" dirty="0" smtClean="0"/>
            </a:br>
            <a:r>
              <a:rPr lang="en-US" sz="3200" dirty="0" smtClean="0"/>
              <a:t>(in order of importance)</a:t>
            </a:r>
            <a:endParaRPr lang="en-US" sz="3200" dirty="0"/>
          </a:p>
        </p:txBody>
      </p:sp>
      <p:sp>
        <p:nvSpPr>
          <p:cNvPr id="3" name="Content Placeholder 2"/>
          <p:cNvSpPr>
            <a:spLocks noGrp="1"/>
          </p:cNvSpPr>
          <p:nvPr>
            <p:ph idx="1"/>
          </p:nvPr>
        </p:nvSpPr>
        <p:spPr>
          <a:xfrm>
            <a:off x="457200" y="2296695"/>
            <a:ext cx="8229599" cy="3762528"/>
          </a:xfrm>
        </p:spPr>
        <p:txBody>
          <a:bodyPr>
            <a:normAutofit lnSpcReduction="10000"/>
          </a:bodyPr>
          <a:lstStyle/>
          <a:p>
            <a:pPr algn="ctr">
              <a:spcBef>
                <a:spcPct val="0"/>
              </a:spcBef>
              <a:buFontTx/>
              <a:buNone/>
            </a:pPr>
            <a:endParaRPr lang="en-US" dirty="0" smtClean="0"/>
          </a:p>
          <a:p>
            <a:pPr>
              <a:buFontTx/>
              <a:buAutoNum type="arabicPeriod"/>
            </a:pPr>
            <a:r>
              <a:rPr lang="en-US" dirty="0" smtClean="0"/>
              <a:t>Appropriateness of the applicant's position within the university to influence management practices in the selected topic.</a:t>
            </a:r>
          </a:p>
          <a:p>
            <a:pPr>
              <a:buFontTx/>
              <a:buAutoNum type="arabicPeriod"/>
            </a:pPr>
            <a:r>
              <a:rPr lang="en-US" dirty="0" smtClean="0"/>
              <a:t>Relevance of the selected managerial topic to the university's or ministry’s priorities.</a:t>
            </a:r>
          </a:p>
          <a:p>
            <a:pPr>
              <a:buFontTx/>
              <a:buAutoNum type="arabicPeriod"/>
            </a:pPr>
            <a:r>
              <a:rPr lang="en-US" dirty="0" smtClean="0"/>
              <a:t>Prior management experience of the applicant.</a:t>
            </a:r>
          </a:p>
          <a:p>
            <a:pPr>
              <a:buFontTx/>
              <a:buAutoNum type="arabicPeriod"/>
            </a:pPr>
            <a:r>
              <a:rPr lang="en-US" dirty="0" smtClean="0"/>
              <a:t>Thoroughness and relevance of applicants answers to application questions.</a:t>
            </a:r>
          </a:p>
          <a:p>
            <a:pPr>
              <a:buFontTx/>
              <a:buAutoNum type="arabicPeriod"/>
            </a:pPr>
            <a:r>
              <a:rPr lang="en-US" dirty="0" smtClean="0"/>
              <a:t>Ability to converse independently in English. </a:t>
            </a:r>
          </a:p>
          <a:p>
            <a:pPr>
              <a:buFontTx/>
              <a:buChar char="•"/>
            </a:pPr>
            <a:endParaRPr lang="en-US" dirty="0" smtClean="0"/>
          </a:p>
          <a:p>
            <a:pPr>
              <a:buFontTx/>
              <a:buChar char="•"/>
            </a:pPr>
            <a:endParaRPr lang="en-US" dirty="0" smtClean="0"/>
          </a:p>
        </p:txBody>
      </p:sp>
    </p:spTree>
    <p:extLst>
      <p:ext uri="{BB962C8B-B14F-4D97-AF65-F5344CB8AC3E}">
        <p14:creationId xmlns="" xmlns:p14="http://schemas.microsoft.com/office/powerpoint/2010/main" val="189726031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0333"/>
            <a:ext cx="8229600" cy="1163158"/>
          </a:xfrm>
        </p:spPr>
        <p:txBody>
          <a:bodyPr anchor="ctr" anchorCtr="0"/>
          <a:lstStyle/>
          <a:p>
            <a:r>
              <a:rPr lang="en-US" sz="3600" b="1" dirty="0" smtClean="0"/>
              <a:t>A Complete Application </a:t>
            </a:r>
            <a:br>
              <a:rPr lang="en-US" sz="3600" b="1" dirty="0" smtClean="0"/>
            </a:br>
            <a:r>
              <a:rPr lang="en-US" sz="3600" b="1" dirty="0" smtClean="0"/>
              <a:t>Must Include:</a:t>
            </a:r>
            <a:endParaRPr lang="en-US" sz="3600" dirty="0"/>
          </a:p>
        </p:txBody>
      </p:sp>
      <p:sp>
        <p:nvSpPr>
          <p:cNvPr id="3" name="Content Placeholder 2"/>
          <p:cNvSpPr>
            <a:spLocks noGrp="1"/>
          </p:cNvSpPr>
          <p:nvPr>
            <p:ph idx="1"/>
          </p:nvPr>
        </p:nvSpPr>
        <p:spPr>
          <a:xfrm>
            <a:off x="166255" y="2327564"/>
            <a:ext cx="8977745" cy="3482393"/>
          </a:xfrm>
        </p:spPr>
        <p:txBody>
          <a:bodyPr>
            <a:noAutofit/>
          </a:bodyPr>
          <a:lstStyle/>
          <a:p>
            <a:pPr algn="ctr">
              <a:spcBef>
                <a:spcPts val="300"/>
              </a:spcBef>
              <a:buFontTx/>
              <a:buNone/>
            </a:pPr>
            <a:endParaRPr lang="en-US" sz="1200" b="1" dirty="0" smtClean="0"/>
          </a:p>
          <a:p>
            <a:pPr algn="ctr">
              <a:spcBef>
                <a:spcPts val="300"/>
              </a:spcBef>
              <a:buFontTx/>
              <a:buNone/>
            </a:pPr>
            <a:endParaRPr lang="en-US" sz="1200" b="1" dirty="0" smtClean="0"/>
          </a:p>
          <a:p>
            <a:pPr>
              <a:spcBef>
                <a:spcPts val="300"/>
              </a:spcBef>
              <a:buFont typeface="Wingdings" pitchFamily="2" charset="2"/>
              <a:buChar char="ü"/>
            </a:pPr>
            <a:endParaRPr lang="en-US" b="1" i="1" dirty="0" smtClean="0"/>
          </a:p>
          <a:p>
            <a:pPr>
              <a:spcBef>
                <a:spcPts val="300"/>
              </a:spcBef>
              <a:buFont typeface="Wingdings" pitchFamily="2" charset="2"/>
              <a:buChar char="ü"/>
            </a:pPr>
            <a:r>
              <a:rPr lang="en-US" b="1" i="1" dirty="0" smtClean="0"/>
              <a:t>A completed Application Form</a:t>
            </a:r>
          </a:p>
          <a:p>
            <a:pPr>
              <a:spcBef>
                <a:spcPts val="300"/>
              </a:spcBef>
              <a:buFont typeface="Wingdings" pitchFamily="2" charset="2"/>
              <a:buChar char="ü"/>
            </a:pPr>
            <a:r>
              <a:rPr lang="en-US" b="1" i="1" dirty="0" smtClean="0"/>
              <a:t>Curriculum Vitae (CV)</a:t>
            </a:r>
            <a:endParaRPr lang="en-US" dirty="0" smtClean="0"/>
          </a:p>
          <a:p>
            <a:pPr>
              <a:spcBef>
                <a:spcPts val="300"/>
              </a:spcBef>
              <a:buFont typeface="Wingdings" pitchFamily="2" charset="2"/>
              <a:buChar char="ü"/>
            </a:pPr>
            <a:r>
              <a:rPr lang="en-US" b="1" i="1" dirty="0" smtClean="0"/>
              <a:t>Letter of Support from the Rector of your Home Institution</a:t>
            </a:r>
          </a:p>
          <a:p>
            <a:pPr>
              <a:spcBef>
                <a:spcPts val="300"/>
              </a:spcBef>
              <a:buFont typeface="Wingdings" pitchFamily="2" charset="2"/>
              <a:buChar char="ü"/>
            </a:pPr>
            <a:r>
              <a:rPr lang="en-US" b="1" i="1" dirty="0" smtClean="0"/>
              <a:t>Organization Chart of your Home Institution’s Administrative Structure</a:t>
            </a:r>
          </a:p>
          <a:p>
            <a:pPr>
              <a:spcBef>
                <a:spcPts val="300"/>
              </a:spcBef>
              <a:buFontTx/>
              <a:buNone/>
            </a:pPr>
            <a:endParaRPr lang="en-US" b="1" i="1" dirty="0" smtClean="0"/>
          </a:p>
          <a:p>
            <a:pPr>
              <a:spcBef>
                <a:spcPts val="300"/>
              </a:spcBef>
              <a:buFontTx/>
              <a:buNone/>
            </a:pPr>
            <a:r>
              <a:rPr lang="en-US" sz="1600" b="1" i="1" dirty="0" smtClean="0"/>
              <a:t>Each of these items must meet the criteria outlined in the Application Instructions. </a:t>
            </a:r>
          </a:p>
          <a:p>
            <a:pPr lvl="2"/>
            <a:endParaRPr lang="en-US" sz="2800" dirty="0" smtClean="0"/>
          </a:p>
        </p:txBody>
      </p:sp>
    </p:spTree>
    <p:extLst>
      <p:ext uri="{BB962C8B-B14F-4D97-AF65-F5344CB8AC3E}">
        <p14:creationId xmlns="" xmlns:p14="http://schemas.microsoft.com/office/powerpoint/2010/main" val="184184210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sz="4000" dirty="0" smtClean="0"/>
              <a:t>UASP Application Deadline</a:t>
            </a:r>
            <a:endParaRPr lang="en-US" sz="4000" dirty="0"/>
          </a:p>
        </p:txBody>
      </p:sp>
      <p:sp>
        <p:nvSpPr>
          <p:cNvPr id="3" name="Content Placeholder 2"/>
          <p:cNvSpPr>
            <a:spLocks noGrp="1"/>
          </p:cNvSpPr>
          <p:nvPr>
            <p:ph sz="half" idx="2"/>
          </p:nvPr>
        </p:nvSpPr>
        <p:spPr>
          <a:xfrm>
            <a:off x="457200" y="2296694"/>
            <a:ext cx="8229600" cy="3762529"/>
          </a:xfrm>
        </p:spPr>
        <p:txBody>
          <a:bodyPr>
            <a:normAutofit/>
          </a:bodyPr>
          <a:lstStyle/>
          <a:p>
            <a:pPr algn="ctr">
              <a:spcBef>
                <a:spcPct val="0"/>
              </a:spcBef>
              <a:buFontTx/>
              <a:buNone/>
            </a:pPr>
            <a:r>
              <a:rPr lang="en-US" dirty="0" smtClean="0"/>
              <a:t>is </a:t>
            </a:r>
            <a:r>
              <a:rPr lang="en-US" b="1" dirty="0" smtClean="0"/>
              <a:t>Tuesday, May 1, 2012 at 5 PM</a:t>
            </a:r>
          </a:p>
          <a:p>
            <a:pPr algn="ctr">
              <a:spcBef>
                <a:spcPct val="0"/>
              </a:spcBef>
              <a:buFontTx/>
              <a:buNone/>
            </a:pPr>
            <a:r>
              <a:rPr lang="en-US" sz="1800" b="1" dirty="0" smtClean="0"/>
              <a:t>  (Washington, DC time)</a:t>
            </a:r>
            <a:r>
              <a:rPr lang="en-US" sz="1800" dirty="0" smtClean="0"/>
              <a:t> </a:t>
            </a:r>
            <a:endParaRPr lang="en-US" sz="1800" b="1" dirty="0" smtClean="0"/>
          </a:p>
          <a:p>
            <a:pPr algn="ctr">
              <a:buFontTx/>
              <a:buNone/>
            </a:pPr>
            <a:endParaRPr lang="en-US" sz="1050" dirty="0" smtClean="0"/>
          </a:p>
          <a:p>
            <a:pPr algn="ctr">
              <a:buFontTx/>
              <a:buNone/>
            </a:pPr>
            <a:endParaRPr lang="en-US" sz="1050" dirty="0" smtClean="0"/>
          </a:p>
          <a:p>
            <a:pPr algn="ctr">
              <a:buFontTx/>
              <a:buNone/>
            </a:pPr>
            <a:endParaRPr lang="en-US" sz="1050" dirty="0" smtClean="0"/>
          </a:p>
          <a:p>
            <a:pPr algn="ctr">
              <a:buFontTx/>
              <a:buNone/>
            </a:pPr>
            <a:r>
              <a:rPr lang="en-US" dirty="0" smtClean="0"/>
              <a:t>An electronic copy of the application along with all of the supporting documentation must be emailed to </a:t>
            </a:r>
            <a:r>
              <a:rPr lang="en-US" b="1" u="sng" dirty="0" smtClean="0">
                <a:solidFill>
                  <a:schemeClr val="accent2">
                    <a:lumMod val="75000"/>
                  </a:schemeClr>
                </a:solidFill>
              </a:rPr>
              <a:t>uasp@irex.org</a:t>
            </a:r>
            <a:endParaRPr lang="en-US" b="1" dirty="0" smtClean="0">
              <a:solidFill>
                <a:schemeClr val="accent2">
                  <a:lumMod val="75000"/>
                </a:schemeClr>
              </a:solidFill>
            </a:endParaRPr>
          </a:p>
          <a:p>
            <a:pPr>
              <a:buNone/>
            </a:pPr>
            <a:endParaRPr lang="en-US" dirty="0" smtClean="0"/>
          </a:p>
          <a:p>
            <a:pPr algn="ctr">
              <a:buNone/>
            </a:pPr>
            <a:r>
              <a:rPr lang="en-US" sz="2200" i="1" dirty="0" smtClean="0"/>
              <a:t>Incomplete applications will not be considered.</a:t>
            </a:r>
            <a:endParaRPr lang="en-US" sz="2200" i="1" dirty="0"/>
          </a:p>
        </p:txBody>
      </p:sp>
    </p:spTree>
    <p:extLst>
      <p:ext uri="{BB962C8B-B14F-4D97-AF65-F5344CB8AC3E}">
        <p14:creationId xmlns="" xmlns:p14="http://schemas.microsoft.com/office/powerpoint/2010/main" val="238002737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sz="2800" dirty="0" smtClean="0"/>
              <a:t>(International Research &amp; Exchanges Board) </a:t>
            </a:r>
            <a:r>
              <a:rPr lang="en-US" sz="4000" dirty="0" smtClean="0"/>
              <a:t>IREX</a:t>
            </a:r>
            <a:endParaRPr lang="en-US" sz="4000" dirty="0"/>
          </a:p>
        </p:txBody>
      </p:sp>
      <p:sp>
        <p:nvSpPr>
          <p:cNvPr id="3" name="Content Placeholder 2"/>
          <p:cNvSpPr>
            <a:spLocks noGrp="1"/>
          </p:cNvSpPr>
          <p:nvPr>
            <p:ph idx="1"/>
          </p:nvPr>
        </p:nvSpPr>
        <p:spPr/>
        <p:txBody>
          <a:bodyPr>
            <a:normAutofit/>
          </a:bodyPr>
          <a:lstStyle/>
          <a:p>
            <a:pPr algn="ctr">
              <a:spcBef>
                <a:spcPts val="300"/>
              </a:spcBef>
              <a:buFontTx/>
              <a:buNone/>
            </a:pPr>
            <a:endParaRPr lang="en-US" dirty="0" smtClean="0"/>
          </a:p>
          <a:p>
            <a:pPr algn="just">
              <a:spcBef>
                <a:spcPts val="300"/>
              </a:spcBef>
              <a:buFontTx/>
              <a:buNone/>
            </a:pPr>
            <a:r>
              <a:rPr lang="en-US" sz="2000" dirty="0" smtClean="0"/>
              <a:t>     IREX is an international nonprofit organization providing thought leadership and innovative programs to promote positive lasting change globally.  We enable local individuals and institutions to build key elements of a vibrant society:</a:t>
            </a:r>
          </a:p>
          <a:p>
            <a:pPr algn="just">
              <a:spcBef>
                <a:spcPts val="300"/>
              </a:spcBef>
              <a:buFontTx/>
              <a:buNone/>
            </a:pPr>
            <a:endParaRPr lang="en-US" sz="2000" dirty="0" smtClean="0"/>
          </a:p>
          <a:p>
            <a:pPr lvl="1">
              <a:spcBef>
                <a:spcPts val="300"/>
              </a:spcBef>
              <a:buFont typeface="Wingdings" pitchFamily="2" charset="2"/>
              <a:buChar char="Ø"/>
            </a:pPr>
            <a:r>
              <a:rPr lang="en-US" sz="2000" dirty="0" smtClean="0"/>
              <a:t>quality </a:t>
            </a:r>
            <a:r>
              <a:rPr lang="en-US" sz="2000" b="1" dirty="0" smtClean="0"/>
              <a:t>education</a:t>
            </a:r>
          </a:p>
          <a:p>
            <a:pPr lvl="1">
              <a:spcBef>
                <a:spcPts val="300"/>
              </a:spcBef>
              <a:buFont typeface="Wingdings" pitchFamily="2" charset="2"/>
              <a:buChar char="Ø"/>
            </a:pPr>
            <a:r>
              <a:rPr lang="en-US" sz="2000" dirty="0" smtClean="0"/>
              <a:t>independent </a:t>
            </a:r>
            <a:r>
              <a:rPr lang="en-US" sz="2000" b="1" dirty="0" smtClean="0"/>
              <a:t>media</a:t>
            </a:r>
          </a:p>
          <a:p>
            <a:pPr lvl="1">
              <a:spcBef>
                <a:spcPts val="300"/>
              </a:spcBef>
              <a:buFont typeface="Wingdings" pitchFamily="2" charset="2"/>
              <a:buChar char="Ø"/>
            </a:pPr>
            <a:r>
              <a:rPr lang="en-US" sz="2000" dirty="0" smtClean="0"/>
              <a:t>strong </a:t>
            </a:r>
            <a:r>
              <a:rPr lang="en-US" sz="2000" b="1" dirty="0" smtClean="0"/>
              <a:t>communities</a:t>
            </a:r>
          </a:p>
        </p:txBody>
      </p:sp>
    </p:spTree>
    <p:extLst>
      <p:ext uri="{BB962C8B-B14F-4D97-AF65-F5344CB8AC3E}">
        <p14:creationId xmlns="" xmlns:p14="http://schemas.microsoft.com/office/powerpoint/2010/main" val="123009149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ctr" anchorCtr="0"/>
          <a:lstStyle/>
          <a:p>
            <a:r>
              <a:rPr lang="en-US" dirty="0" smtClean="0"/>
              <a:t>Questions?</a:t>
            </a:r>
            <a:endParaRPr lang="en-US" dirty="0"/>
          </a:p>
        </p:txBody>
      </p:sp>
      <p:sp>
        <p:nvSpPr>
          <p:cNvPr id="6" name="Content Placeholder 5"/>
          <p:cNvSpPr>
            <a:spLocks noGrp="1"/>
          </p:cNvSpPr>
          <p:nvPr>
            <p:ph sz="quarter" idx="13"/>
          </p:nvPr>
        </p:nvSpPr>
        <p:spPr>
          <a:xfrm>
            <a:off x="365760" y="2296694"/>
            <a:ext cx="8321040" cy="3762529"/>
          </a:xfrm>
        </p:spPr>
        <p:txBody>
          <a:bodyPr>
            <a:normAutofit/>
          </a:bodyPr>
          <a:lstStyle/>
          <a:p>
            <a:pPr algn="ctr">
              <a:buFontTx/>
              <a:buNone/>
              <a:defRPr/>
            </a:pPr>
            <a:r>
              <a:rPr lang="en-US" dirty="0" smtClean="0">
                <a:solidFill>
                  <a:schemeClr val="tx2">
                    <a:lumMod val="90000"/>
                    <a:lumOff val="10000"/>
                  </a:schemeClr>
                </a:solidFill>
              </a:rPr>
              <a:t>May be addressed to IREX staff at </a:t>
            </a:r>
            <a:r>
              <a:rPr lang="en-US" u="sng" dirty="0" smtClean="0">
                <a:solidFill>
                  <a:schemeClr val="accent2">
                    <a:lumMod val="75000"/>
                  </a:schemeClr>
                </a:solidFill>
              </a:rPr>
              <a:t>uasp@irex.org</a:t>
            </a:r>
            <a:r>
              <a:rPr lang="en-US" dirty="0" smtClean="0">
                <a:solidFill>
                  <a:srgbClr val="FF0000"/>
                </a:solidFill>
              </a:rPr>
              <a:t> </a:t>
            </a:r>
          </a:p>
          <a:p>
            <a:pPr algn="ctr">
              <a:spcBef>
                <a:spcPct val="0"/>
              </a:spcBef>
              <a:buFontTx/>
              <a:buNone/>
              <a:defRPr/>
            </a:pPr>
            <a:endParaRPr lang="en-US" sz="1050" dirty="0" smtClean="0"/>
          </a:p>
          <a:p>
            <a:pPr algn="ctr">
              <a:spcBef>
                <a:spcPct val="0"/>
              </a:spcBef>
              <a:buFontTx/>
              <a:buNone/>
              <a:defRPr/>
            </a:pPr>
            <a:endParaRPr lang="en-US" sz="1050" b="1" dirty="0" smtClean="0">
              <a:solidFill>
                <a:srgbClr val="960000"/>
              </a:solidFill>
            </a:endParaRPr>
          </a:p>
          <a:p>
            <a:pPr algn="ctr">
              <a:spcBef>
                <a:spcPct val="0"/>
              </a:spcBef>
              <a:buFontTx/>
              <a:buNone/>
              <a:defRPr/>
            </a:pPr>
            <a:endParaRPr lang="en-US" b="1" dirty="0" smtClean="0">
              <a:solidFill>
                <a:schemeClr val="accent2">
                  <a:lumMod val="75000"/>
                </a:schemeClr>
              </a:solidFill>
            </a:endParaRPr>
          </a:p>
          <a:p>
            <a:pPr algn="ctr">
              <a:spcBef>
                <a:spcPct val="0"/>
              </a:spcBef>
              <a:buFontTx/>
              <a:buNone/>
              <a:defRPr/>
            </a:pPr>
            <a:r>
              <a:rPr lang="en-US" b="1" dirty="0" smtClean="0">
                <a:solidFill>
                  <a:schemeClr val="accent2">
                    <a:lumMod val="75000"/>
                  </a:schemeClr>
                </a:solidFill>
              </a:rPr>
              <a:t>Application Deadline: </a:t>
            </a:r>
          </a:p>
          <a:p>
            <a:pPr algn="ctr">
              <a:spcBef>
                <a:spcPct val="0"/>
              </a:spcBef>
              <a:buFontTx/>
              <a:buNone/>
              <a:defRPr/>
            </a:pPr>
            <a:r>
              <a:rPr lang="en-US" b="1" dirty="0" smtClean="0">
                <a:solidFill>
                  <a:schemeClr val="tx2">
                    <a:lumMod val="90000"/>
                    <a:lumOff val="10000"/>
                  </a:schemeClr>
                </a:solidFill>
              </a:rPr>
              <a:t>5 PM,</a:t>
            </a:r>
            <a:r>
              <a:rPr lang="en-US" dirty="0" smtClean="0">
                <a:solidFill>
                  <a:schemeClr val="tx2">
                    <a:lumMod val="90000"/>
                    <a:lumOff val="10000"/>
                  </a:schemeClr>
                </a:solidFill>
              </a:rPr>
              <a:t> </a:t>
            </a:r>
            <a:r>
              <a:rPr lang="en-US" b="1" dirty="0" smtClean="0">
                <a:solidFill>
                  <a:schemeClr val="tx2">
                    <a:lumMod val="90000"/>
                    <a:lumOff val="10000"/>
                  </a:schemeClr>
                </a:solidFill>
              </a:rPr>
              <a:t>May 1, 2012</a:t>
            </a:r>
          </a:p>
          <a:p>
            <a:pPr algn="ctr">
              <a:spcBef>
                <a:spcPct val="0"/>
              </a:spcBef>
              <a:buFontTx/>
              <a:buNone/>
              <a:defRPr/>
            </a:pPr>
            <a:r>
              <a:rPr lang="en-US" sz="1800" b="1" dirty="0" smtClean="0"/>
              <a:t>  (Washington, DC time)</a:t>
            </a:r>
            <a:endParaRPr lang="en-US" dirty="0" smtClean="0"/>
          </a:p>
        </p:txBody>
      </p:sp>
    </p:spTree>
    <p:extLst>
      <p:ext uri="{BB962C8B-B14F-4D97-AF65-F5344CB8AC3E}">
        <p14:creationId xmlns="" xmlns:p14="http://schemas.microsoft.com/office/powerpoint/2010/main" val="3955213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1-001-0024-01 - signature - rgb + tagline.eps"/>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311400" y="2273300"/>
            <a:ext cx="4521200" cy="2298700"/>
          </a:xfrm>
          <a:prstGeom prst="rect">
            <a:avLst/>
          </a:prstGeom>
        </p:spPr>
      </p:pic>
    </p:spTree>
    <p:extLst>
      <p:ext uri="{BB962C8B-B14F-4D97-AF65-F5344CB8AC3E}">
        <p14:creationId xmlns="" xmlns:p14="http://schemas.microsoft.com/office/powerpoint/2010/main" val="369237360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dirty="0" smtClean="0"/>
              <a:t>IREX</a:t>
            </a:r>
            <a:endParaRPr lang="en-US" dirty="0"/>
          </a:p>
        </p:txBody>
      </p:sp>
      <p:sp>
        <p:nvSpPr>
          <p:cNvPr id="3" name="Content Placeholder 2"/>
          <p:cNvSpPr>
            <a:spLocks noGrp="1"/>
          </p:cNvSpPr>
          <p:nvPr>
            <p:ph idx="1"/>
          </p:nvPr>
        </p:nvSpPr>
        <p:spPr>
          <a:xfrm>
            <a:off x="275422" y="2296695"/>
            <a:ext cx="8411378" cy="3762528"/>
          </a:xfrm>
        </p:spPr>
        <p:txBody>
          <a:bodyPr>
            <a:normAutofit/>
          </a:bodyPr>
          <a:lstStyle/>
          <a:p>
            <a:pPr>
              <a:lnSpc>
                <a:spcPct val="90000"/>
              </a:lnSpc>
              <a:spcAft>
                <a:spcPct val="10000"/>
              </a:spcAft>
            </a:pPr>
            <a:r>
              <a:rPr lang="en-US" sz="2000" dirty="0" smtClean="0"/>
              <a:t>Founded 1968</a:t>
            </a:r>
          </a:p>
          <a:p>
            <a:pPr>
              <a:lnSpc>
                <a:spcPct val="90000"/>
              </a:lnSpc>
              <a:spcAft>
                <a:spcPct val="10000"/>
              </a:spcAft>
            </a:pPr>
            <a:r>
              <a:rPr lang="en-US" sz="2000" dirty="0" smtClean="0"/>
              <a:t>Annual portfolio of over </a:t>
            </a:r>
          </a:p>
          <a:p>
            <a:pPr>
              <a:lnSpc>
                <a:spcPct val="90000"/>
              </a:lnSpc>
              <a:spcAft>
                <a:spcPct val="10000"/>
              </a:spcAft>
              <a:buNone/>
            </a:pPr>
            <a:r>
              <a:rPr lang="en-US" sz="2000" dirty="0" smtClean="0"/>
              <a:t>	$60 million</a:t>
            </a:r>
          </a:p>
          <a:p>
            <a:pPr>
              <a:lnSpc>
                <a:spcPct val="90000"/>
              </a:lnSpc>
              <a:spcAft>
                <a:spcPct val="10000"/>
              </a:spcAft>
            </a:pPr>
            <a:r>
              <a:rPr lang="en-US" sz="2000" dirty="0" smtClean="0"/>
              <a:t>Field offices in 27 countries</a:t>
            </a:r>
          </a:p>
          <a:p>
            <a:pPr>
              <a:lnSpc>
                <a:spcPct val="90000"/>
              </a:lnSpc>
              <a:spcAft>
                <a:spcPct val="10000"/>
              </a:spcAft>
            </a:pPr>
            <a:r>
              <a:rPr lang="en-US" sz="2000" dirty="0" smtClean="0"/>
              <a:t>Over 40 years experience administering </a:t>
            </a:r>
          </a:p>
          <a:p>
            <a:pPr>
              <a:lnSpc>
                <a:spcPct val="90000"/>
              </a:lnSpc>
              <a:spcAft>
                <a:spcPct val="10000"/>
              </a:spcAft>
              <a:buNone/>
            </a:pPr>
            <a:r>
              <a:rPr lang="en-US" sz="2000" dirty="0" smtClean="0"/>
              <a:t>	research support programs in Eastern Europe and Eurasia</a:t>
            </a:r>
          </a:p>
          <a:p>
            <a:pPr>
              <a:lnSpc>
                <a:spcPct val="90000"/>
              </a:lnSpc>
              <a:spcAft>
                <a:spcPct val="10000"/>
              </a:spcAft>
            </a:pPr>
            <a:r>
              <a:rPr lang="en-US" sz="2000" dirty="0" smtClean="0"/>
              <a:t>Activities in more than 100 countries</a:t>
            </a:r>
          </a:p>
          <a:p>
            <a:pPr>
              <a:lnSpc>
                <a:spcPct val="90000"/>
              </a:lnSpc>
              <a:spcAft>
                <a:spcPct val="10000"/>
              </a:spcAft>
            </a:pPr>
            <a:r>
              <a:rPr lang="en-US" sz="2000" dirty="0" smtClean="0"/>
              <a:t>More than 500 staff worldwide</a:t>
            </a:r>
          </a:p>
        </p:txBody>
      </p:sp>
      <p:pic>
        <p:nvPicPr>
          <p:cNvPr id="4" name="Picture 3" descr="IREXworld.JPG"/>
          <p:cNvPicPr>
            <a:picLocks noChangeAspect="1"/>
          </p:cNvPicPr>
          <p:nvPr/>
        </p:nvPicPr>
        <p:blipFill>
          <a:blip r:embed="rId3" cstate="email"/>
          <a:stretch>
            <a:fillRect/>
          </a:stretch>
        </p:blipFill>
        <p:spPr>
          <a:xfrm>
            <a:off x="4924540" y="2231892"/>
            <a:ext cx="3260993" cy="1524860"/>
          </a:xfrm>
          <a:prstGeom prst="rect">
            <a:avLst/>
          </a:prstGeom>
        </p:spPr>
      </p:pic>
    </p:spTree>
    <p:extLst>
      <p:ext uri="{BB962C8B-B14F-4D97-AF65-F5344CB8AC3E}">
        <p14:creationId xmlns="" xmlns:p14="http://schemas.microsoft.com/office/powerpoint/2010/main" val="123009149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533378"/>
            <a:ext cx="4262510" cy="4037428"/>
          </a:xfrm>
        </p:spPr>
        <p:txBody>
          <a:bodyPr>
            <a:normAutofit fontScale="85000" lnSpcReduction="20000"/>
          </a:bodyPr>
          <a:lstStyle/>
          <a:p>
            <a:pPr algn="ctr">
              <a:buFontTx/>
              <a:buNone/>
            </a:pPr>
            <a:r>
              <a:rPr lang="en-US" sz="2800" dirty="0" smtClean="0">
                <a:solidFill>
                  <a:schemeClr val="accent2"/>
                </a:solidFill>
                <a:effectLst>
                  <a:outerShdw blurRad="63500" dist="38100" dir="5400000" algn="t" rotWithShape="0">
                    <a:prstClr val="black">
                      <a:alpha val="25000"/>
                    </a:prstClr>
                  </a:outerShdw>
                </a:effectLst>
                <a:latin typeface="+mn-lt"/>
                <a:ea typeface="+mj-ea"/>
                <a:cs typeface="+mj-cs"/>
              </a:rPr>
              <a:t>EDUCATION</a:t>
            </a:r>
          </a:p>
          <a:p>
            <a:pPr>
              <a:buFontTx/>
              <a:buNone/>
            </a:pPr>
            <a:r>
              <a:rPr lang="en-US" dirty="0" smtClean="0"/>
              <a:t>	</a:t>
            </a:r>
            <a:r>
              <a:rPr lang="en-US" b="1" dirty="0" smtClean="0"/>
              <a:t>Education</a:t>
            </a:r>
            <a:r>
              <a:rPr lang="en-US" dirty="0" smtClean="0"/>
              <a:t> supports economic development, social reform, and civic participation within a society and provides the foundation for tomorrow’s leaders. </a:t>
            </a:r>
          </a:p>
          <a:p>
            <a:pPr>
              <a:buFontTx/>
              <a:buNone/>
            </a:pPr>
            <a:endParaRPr lang="en-US" dirty="0" smtClean="0"/>
          </a:p>
          <a:p>
            <a:pPr>
              <a:buFontTx/>
              <a:buNone/>
            </a:pPr>
            <a:r>
              <a:rPr lang="en-US" dirty="0" smtClean="0">
                <a:solidFill>
                  <a:schemeClr val="tx2"/>
                </a:solidFill>
              </a:rPr>
              <a:t>	IREX </a:t>
            </a:r>
            <a:r>
              <a:rPr lang="en-US" dirty="0" smtClean="0"/>
              <a:t>designs programs and provides consulting to support lifelong learning starting at the primary and secondary levels, continuing through higher education, and including professional training.</a:t>
            </a:r>
          </a:p>
        </p:txBody>
      </p:sp>
      <p:pic>
        <p:nvPicPr>
          <p:cNvPr id="4" name="Content Placeholder 4" descr="Seminar.JPG"/>
          <p:cNvPicPr>
            <a:picLocks noGrp="1" noChangeAspect="1"/>
          </p:cNvPicPr>
          <p:nvPr>
            <p:ph sz="half" idx="2"/>
          </p:nvPr>
        </p:nvPicPr>
        <p:blipFill>
          <a:blip r:embed="rId3" cstate="email"/>
          <a:srcRect/>
          <a:stretch>
            <a:fillRect/>
          </a:stretch>
        </p:blipFill>
        <p:spPr>
          <a:xfrm>
            <a:off x="4459458" y="1736787"/>
            <a:ext cx="4455942" cy="3221494"/>
          </a:xfrm>
        </p:spPr>
      </p:pic>
      <p:pic>
        <p:nvPicPr>
          <p:cNvPr id="5" name="Picture 4" descr="ClosingWorkshop 102.jpg"/>
          <p:cNvPicPr>
            <a:picLocks noChangeAspect="1"/>
          </p:cNvPicPr>
          <p:nvPr/>
        </p:nvPicPr>
        <p:blipFill>
          <a:blip r:embed="rId4" cstate="email"/>
          <a:stretch>
            <a:fillRect/>
          </a:stretch>
        </p:blipFill>
        <p:spPr>
          <a:xfrm>
            <a:off x="4459458" y="1913205"/>
            <a:ext cx="4196871" cy="3235569"/>
          </a:xfrm>
          <a:prstGeom prst="rect">
            <a:avLst/>
          </a:prstGeom>
          <a:ln w="3175">
            <a:solidFill>
              <a:schemeClr val="tx1"/>
            </a:solidFill>
          </a:ln>
        </p:spPr>
      </p:pic>
    </p:spTree>
    <p:extLst>
      <p:ext uri="{BB962C8B-B14F-4D97-AF65-F5344CB8AC3E}">
        <p14:creationId xmlns="" xmlns:p14="http://schemas.microsoft.com/office/powerpoint/2010/main" val="122520887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0333"/>
            <a:ext cx="8229600" cy="1221347"/>
          </a:xfrm>
        </p:spPr>
        <p:txBody>
          <a:bodyPr/>
          <a:lstStyle/>
          <a:p>
            <a:r>
              <a:rPr lang="en-US" sz="4000" dirty="0" smtClean="0"/>
              <a:t>Benefits to Working with IREX</a:t>
            </a:r>
            <a:endParaRPr lang="en-US" sz="4000" dirty="0"/>
          </a:p>
        </p:txBody>
      </p:sp>
      <p:sp>
        <p:nvSpPr>
          <p:cNvPr id="3" name="Content Placeholder 2"/>
          <p:cNvSpPr>
            <a:spLocks noGrp="1"/>
          </p:cNvSpPr>
          <p:nvPr>
            <p:ph idx="1"/>
          </p:nvPr>
        </p:nvSpPr>
        <p:spPr>
          <a:xfrm>
            <a:off x="457200" y="2011680"/>
            <a:ext cx="8229600" cy="3762528"/>
          </a:xfrm>
        </p:spPr>
        <p:txBody>
          <a:bodyPr>
            <a:normAutofit fontScale="70000" lnSpcReduction="20000"/>
          </a:bodyPr>
          <a:lstStyle/>
          <a:p>
            <a:pPr>
              <a:buFont typeface="Wingdings" pitchFamily="2" charset="2"/>
              <a:buChar char="Ø"/>
            </a:pPr>
            <a:r>
              <a:rPr lang="en-US" sz="2900" dirty="0" smtClean="0"/>
              <a:t>IREX has relationships with over 500 universities and colleges, and uses a customized approach to place researchers at host universities and research centers that support their academic and professional goals.</a:t>
            </a:r>
          </a:p>
          <a:p>
            <a:pPr>
              <a:buFont typeface="Wingdings" pitchFamily="2" charset="2"/>
              <a:buChar char="Ø"/>
            </a:pPr>
            <a:endParaRPr lang="en-US" sz="2900" dirty="0" smtClean="0"/>
          </a:p>
          <a:p>
            <a:pPr>
              <a:buFont typeface="Wingdings" pitchFamily="2" charset="2"/>
              <a:buChar char="Ø"/>
            </a:pPr>
            <a:r>
              <a:rPr lang="en-US" sz="2900" dirty="0" smtClean="0"/>
              <a:t>IREX fosters </a:t>
            </a:r>
            <a:r>
              <a:rPr lang="en-US" sz="2900" b="1" dirty="0" smtClean="0"/>
              <a:t>professional development </a:t>
            </a:r>
            <a:r>
              <a:rPr lang="en-US" sz="2900" dirty="0" smtClean="0"/>
              <a:t>through training on topics such as: </a:t>
            </a:r>
          </a:p>
          <a:p>
            <a:pPr lvl="1">
              <a:buFont typeface="Wingdings" pitchFamily="2" charset="2"/>
              <a:buChar char="Ø"/>
            </a:pPr>
            <a:r>
              <a:rPr lang="en-US" sz="2900" dirty="0" smtClean="0"/>
              <a:t>Leadership skills</a:t>
            </a:r>
          </a:p>
          <a:p>
            <a:pPr lvl="1">
              <a:buFont typeface="Wingdings" pitchFamily="2" charset="2"/>
              <a:buChar char="Ø"/>
            </a:pPr>
            <a:r>
              <a:rPr lang="en-US" sz="2900" dirty="0" smtClean="0"/>
              <a:t>Higher education management</a:t>
            </a:r>
          </a:p>
          <a:p>
            <a:pPr lvl="1">
              <a:buFont typeface="Wingdings" pitchFamily="2" charset="2"/>
              <a:buChar char="Ø"/>
            </a:pPr>
            <a:r>
              <a:rPr lang="en-US" sz="2900" dirty="0" smtClean="0"/>
              <a:t>Career development</a:t>
            </a:r>
          </a:p>
          <a:p>
            <a:pPr>
              <a:buFont typeface="Wingdings" pitchFamily="2" charset="2"/>
              <a:buChar char="Ø"/>
            </a:pPr>
            <a:endParaRPr lang="en-US" sz="2900" dirty="0" smtClean="0"/>
          </a:p>
          <a:p>
            <a:pPr>
              <a:buFont typeface="Wingdings" pitchFamily="2" charset="2"/>
              <a:buChar char="Ø"/>
            </a:pPr>
            <a:r>
              <a:rPr lang="en-US" sz="2900" dirty="0" smtClean="0"/>
              <a:t>Participants can increase their professional and international networks through collaboration with other program participants.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sz="4400" dirty="0" smtClean="0"/>
              <a:t>University Administration Support Program (UASP)</a:t>
            </a:r>
            <a:endParaRPr lang="en-US" sz="4400" dirty="0"/>
          </a:p>
        </p:txBody>
      </p:sp>
      <p:sp>
        <p:nvSpPr>
          <p:cNvPr id="3" name="Content Placeholder 2"/>
          <p:cNvSpPr>
            <a:spLocks noGrp="1"/>
          </p:cNvSpPr>
          <p:nvPr>
            <p:ph idx="1"/>
          </p:nvPr>
        </p:nvSpPr>
        <p:spPr>
          <a:xfrm>
            <a:off x="457200" y="2296695"/>
            <a:ext cx="8229599" cy="3762528"/>
          </a:xfrm>
        </p:spPr>
        <p:txBody>
          <a:bodyPr>
            <a:normAutofit fontScale="92500" lnSpcReduction="10000"/>
          </a:bodyPr>
          <a:lstStyle/>
          <a:p>
            <a:pPr>
              <a:buFontTx/>
              <a:buNone/>
            </a:pPr>
            <a:endParaRPr lang="en-US" sz="1600" dirty="0" smtClean="0"/>
          </a:p>
          <a:p>
            <a:pPr>
              <a:buFontTx/>
              <a:buNone/>
            </a:pPr>
            <a:endParaRPr lang="en-US" sz="1400" dirty="0" smtClean="0"/>
          </a:p>
          <a:p>
            <a:pPr>
              <a:buFont typeface="Wingdings" pitchFamily="2" charset="2"/>
              <a:buChar char="Ø"/>
            </a:pPr>
            <a:r>
              <a:rPr lang="en-US" sz="2600" dirty="0" smtClean="0"/>
              <a:t>Designed by IREX</a:t>
            </a:r>
          </a:p>
          <a:p>
            <a:pPr>
              <a:buFont typeface="Wingdings" pitchFamily="2" charset="2"/>
              <a:buChar char="Ø"/>
            </a:pPr>
            <a:r>
              <a:rPr lang="en-US" sz="2600" dirty="0" smtClean="0"/>
              <a:t>Supported by the Carnegie Corporation of New York</a:t>
            </a:r>
          </a:p>
          <a:p>
            <a:pPr>
              <a:buFont typeface="Wingdings" pitchFamily="2" charset="2"/>
              <a:buChar char="Ø"/>
            </a:pPr>
            <a:r>
              <a:rPr lang="en-US" sz="2600" dirty="0" smtClean="0"/>
              <a:t>Established in 2001</a:t>
            </a:r>
          </a:p>
          <a:p>
            <a:pPr algn="just">
              <a:buFont typeface="Wingdings" pitchFamily="2" charset="2"/>
              <a:buChar char="Ø"/>
            </a:pPr>
            <a:r>
              <a:rPr lang="en-US" sz="2600" dirty="0" smtClean="0"/>
              <a:t>Provides short-term training for </a:t>
            </a:r>
            <a:r>
              <a:rPr lang="en-US" sz="2600" b="1" dirty="0" smtClean="0"/>
              <a:t>mid and senior-level university administrators </a:t>
            </a:r>
            <a:r>
              <a:rPr lang="en-US" sz="2600" dirty="0" smtClean="0"/>
              <a:t>from Eurasia and Africa to spend approximately </a:t>
            </a:r>
            <a:r>
              <a:rPr lang="en-US" sz="2600" b="1" dirty="0" smtClean="0"/>
              <a:t>8 weeks </a:t>
            </a:r>
            <a:r>
              <a:rPr lang="en-US" sz="2600" dirty="0" smtClean="0"/>
              <a:t>with counterparts at respected </a:t>
            </a:r>
            <a:r>
              <a:rPr lang="en-US" sz="2600" b="1" dirty="0" smtClean="0"/>
              <a:t>U.S. public universities </a:t>
            </a:r>
            <a:r>
              <a:rPr lang="en-US" sz="2600" dirty="0" smtClean="0"/>
              <a:t>to work on specific reform projects to </a:t>
            </a:r>
            <a:r>
              <a:rPr lang="en-US" sz="2600" b="1" dirty="0" smtClean="0"/>
              <a:t>strengthen university management capacity.</a:t>
            </a:r>
          </a:p>
        </p:txBody>
      </p:sp>
    </p:spTree>
    <p:extLst>
      <p:ext uri="{BB962C8B-B14F-4D97-AF65-F5344CB8AC3E}">
        <p14:creationId xmlns="" xmlns:p14="http://schemas.microsoft.com/office/powerpoint/2010/main" val="409551075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8387" y="1294228"/>
            <a:ext cx="3791244" cy="4392638"/>
          </a:xfrm>
        </p:spPr>
        <p:txBody>
          <a:bodyPr>
            <a:noAutofit/>
          </a:bodyPr>
          <a:lstStyle/>
          <a:p>
            <a:pPr>
              <a:buFontTx/>
              <a:buNone/>
            </a:pPr>
            <a:r>
              <a:rPr lang="en-US" b="1" dirty="0" smtClean="0">
                <a:solidFill>
                  <a:srgbClr val="960000"/>
                </a:solidFill>
              </a:rPr>
              <a:t>UASP</a:t>
            </a:r>
            <a:r>
              <a:rPr lang="en-US" b="1" dirty="0" smtClean="0"/>
              <a:t> also:</a:t>
            </a:r>
          </a:p>
          <a:p>
            <a:pPr>
              <a:buFont typeface="Wingdings" pitchFamily="2" charset="2"/>
              <a:buChar char="Ø"/>
            </a:pPr>
            <a:r>
              <a:rPr lang="en-US" sz="1800" dirty="0" smtClean="0"/>
              <a:t>Supports international universities in implementing administrative and management reforms</a:t>
            </a:r>
          </a:p>
          <a:p>
            <a:pPr>
              <a:buFont typeface="Wingdings" pitchFamily="2" charset="2"/>
              <a:buChar char="Ø"/>
            </a:pPr>
            <a:r>
              <a:rPr lang="en-US" sz="1800" dirty="0" smtClean="0"/>
              <a:t>Builds and develops partnerships between international and US universities</a:t>
            </a:r>
          </a:p>
          <a:p>
            <a:pPr>
              <a:buFont typeface="Wingdings" pitchFamily="2" charset="2"/>
              <a:buChar char="Ø"/>
            </a:pPr>
            <a:r>
              <a:rPr lang="en-US" sz="1800" dirty="0" smtClean="0"/>
              <a:t>Encourages knowledge transfer to reach a wider community of universities and managers</a:t>
            </a:r>
          </a:p>
          <a:p>
            <a:pPr>
              <a:buFont typeface="Wingdings" pitchFamily="2" charset="2"/>
              <a:buChar char="Ø"/>
            </a:pPr>
            <a:r>
              <a:rPr lang="en-US" sz="1800" dirty="0" smtClean="0"/>
              <a:t>Supports university managers’ integration into the global education reform community </a:t>
            </a:r>
          </a:p>
        </p:txBody>
      </p:sp>
      <p:pic>
        <p:nvPicPr>
          <p:cNvPr id="4" name="Picture 3" descr="DSC_0171.JPG"/>
          <p:cNvPicPr>
            <a:picLocks noChangeAspect="1"/>
          </p:cNvPicPr>
          <p:nvPr/>
        </p:nvPicPr>
        <p:blipFill>
          <a:blip r:embed="rId3" cstate="email"/>
          <a:stretch>
            <a:fillRect/>
          </a:stretch>
        </p:blipFill>
        <p:spPr>
          <a:xfrm>
            <a:off x="4378036" y="1978857"/>
            <a:ext cx="4433455" cy="3064999"/>
          </a:xfrm>
          <a:prstGeom prst="rect">
            <a:avLst/>
          </a:prstGeom>
          <a:ln w="3175">
            <a:solidFill>
              <a:schemeClr val="tx1"/>
            </a:solidFill>
          </a:ln>
        </p:spPr>
      </p:pic>
    </p:spTree>
    <p:extLst>
      <p:ext uri="{BB962C8B-B14F-4D97-AF65-F5344CB8AC3E}">
        <p14:creationId xmlns="" xmlns:p14="http://schemas.microsoft.com/office/powerpoint/2010/main" val="184184210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0333"/>
            <a:ext cx="8229600" cy="1221347"/>
          </a:xfrm>
        </p:spPr>
        <p:txBody>
          <a:bodyPr anchor="ctr" anchorCtr="0"/>
          <a:lstStyle/>
          <a:p>
            <a:r>
              <a:rPr lang="en-US" sz="4800" dirty="0" smtClean="0"/>
              <a:t>UASP Impact</a:t>
            </a:r>
            <a:endParaRPr lang="en-US" sz="4800" dirty="0"/>
          </a:p>
        </p:txBody>
      </p:sp>
      <p:sp>
        <p:nvSpPr>
          <p:cNvPr id="3" name="Content Placeholder 2"/>
          <p:cNvSpPr>
            <a:spLocks noGrp="1"/>
          </p:cNvSpPr>
          <p:nvPr>
            <p:ph idx="1"/>
          </p:nvPr>
        </p:nvSpPr>
        <p:spPr>
          <a:xfrm>
            <a:off x="457200" y="2011680"/>
            <a:ext cx="8229600" cy="3442923"/>
          </a:xfrm>
        </p:spPr>
        <p:txBody>
          <a:bodyPr>
            <a:noAutofit/>
          </a:bodyPr>
          <a:lstStyle/>
          <a:p>
            <a:pPr algn="just">
              <a:buFont typeface="Wingdings" pitchFamily="2" charset="2"/>
              <a:buChar char="Ø"/>
              <a:defRPr/>
            </a:pPr>
            <a:r>
              <a:rPr lang="en-US" dirty="0" smtClean="0"/>
              <a:t>Over 107 senior university administrators completed an 8-10 week management training program at a US public university </a:t>
            </a:r>
          </a:p>
          <a:p>
            <a:pPr algn="just">
              <a:buFont typeface="Wingdings" pitchFamily="2" charset="2"/>
              <a:buChar char="Ø"/>
              <a:defRPr/>
            </a:pPr>
            <a:endParaRPr lang="en-US" dirty="0" smtClean="0"/>
          </a:p>
          <a:p>
            <a:pPr algn="just">
              <a:buFont typeface="Wingdings" pitchFamily="2" charset="2"/>
              <a:buChar char="Ø"/>
              <a:defRPr/>
            </a:pPr>
            <a:r>
              <a:rPr lang="en-US" dirty="0" smtClean="0"/>
              <a:t>Over 30 UASP alumni and their institutions received funding for small grants to jump-start reform projects at their home universities </a:t>
            </a:r>
          </a:p>
          <a:p>
            <a:pPr algn="just">
              <a:buFont typeface="Wingdings" pitchFamily="2" charset="2"/>
              <a:buChar char="Ø"/>
              <a:defRPr/>
            </a:pPr>
            <a:endParaRPr lang="en-US" dirty="0" smtClean="0"/>
          </a:p>
          <a:p>
            <a:pPr algn="just">
              <a:buFont typeface="Wingdings" pitchFamily="2" charset="2"/>
              <a:buChar char="Ø"/>
              <a:defRPr/>
            </a:pPr>
            <a:r>
              <a:rPr lang="en-US" dirty="0" smtClean="0"/>
              <a:t>More than 300 peer-to-peer management trainings for Eurasian colleagues have been developed</a:t>
            </a:r>
          </a:p>
        </p:txBody>
      </p:sp>
    </p:spTree>
    <p:extLst>
      <p:ext uri="{BB962C8B-B14F-4D97-AF65-F5344CB8AC3E}">
        <p14:creationId xmlns="" xmlns:p14="http://schemas.microsoft.com/office/powerpoint/2010/main" val="184184210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304800" y="1094509"/>
            <a:ext cx="8178018" cy="4876800"/>
          </a:xfrm>
        </p:spPr>
        <p:txBody>
          <a:bodyPr>
            <a:normAutofit fontScale="85000" lnSpcReduction="10000"/>
          </a:bodyPr>
          <a:lstStyle/>
          <a:p>
            <a:pPr>
              <a:buFontTx/>
              <a:buNone/>
            </a:pPr>
            <a:r>
              <a:rPr lang="en-US" sz="3200" b="1" dirty="0" smtClean="0"/>
              <a:t>UASP</a:t>
            </a:r>
            <a:r>
              <a:rPr lang="en-US" sz="3200" dirty="0" smtClean="0"/>
              <a:t> is open to </a:t>
            </a:r>
            <a:r>
              <a:rPr lang="en-US" sz="3200" b="1" dirty="0" smtClean="0"/>
              <a:t>administrators at eligible universities </a:t>
            </a:r>
            <a:r>
              <a:rPr lang="en-US" sz="3200" dirty="0" smtClean="0"/>
              <a:t>who:</a:t>
            </a:r>
          </a:p>
          <a:p>
            <a:pPr>
              <a:buFontTx/>
              <a:buNone/>
            </a:pPr>
            <a:endParaRPr lang="en-US" sz="2000" dirty="0" smtClean="0"/>
          </a:p>
          <a:p>
            <a:r>
              <a:rPr lang="en-US" sz="2800" dirty="0" smtClean="0"/>
              <a:t>Are able </a:t>
            </a:r>
            <a:r>
              <a:rPr lang="en-US" sz="2800" b="1" dirty="0" smtClean="0"/>
              <a:t>to converse independently </a:t>
            </a:r>
            <a:r>
              <a:rPr lang="en-US" sz="2800" dirty="0" smtClean="0"/>
              <a:t>in English in order to work in the United States and engage colleagues;</a:t>
            </a:r>
          </a:p>
          <a:p>
            <a:r>
              <a:rPr lang="en-US" sz="2800" dirty="0" smtClean="0"/>
              <a:t>Are committed to </a:t>
            </a:r>
            <a:r>
              <a:rPr lang="en-US" sz="2800" b="1" dirty="0" smtClean="0"/>
              <a:t>management reform </a:t>
            </a:r>
            <a:r>
              <a:rPr lang="en-US" sz="2800" dirty="0" smtClean="0"/>
              <a:t>and writing a case study on a topic of university administration while in the United States; </a:t>
            </a:r>
          </a:p>
          <a:p>
            <a:r>
              <a:rPr lang="en-US" sz="2800" dirty="0" smtClean="0"/>
              <a:t>Hold a full-time position with the title of </a:t>
            </a:r>
            <a:r>
              <a:rPr lang="en-US" sz="2800" b="1" dirty="0" smtClean="0"/>
              <a:t>Vice-Rector, Vice-Chancellor, Dean, Vice-Dean, Department Chair</a:t>
            </a:r>
            <a:r>
              <a:rPr lang="en-US" sz="2800" dirty="0" smtClean="0"/>
              <a:t>, or working in an equivalent management position focusing on higher education reform in the </a:t>
            </a:r>
            <a:r>
              <a:rPr lang="en-US" sz="2800" b="1" dirty="0" smtClean="0"/>
              <a:t>Ministry of Education</a:t>
            </a:r>
            <a:r>
              <a:rPr lang="en-US" sz="2800" dirty="0" smtClean="0"/>
              <a:t>.</a:t>
            </a:r>
          </a:p>
          <a:p>
            <a:pPr>
              <a:buFontTx/>
              <a:buNone/>
            </a:pPr>
            <a:endParaRPr lang="en-US" sz="1600" dirty="0" smtClean="0"/>
          </a:p>
          <a:p>
            <a:pPr algn="ctr">
              <a:buFontTx/>
              <a:buNone/>
            </a:pPr>
            <a:r>
              <a:rPr lang="en-US" sz="2000" b="1" dirty="0" smtClean="0"/>
              <a:t>The list of eligible universities is provided in the in the Application Instructions</a:t>
            </a:r>
          </a:p>
          <a:p>
            <a:pPr eaLnBrk="1" hangingPunct="1"/>
            <a:endParaRPr lang="en-US" sz="2400" i="1" dirty="0" smtClean="0"/>
          </a:p>
          <a:p>
            <a:pPr eaLnBrk="1" hangingPunct="1">
              <a:buFontTx/>
              <a:buNone/>
            </a:pPr>
            <a:endParaRPr lang="en-US" dirty="0" smtClean="0"/>
          </a:p>
          <a:p>
            <a:pPr eaLnBrk="1" hangingPunct="1">
              <a:buFontTx/>
              <a:buNone/>
            </a:pP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011-008-0011-01 - powerpoint - template">
  <a:themeElements>
    <a:clrScheme name="IREX-01e">
      <a:dk1>
        <a:sysClr val="windowText" lastClr="000000"/>
      </a:dk1>
      <a:lt1>
        <a:sysClr val="window" lastClr="FFFFFF"/>
      </a:lt1>
      <a:dk2>
        <a:srgbClr val="004A64"/>
      </a:dk2>
      <a:lt2>
        <a:srgbClr val="C9CACC"/>
      </a:lt2>
      <a:accent1>
        <a:srgbClr val="7E8083"/>
      </a:accent1>
      <a:accent2>
        <a:srgbClr val="820024"/>
      </a:accent2>
      <a:accent3>
        <a:srgbClr val="E68422"/>
      </a:accent3>
      <a:accent4>
        <a:srgbClr val="846648"/>
      </a:accent4>
      <a:accent5>
        <a:srgbClr val="63891F"/>
      </a:accent5>
      <a:accent6>
        <a:srgbClr val="758085"/>
      </a:accent6>
      <a:hlink>
        <a:srgbClr val="1295D8"/>
      </a:hlink>
      <a:folHlink>
        <a:srgbClr val="B2B2B2"/>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ゴシック"/>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893</TotalTime>
  <Words>964</Words>
  <Application>Microsoft Office PowerPoint</Application>
  <PresentationFormat>On-screen Show (4:3)</PresentationFormat>
  <Paragraphs>155</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2011-008-0011-01 - powerpoint - template</vt:lpstr>
      <vt:lpstr>University Administration Support Program</vt:lpstr>
      <vt:lpstr>(International Research &amp; Exchanges Board) IREX</vt:lpstr>
      <vt:lpstr>IREX</vt:lpstr>
      <vt:lpstr>Slide 4</vt:lpstr>
      <vt:lpstr>Benefits to Working with IREX</vt:lpstr>
      <vt:lpstr>University Administration Support Program (UASP)</vt:lpstr>
      <vt:lpstr>Slide 7</vt:lpstr>
      <vt:lpstr>UASP Impact</vt:lpstr>
      <vt:lpstr>Slide 9</vt:lpstr>
      <vt:lpstr>UASP Management Topics</vt:lpstr>
      <vt:lpstr>US Host Institutions</vt:lpstr>
      <vt:lpstr>UASP Provides</vt:lpstr>
      <vt:lpstr>UASP Case Studies and  Pilot Project Grants</vt:lpstr>
      <vt:lpstr>UASP Alumni Activity</vt:lpstr>
      <vt:lpstr>UASP Alumni Activity</vt:lpstr>
      <vt:lpstr>UASP Timeline</vt:lpstr>
      <vt:lpstr>UASP Selection Criteria (in order of importance)</vt:lpstr>
      <vt:lpstr>A Complete Application  Must Include:</vt:lpstr>
      <vt:lpstr>UASP Application Deadline</vt:lpstr>
      <vt:lpstr>Questions?</vt:lpstr>
      <vt:lpstr>Slide 21</vt:lpstr>
    </vt:vector>
  </TitlesOfParts>
  <Company>Brettrospective Media</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Brett A. Bearce</dc:creator>
  <cp:lastModifiedBy>admin</cp:lastModifiedBy>
  <cp:revision>82</cp:revision>
  <dcterms:created xsi:type="dcterms:W3CDTF">2011-03-27T14:22:05Z</dcterms:created>
  <dcterms:modified xsi:type="dcterms:W3CDTF">2012-03-13T13:36:38Z</dcterms:modified>
</cp:coreProperties>
</file>